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4"/>
  </p:notesMasterIdLst>
  <p:sldIdLst>
    <p:sldId id="316" r:id="rId2"/>
    <p:sldId id="258" r:id="rId3"/>
    <p:sldId id="260" r:id="rId4"/>
    <p:sldId id="318" r:id="rId5"/>
    <p:sldId id="522" r:id="rId6"/>
    <p:sldId id="274" r:id="rId7"/>
    <p:sldId id="355" r:id="rId8"/>
    <p:sldId id="356" r:id="rId9"/>
    <p:sldId id="381" r:id="rId10"/>
    <p:sldId id="417" r:id="rId11"/>
    <p:sldId id="418" r:id="rId12"/>
    <p:sldId id="514" r:id="rId13"/>
    <p:sldId id="518" r:id="rId14"/>
    <p:sldId id="660" r:id="rId15"/>
    <p:sldId id="546" r:id="rId16"/>
    <p:sldId id="665" r:id="rId17"/>
    <p:sldId id="534" r:id="rId18"/>
    <p:sldId id="535" r:id="rId19"/>
    <p:sldId id="533" r:id="rId20"/>
    <p:sldId id="536" r:id="rId21"/>
    <p:sldId id="537" r:id="rId22"/>
    <p:sldId id="538" r:id="rId23"/>
    <p:sldId id="547" r:id="rId24"/>
    <p:sldId id="515" r:id="rId25"/>
    <p:sldId id="642" r:id="rId26"/>
    <p:sldId id="549" r:id="rId27"/>
    <p:sldId id="554" r:id="rId28"/>
    <p:sldId id="551" r:id="rId29"/>
    <p:sldId id="552" r:id="rId30"/>
    <p:sldId id="553" r:id="rId31"/>
    <p:sldId id="555" r:id="rId32"/>
    <p:sldId id="556" r:id="rId33"/>
    <p:sldId id="557" r:id="rId34"/>
    <p:sldId id="563" r:id="rId35"/>
    <p:sldId id="564" r:id="rId36"/>
    <p:sldId id="568" r:id="rId37"/>
    <p:sldId id="566" r:id="rId38"/>
    <p:sldId id="567" r:id="rId39"/>
    <p:sldId id="576" r:id="rId40"/>
    <p:sldId id="577" r:id="rId41"/>
    <p:sldId id="578" r:id="rId42"/>
    <p:sldId id="579" r:id="rId43"/>
    <p:sldId id="581" r:id="rId44"/>
    <p:sldId id="583" r:id="rId45"/>
    <p:sldId id="585" r:id="rId46"/>
    <p:sldId id="587" r:id="rId47"/>
    <p:sldId id="588" r:id="rId48"/>
    <p:sldId id="598" r:id="rId49"/>
    <p:sldId id="603" r:id="rId50"/>
    <p:sldId id="616" r:id="rId51"/>
    <p:sldId id="617" r:id="rId52"/>
    <p:sldId id="670" r:id="rId53"/>
    <p:sldId id="671" r:id="rId54"/>
    <p:sldId id="672" r:id="rId55"/>
    <p:sldId id="673" r:id="rId56"/>
    <p:sldId id="625" r:id="rId57"/>
    <p:sldId id="626" r:id="rId58"/>
    <p:sldId id="652" r:id="rId59"/>
    <p:sldId id="653" r:id="rId60"/>
    <p:sldId id="654" r:id="rId61"/>
    <p:sldId id="656" r:id="rId62"/>
    <p:sldId id="263" r:id="rId63"/>
  </p:sldIdLst>
  <p:sldSz cx="12192000" cy="6858000"/>
  <p:notesSz cx="6858000" cy="9144000"/>
  <p:embeddedFontLst>
    <p:embeddedFont>
      <p:font typeface="Agency FB" panose="020B0503020202020204" pitchFamily="34" charset="0"/>
      <p:regular r:id="rId65"/>
      <p:bold r:id="rId66"/>
    </p:embeddedFont>
    <p:embeddedFont>
      <p:font typeface="Calibri" panose="020F0502020204030204" pitchFamily="34" charset="0"/>
      <p:regular r:id="rId67"/>
      <p:bold r:id="rId68"/>
      <p:italic r:id="rId69"/>
      <p:boldItalic r:id="rId70"/>
    </p:embeddedFont>
    <p:embeddedFont>
      <p:font typeface="Franklin Gothic Book" panose="020B0503020102020204" pitchFamily="34" charset="0"/>
      <p:regular r:id="rId71"/>
      <p:italic r:id="rId72"/>
    </p:embeddedFont>
    <p:embeddedFont>
      <p:font typeface="Impact" panose="020B0806030902050204" pitchFamily="34" charset="0"/>
      <p:regular r:id="rId73"/>
    </p:embeddedFont>
    <p:embeddedFont>
      <p:font typeface="Microsoft YaHei UI" panose="020B0503020204020204" pitchFamily="34" charset="-122"/>
      <p:regular r:id="rId74"/>
      <p:bold r:id="rId75"/>
    </p:embeddedFont>
    <p:embeddedFont>
      <p:font typeface="Segoe UI" panose="020B0502040204020203" pitchFamily="34" charset="0"/>
      <p:regular r:id="rId76"/>
      <p:bold r:id="rId77"/>
      <p:italic r:id="rId78"/>
      <p:boldItalic r:id="rId79"/>
    </p:embeddedFont>
    <p:embeddedFont>
      <p:font typeface="等线" panose="02010600030101010101" pitchFamily="2" charset="-122"/>
      <p:regular r:id="rId80"/>
      <p:bold r:id="rId81"/>
    </p:embeddedFont>
    <p:embeddedFont>
      <p:font typeface="仿宋" panose="02010609060101010101" pitchFamily="49" charset="-122"/>
      <p:regular r:id="rId82"/>
    </p:embeddedFont>
    <p:embeddedFont>
      <p:font typeface="黑体" panose="02010609060101010101" pitchFamily="49" charset="-122"/>
      <p:regular r:id="rId83"/>
    </p:embeddedFont>
    <p:embeddedFont>
      <p:font typeface="华文中宋" panose="02010600040101010101" pitchFamily="2" charset="-122"/>
      <p:regular r:id="rId84"/>
    </p:embeddedFont>
    <p:embeddedFont>
      <p:font typeface="微软雅黑" panose="020B0503020204020204" pitchFamily="34" charset="-122"/>
      <p:regular r:id="rId85"/>
      <p:bold r:id="rId86"/>
    </p:embeddedFont>
    <p:embeddedFont>
      <p:font typeface="新宋体" panose="02010609030101010101" pitchFamily="49" charset="-122"/>
      <p:regular r:id="rId8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2">
          <p15:clr>
            <a:srgbClr val="A4A3A4"/>
          </p15:clr>
        </p15:guide>
        <p15:guide id="2" pos="32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020"/>
    <a:srgbClr val="59074F"/>
    <a:srgbClr val="E0B328"/>
    <a:srgbClr val="080723"/>
    <a:srgbClr val="070620"/>
    <a:srgbClr val="060F18"/>
    <a:srgbClr val="0A1824"/>
    <a:srgbClr val="0C1E2E"/>
    <a:srgbClr val="FBF670"/>
    <a:srgbClr val="464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65" autoAdjust="0"/>
    <p:restoredTop sz="87793" autoAdjust="0"/>
  </p:normalViewPr>
  <p:slideViewPr>
    <p:cSldViewPr snapToGrid="0">
      <p:cViewPr varScale="1">
        <p:scale>
          <a:sx n="75" d="100"/>
          <a:sy n="75" d="100"/>
        </p:scale>
        <p:origin x="878" y="62"/>
      </p:cViewPr>
      <p:guideLst>
        <p:guide orient="horz" pos="2152"/>
        <p:guide pos="32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font" Target="fonts/font20.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8.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3B0ED-7EB6-497C-84AF-385855C48F94}" type="datetimeFigureOut">
              <a:rPr lang="zh-CN" altLang="en-US" smtClean="0"/>
              <a:pPr/>
              <a:t>2020/10/4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A4BD9-45E5-4FA9-9CDC-3B72B5F86381}" type="slidenum">
              <a:rPr lang="zh-CN" altLang="en-US" smtClean="0"/>
              <a:pPr/>
              <a:t>‹#›</a:t>
            </a:fld>
            <a:endParaRPr lang="zh-CN" altLang="en-US"/>
          </a:p>
        </p:txBody>
      </p:sp>
    </p:spTree>
    <p:extLst>
      <p:ext uri="{BB962C8B-B14F-4D97-AF65-F5344CB8AC3E}">
        <p14:creationId xmlns:p14="http://schemas.microsoft.com/office/powerpoint/2010/main" val="2498496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mn-lt"/>
                <a:ea typeface="+mn-ea"/>
                <a:cs typeface="+mn-cs"/>
              </a:rPr>
              <a:t>智能化集成管理系统是将不同功能的建筑智能化系统，</a:t>
            </a:r>
          </a:p>
          <a:p>
            <a:pPr latinLnBrk="0"/>
            <a:r>
              <a:rPr lang="zh-CN" altLang="en-US" sz="1200" b="0" i="0" kern="1200" dirty="0">
                <a:solidFill>
                  <a:schemeClr val="tx1"/>
                </a:solidFill>
                <a:effectLst/>
                <a:latin typeface="+mn-lt"/>
                <a:ea typeface="+mn-ea"/>
                <a:cs typeface="+mn-cs"/>
              </a:rPr>
              <a:t>通过统一的信息平台</a:t>
            </a:r>
          </a:p>
          <a:p>
            <a:pPr latinLnBrk="0"/>
            <a:r>
              <a:rPr lang="zh-CN" altLang="en-US" sz="1200" b="0" i="0" kern="1200" dirty="0">
                <a:solidFill>
                  <a:schemeClr val="tx1"/>
                </a:solidFill>
                <a:effectLst/>
                <a:latin typeface="+mn-lt"/>
                <a:ea typeface="+mn-ea"/>
                <a:cs typeface="+mn-cs"/>
              </a:rPr>
              <a:t>实现集成，以形成具有信息汇集、资源共享及优化管理等综合功能的系统。</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本项目的智能化集成管理系统是通过统一的软件平台，</a:t>
            </a:r>
          </a:p>
          <a:p>
            <a:pPr latinLnBrk="0"/>
            <a:r>
              <a:rPr lang="zh-CN" altLang="en-US" sz="1200" b="0" i="0" kern="1200" dirty="0">
                <a:solidFill>
                  <a:schemeClr val="tx1"/>
                </a:solidFill>
                <a:effectLst/>
                <a:latin typeface="+mn-lt"/>
                <a:ea typeface="+mn-ea"/>
                <a:cs typeface="+mn-cs"/>
              </a:rPr>
              <a:t>实现对防灾报警、</a:t>
            </a:r>
          </a:p>
          <a:p>
            <a:pPr latinLnBrk="0"/>
            <a:r>
              <a:rPr lang="zh-CN" altLang="en-US" sz="1200" b="0" i="0" kern="1200" dirty="0">
                <a:solidFill>
                  <a:schemeClr val="tx1"/>
                </a:solidFill>
                <a:effectLst/>
                <a:latin typeface="+mn-lt"/>
                <a:ea typeface="+mn-ea"/>
                <a:cs typeface="+mn-cs"/>
              </a:rPr>
              <a:t>建</a:t>
            </a:r>
          </a:p>
          <a:p>
            <a:pPr latinLnBrk="0"/>
            <a:r>
              <a:rPr lang="zh-CN" altLang="en-US" sz="1200" b="0" i="0" kern="1200" dirty="0">
                <a:solidFill>
                  <a:schemeClr val="tx1"/>
                </a:solidFill>
                <a:effectLst/>
                <a:latin typeface="+mn-lt"/>
                <a:ea typeface="+mn-ea"/>
                <a:cs typeface="+mn-cs"/>
              </a:rPr>
              <a:t>筑设备管理、车位引导等系统进行集成，并与广播系统、视频安防监控系统、出</a:t>
            </a:r>
          </a:p>
          <a:p>
            <a:pPr latinLnBrk="0"/>
            <a:r>
              <a:rPr lang="zh-CN" altLang="en-US" sz="1200" b="0" i="0" kern="1200" dirty="0">
                <a:solidFill>
                  <a:schemeClr val="tx1"/>
                </a:solidFill>
                <a:effectLst/>
                <a:latin typeface="+mn-lt"/>
                <a:ea typeface="+mn-ea"/>
                <a:cs typeface="+mn-cs"/>
              </a:rPr>
              <a:t>入口控制系统、信息发布系统互联，提高综合管理水平。</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智能化集成管理系统软件平台必须建立在不依赖于硬件设备的分布式软件</a:t>
            </a:r>
          </a:p>
          <a:p>
            <a:pPr latinLnBrk="0"/>
            <a:r>
              <a:rPr lang="zh-CN" altLang="en-US" sz="1200" b="0" i="0" kern="1200" dirty="0">
                <a:solidFill>
                  <a:schemeClr val="tx1"/>
                </a:solidFill>
                <a:effectLst/>
                <a:latin typeface="+mn-lt"/>
                <a:ea typeface="+mn-ea"/>
                <a:cs typeface="+mn-cs"/>
              </a:rPr>
              <a:t>系统平台之上，组成系统的软件部件应可以按照具体项目的硬件配置进行部署；</a:t>
            </a:r>
          </a:p>
          <a:p>
            <a:pPr latinLnBrk="0"/>
            <a:r>
              <a:rPr lang="zh-CN" altLang="en-US" sz="1200" b="0" i="0" kern="1200" dirty="0">
                <a:solidFill>
                  <a:schemeClr val="tx1"/>
                </a:solidFill>
                <a:effectLst/>
                <a:latin typeface="+mn-lt"/>
                <a:ea typeface="+mn-ea"/>
                <a:cs typeface="+mn-cs"/>
              </a:rPr>
              <a:t>同时，</a:t>
            </a:r>
          </a:p>
          <a:p>
            <a:pPr latinLnBrk="0"/>
            <a:r>
              <a:rPr lang="zh-CN" altLang="en-US" sz="1200" b="0" i="0" kern="1200" dirty="0">
                <a:solidFill>
                  <a:schemeClr val="tx1"/>
                </a:solidFill>
                <a:effectLst/>
                <a:latin typeface="+mn-lt"/>
                <a:ea typeface="+mn-ea"/>
                <a:cs typeface="+mn-cs"/>
              </a:rPr>
              <a:t>应具有良好开放性和与大规模监控系统相适应的软件构架，</a:t>
            </a:r>
          </a:p>
          <a:p>
            <a:pPr latinLnBrk="0"/>
            <a:r>
              <a:rPr lang="zh-CN" altLang="en-US" sz="1200" b="0" i="0" kern="1200" dirty="0">
                <a:solidFill>
                  <a:schemeClr val="tx1"/>
                </a:solidFill>
                <a:effectLst/>
                <a:latin typeface="+mn-lt"/>
                <a:ea typeface="+mn-ea"/>
                <a:cs typeface="+mn-cs"/>
              </a:rPr>
              <a:t>丰富的数据和</a:t>
            </a:r>
          </a:p>
          <a:p>
            <a:pPr latinLnBrk="0"/>
            <a:r>
              <a:rPr lang="zh-CN" altLang="en-US" sz="1200" b="0" i="0" kern="1200" dirty="0">
                <a:solidFill>
                  <a:schemeClr val="tx1"/>
                </a:solidFill>
                <a:effectLst/>
                <a:latin typeface="+mn-lt"/>
                <a:ea typeface="+mn-ea"/>
                <a:cs typeface="+mn-cs"/>
              </a:rPr>
              <a:t>通信接口，</a:t>
            </a:r>
          </a:p>
          <a:p>
            <a:pPr latinLnBrk="0"/>
            <a:r>
              <a:rPr lang="zh-CN" altLang="en-US" sz="1200" b="0" i="0" kern="1200" dirty="0">
                <a:solidFill>
                  <a:schemeClr val="tx1"/>
                </a:solidFill>
                <a:effectLst/>
                <a:latin typeface="+mn-lt"/>
                <a:ea typeface="+mn-ea"/>
                <a:cs typeface="+mn-cs"/>
              </a:rPr>
              <a:t>并可以根据工程要求，</a:t>
            </a:r>
          </a:p>
          <a:p>
            <a:pPr latinLnBrk="0"/>
            <a:r>
              <a:rPr lang="zh-CN" altLang="en-US" sz="1200" b="0" i="0" kern="1200" dirty="0">
                <a:solidFill>
                  <a:schemeClr val="tx1"/>
                </a:solidFill>
                <a:effectLst/>
                <a:latin typeface="+mn-lt"/>
                <a:ea typeface="+mn-ea"/>
                <a:cs typeface="+mn-cs"/>
              </a:rPr>
              <a:t>扩展开发新的数据和通信接口，</a:t>
            </a:r>
          </a:p>
          <a:p>
            <a:pPr latinLnBrk="0"/>
            <a:r>
              <a:rPr lang="zh-CN" altLang="en-US" sz="1200" b="0" i="0" kern="1200" dirty="0">
                <a:solidFill>
                  <a:schemeClr val="tx1"/>
                </a:solidFill>
                <a:effectLst/>
                <a:latin typeface="+mn-lt"/>
                <a:ea typeface="+mn-ea"/>
                <a:cs typeface="+mn-cs"/>
              </a:rPr>
              <a:t>可以与其它机</a:t>
            </a:r>
          </a:p>
          <a:p>
            <a:pPr latinLnBrk="0"/>
            <a:r>
              <a:rPr lang="zh-CN" altLang="en-US" sz="1200" b="0" i="0" kern="1200" dirty="0">
                <a:solidFill>
                  <a:schemeClr val="tx1"/>
                </a:solidFill>
                <a:effectLst/>
                <a:latin typeface="+mn-lt"/>
                <a:ea typeface="+mn-ea"/>
                <a:cs typeface="+mn-cs"/>
              </a:rPr>
              <a:t>电设备系统实现信息互通。</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54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55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56</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57</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62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pPr/>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12" name="组合 11"/>
          <p:cNvGrpSpPr/>
          <p:nvPr userDrawn="1"/>
        </p:nvGrpSpPr>
        <p:grpSpPr>
          <a:xfrm>
            <a:off x="196263" y="420650"/>
            <a:ext cx="358603" cy="281818"/>
            <a:chOff x="196263" y="420650"/>
            <a:chExt cx="358603" cy="281818"/>
          </a:xfrm>
        </p:grpSpPr>
        <p:sp>
          <p:nvSpPr>
            <p:cNvPr id="13" name="直角三角形 12"/>
            <p:cNvSpPr/>
            <p:nvPr/>
          </p:nvSpPr>
          <p:spPr>
            <a:xfrm rot="13500000">
              <a:off x="273048" y="420649"/>
              <a:ext cx="281818" cy="281819"/>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rot="13500000">
              <a:off x="196264" y="420649"/>
              <a:ext cx="281818" cy="281819"/>
            </a:xfrm>
            <a:prstGeom prst="rtTriangl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userDrawn="1"/>
        </p:nvCxnSpPr>
        <p:spPr>
          <a:xfrm flipV="1">
            <a:off x="307340" y="798830"/>
            <a:ext cx="11262360" cy="1270"/>
          </a:xfrm>
          <a:prstGeom prst="line">
            <a:avLst/>
          </a:prstGeom>
          <a:effectLst/>
        </p:spPr>
        <p:style>
          <a:lnRef idx="1">
            <a:schemeClr val="accent5"/>
          </a:lnRef>
          <a:fillRef idx="0">
            <a:schemeClr val="accent5"/>
          </a:fillRef>
          <a:effectRef idx="0">
            <a:schemeClr val="accent5"/>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196263" y="420650"/>
            <a:ext cx="358603" cy="281818"/>
            <a:chOff x="196263" y="420650"/>
            <a:chExt cx="358603" cy="281818"/>
          </a:xfrm>
        </p:grpSpPr>
        <p:sp>
          <p:nvSpPr>
            <p:cNvPr id="8" name="直角三角形 7"/>
            <p:cNvSpPr/>
            <p:nvPr/>
          </p:nvSpPr>
          <p:spPr>
            <a:xfrm rot="13500000">
              <a:off x="273048" y="420649"/>
              <a:ext cx="281818" cy="281819"/>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rot="13500000">
              <a:off x="196264" y="420649"/>
              <a:ext cx="281818" cy="281819"/>
            </a:xfrm>
            <a:prstGeom prst="rtTriangl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p:cNvCxnSpPr/>
          <p:nvPr userDrawn="1"/>
        </p:nvCxnSpPr>
        <p:spPr>
          <a:xfrm flipV="1">
            <a:off x="307340" y="798830"/>
            <a:ext cx="11262360" cy="1270"/>
          </a:xfrm>
          <a:prstGeom prst="line">
            <a:avLst/>
          </a:prstGeom>
          <a:effectLst/>
        </p:spPr>
        <p:style>
          <a:lnRef idx="1">
            <a:schemeClr val="accent5"/>
          </a:lnRef>
          <a:fillRef idx="0">
            <a:schemeClr val="accent5"/>
          </a:fillRef>
          <a:effectRef idx="0">
            <a:schemeClr val="accent5"/>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notesSlide" Target="../notesSlides/notesSlide14.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86.tiff"/></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image" Target="../media/image91.jpeg"/><Relationship Id="rId9" Type="http://schemas.openxmlformats.org/officeDocument/2006/relationships/image" Target="../media/image96.jpeg"/></Relationships>
</file>

<file path=ppt/slides/_rels/slide4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jpeg"/></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jpeg"/><Relationship Id="rId7"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image" Target="../media/image115.jpeg"/><Relationship Id="rId4" Type="http://schemas.openxmlformats.org/officeDocument/2006/relationships/image" Target="../media/image109.jpeg"/><Relationship Id="rId9"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19.jpeg"/><Relationship Id="rId11" Type="http://schemas.openxmlformats.org/officeDocument/2006/relationships/image" Target="../media/image124.jpe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jp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36.jpg"/><Relationship Id="rId7" Type="http://schemas.openxmlformats.org/officeDocument/2006/relationships/image" Target="../media/image138.png"/><Relationship Id="rId12" Type="http://schemas.openxmlformats.org/officeDocument/2006/relationships/image" Target="../media/image14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37.png"/><Relationship Id="rId11" Type="http://schemas.openxmlformats.org/officeDocument/2006/relationships/image" Target="../media/image141.png"/><Relationship Id="rId5" Type="http://schemas.openxmlformats.org/officeDocument/2006/relationships/image" Target="../media/image130.png"/><Relationship Id="rId10" Type="http://schemas.openxmlformats.org/officeDocument/2006/relationships/image" Target="../media/image140.png"/><Relationship Id="rId4" Type="http://schemas.openxmlformats.org/officeDocument/2006/relationships/image" Target="../media/image129.png"/><Relationship Id="rId9" Type="http://schemas.openxmlformats.org/officeDocument/2006/relationships/image" Target="../media/image139.png"/></Relationships>
</file>

<file path=ppt/slides/_rels/slide5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44.png"/><Relationship Id="rId7" Type="http://schemas.openxmlformats.org/officeDocument/2006/relationships/image" Target="../media/image135.png"/><Relationship Id="rId12" Type="http://schemas.openxmlformats.org/officeDocument/2006/relationships/image" Target="../media/image14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34.png"/><Relationship Id="rId11" Type="http://schemas.openxmlformats.org/officeDocument/2006/relationships/image" Target="../media/image146.png"/><Relationship Id="rId5" Type="http://schemas.openxmlformats.org/officeDocument/2006/relationships/image" Target="../media/image130.png"/><Relationship Id="rId10" Type="http://schemas.openxmlformats.org/officeDocument/2006/relationships/image" Target="../media/image131.png"/><Relationship Id="rId4" Type="http://schemas.openxmlformats.org/officeDocument/2006/relationships/image" Target="../media/image129.png"/><Relationship Id="rId9" Type="http://schemas.openxmlformats.org/officeDocument/2006/relationships/image" Target="../media/image145.png"/></Relationships>
</file>

<file path=ppt/slides/_rels/slide5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5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3.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4.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1"/>
            <a:ext cx="12192000" cy="6862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文本框 283"/>
          <p:cNvSpPr txBox="1"/>
          <p:nvPr/>
        </p:nvSpPr>
        <p:spPr>
          <a:xfrm>
            <a:off x="1612201" y="1933361"/>
            <a:ext cx="8648521" cy="1314206"/>
          </a:xfrm>
          <a:prstGeom prst="rect">
            <a:avLst/>
          </a:prstGeom>
          <a:noFill/>
        </p:spPr>
        <p:txBody>
          <a:bodyPr wrap="none">
            <a:spAutoFit/>
          </a:bodyPr>
          <a:lstStyle/>
          <a:p>
            <a:pPr algn="ctr">
              <a:lnSpc>
                <a:spcPct val="150000"/>
              </a:lnSpc>
            </a:pPr>
            <a:r>
              <a:rPr lang="zh-CN" altLang="en-US" sz="6000" b="1" dirty="0">
                <a:solidFill>
                  <a:srgbClr val="FFFF00"/>
                </a:solidFill>
                <a:latin typeface="微软雅黑" panose="020B0503020204020204" charset="-122"/>
                <a:ea typeface="微软雅黑" panose="020B0503020204020204" charset="-122"/>
                <a:sym typeface="+mn-ea"/>
              </a:rPr>
              <a:t>智慧园区智能化规划方案</a:t>
            </a:r>
            <a:endParaRPr lang="zh-CN" altLang="en-US" sz="6000" b="1" dirty="0">
              <a:solidFill>
                <a:srgbClr val="FFFF00"/>
              </a:solidFill>
              <a:latin typeface="微软雅黑" panose="020B0503020204020204" charset="-122"/>
              <a:ea typeface="微软雅黑" panose="020B0503020204020204" charset="-122"/>
            </a:endParaRPr>
          </a:p>
        </p:txBody>
      </p:sp>
      <p:sp>
        <p:nvSpPr>
          <p:cNvPr id="2" name="矩形 1">
            <a:extLst>
              <a:ext uri="{FF2B5EF4-FFF2-40B4-BE49-F238E27FC236}">
                <a16:creationId xmlns:a16="http://schemas.microsoft.com/office/drawing/2014/main" id="{5A302F4E-49D2-44FB-BC5D-DF01534B1E60}"/>
              </a:ext>
            </a:extLst>
          </p:cNvPr>
          <p:cNvSpPr/>
          <p:nvPr/>
        </p:nvSpPr>
        <p:spPr>
          <a:xfrm>
            <a:off x="0" y="3247567"/>
            <a:ext cx="12192000" cy="18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calcmode="lin" valueType="num">
                                      <p:cBhvr>
                                        <p:cTn id="7" dur="1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8" dur="1500" fill="hold"/>
                                        <p:tgtEl>
                                          <p:spTgt spid="43"/>
                                        </p:tgtEl>
                                        <p:attrNameLst>
                                          <p:attrName>ppt_y</p:attrName>
                                        </p:attrNameLst>
                                      </p:cBhvr>
                                      <p:tavLst>
                                        <p:tav tm="0">
                                          <p:val>
                                            <p:strVal val="#ppt_y"/>
                                          </p:val>
                                        </p:tav>
                                        <p:tav tm="100000">
                                          <p:val>
                                            <p:strVal val="#ppt_y"/>
                                          </p:val>
                                        </p:tav>
                                      </p:tavLst>
                                    </p:anim>
                                    <p:anim calcmode="lin" valueType="num">
                                      <p:cBhvr>
                                        <p:cTn id="9" dur="1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10" dur="1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500" tmFilter="0,0; .5, 1; 1, 1"/>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7"/>
          <p:cNvSpPr txBox="1"/>
          <p:nvPr/>
        </p:nvSpPr>
        <p:spPr>
          <a:xfrm>
            <a:off x="559766" y="322044"/>
            <a:ext cx="1415772"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建设目标</a:t>
            </a:r>
            <a:endParaRPr lang="zh-CN" altLang="en-US" sz="2000" b="1" dirty="0">
              <a:solidFill>
                <a:schemeClr val="tx1">
                  <a:lumMod val="65000"/>
                  <a:lumOff val="35000"/>
                </a:schemeClr>
              </a:solidFill>
              <a:latin typeface="+mn-ea"/>
              <a:cs typeface="+mn-ea"/>
              <a:sym typeface="+mn-lt"/>
            </a:endParaRPr>
          </a:p>
        </p:txBody>
      </p:sp>
      <p:grpSp>
        <p:nvGrpSpPr>
          <p:cNvPr id="24" name="组合 23"/>
          <p:cNvGrpSpPr/>
          <p:nvPr/>
        </p:nvGrpSpPr>
        <p:grpSpPr bwMode="auto">
          <a:xfrm>
            <a:off x="1101241" y="1219146"/>
            <a:ext cx="9611884" cy="5316810"/>
            <a:chOff x="677718" y="1491815"/>
            <a:chExt cx="10786491" cy="4594225"/>
          </a:xfrm>
        </p:grpSpPr>
        <p:sp>
          <p:nvSpPr>
            <p:cNvPr id="25" name="圆角矩形 24"/>
            <p:cNvSpPr/>
            <p:nvPr/>
          </p:nvSpPr>
          <p:spPr>
            <a:xfrm>
              <a:off x="847492" y="1535263"/>
              <a:ext cx="10369943" cy="1108413"/>
            </a:xfrm>
            <a:prstGeom prst="roundRect">
              <a:avLst>
                <a:gd name="adj" fmla="val 7863"/>
              </a:avLst>
            </a:pr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26" name="圆角矩形 25"/>
            <p:cNvSpPr/>
            <p:nvPr/>
          </p:nvSpPr>
          <p:spPr>
            <a:xfrm flipH="1">
              <a:off x="841363" y="3064986"/>
              <a:ext cx="10369944" cy="1373787"/>
            </a:xfrm>
            <a:prstGeom prst="roundRect">
              <a:avLst>
                <a:gd name="adj" fmla="val 7863"/>
              </a:avLst>
            </a:pr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27" name="圆角矩形 26"/>
            <p:cNvSpPr/>
            <p:nvPr/>
          </p:nvSpPr>
          <p:spPr>
            <a:xfrm>
              <a:off x="826118" y="4997344"/>
              <a:ext cx="10369943" cy="933579"/>
            </a:xfrm>
            <a:prstGeom prst="roundRect">
              <a:avLst>
                <a:gd name="adj" fmla="val 7863"/>
              </a:avLst>
            </a:pr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grpSp>
          <p:nvGrpSpPr>
            <p:cNvPr id="28" name="组合 39"/>
            <p:cNvGrpSpPr/>
            <p:nvPr/>
          </p:nvGrpSpPr>
          <p:grpSpPr bwMode="auto">
            <a:xfrm>
              <a:off x="8479267" y="3322820"/>
              <a:ext cx="2879928" cy="926593"/>
              <a:chOff x="7518402" y="3322820"/>
              <a:chExt cx="3840802" cy="926593"/>
            </a:xfrm>
          </p:grpSpPr>
          <p:sp>
            <p:nvSpPr>
              <p:cNvPr id="52" name="椭圆 51"/>
              <p:cNvSpPr/>
              <p:nvPr/>
            </p:nvSpPr>
            <p:spPr>
              <a:xfrm flipH="1">
                <a:off x="10953686" y="4037217"/>
                <a:ext cx="371979"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53" name="椭圆 52"/>
              <p:cNvSpPr/>
              <p:nvPr/>
            </p:nvSpPr>
            <p:spPr>
              <a:xfrm flipH="1">
                <a:off x="10953686" y="3322820"/>
                <a:ext cx="371979"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54" name="五边形 4"/>
              <p:cNvSpPr/>
              <p:nvPr/>
            </p:nvSpPr>
            <p:spPr>
              <a:xfrm flipH="1">
                <a:off x="7518402" y="3442279"/>
                <a:ext cx="3814185" cy="700092"/>
              </a:xfrm>
              <a:custGeom>
                <a:avLst/>
                <a:gdLst>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0 w 2448272"/>
                  <a:gd name="connsiteY5" fmla="*/ 0 h 918020"/>
                  <a:gd name="connsiteX0-1" fmla="*/ 0 w 2448272"/>
                  <a:gd name="connsiteY0-2" fmla="*/ 0 h 918020"/>
                  <a:gd name="connsiteX1-3" fmla="*/ 2006227 w 2448272"/>
                  <a:gd name="connsiteY1-4" fmla="*/ 0 h 918020"/>
                  <a:gd name="connsiteX2-5" fmla="*/ 2448272 w 2448272"/>
                  <a:gd name="connsiteY2-6" fmla="*/ 459010 h 918020"/>
                  <a:gd name="connsiteX3-7" fmla="*/ 2006227 w 2448272"/>
                  <a:gd name="connsiteY3-8" fmla="*/ 918020 h 918020"/>
                  <a:gd name="connsiteX4-9" fmla="*/ 0 w 2448272"/>
                  <a:gd name="connsiteY4-10" fmla="*/ 918020 h 918020"/>
                  <a:gd name="connsiteX5-11" fmla="*/ 3008 w 2448272"/>
                  <a:gd name="connsiteY5-12" fmla="*/ 436506 h 918020"/>
                  <a:gd name="connsiteX6" fmla="*/ 0 w 2448272"/>
                  <a:gd name="connsiteY6" fmla="*/ 0 h 918020"/>
                  <a:gd name="connsiteX0-13" fmla="*/ 0 w 2448272"/>
                  <a:gd name="connsiteY0-14" fmla="*/ 0 h 918020"/>
                  <a:gd name="connsiteX1-15" fmla="*/ 2006227 w 2448272"/>
                  <a:gd name="connsiteY1-16" fmla="*/ 0 h 918020"/>
                  <a:gd name="connsiteX2-17" fmla="*/ 2448272 w 2448272"/>
                  <a:gd name="connsiteY2-18" fmla="*/ 459010 h 918020"/>
                  <a:gd name="connsiteX3-19" fmla="*/ 2006227 w 2448272"/>
                  <a:gd name="connsiteY3-20" fmla="*/ 918020 h 918020"/>
                  <a:gd name="connsiteX4-21" fmla="*/ 0 w 2448272"/>
                  <a:gd name="connsiteY4-22" fmla="*/ 918020 h 918020"/>
                  <a:gd name="connsiteX5-23" fmla="*/ 88352 w 2448272"/>
                  <a:gd name="connsiteY5-24" fmla="*/ 436506 h 918020"/>
                  <a:gd name="connsiteX6-25" fmla="*/ 0 w 2448272"/>
                  <a:gd name="connsiteY6-26" fmla="*/ 0 h 918020"/>
                  <a:gd name="connsiteX0-27" fmla="*/ 122121 w 2570393"/>
                  <a:gd name="connsiteY0-28" fmla="*/ 0 h 918020"/>
                  <a:gd name="connsiteX1-29" fmla="*/ 2128348 w 2570393"/>
                  <a:gd name="connsiteY1-30" fmla="*/ 0 h 918020"/>
                  <a:gd name="connsiteX2-31" fmla="*/ 2570393 w 2570393"/>
                  <a:gd name="connsiteY2-32" fmla="*/ 459010 h 918020"/>
                  <a:gd name="connsiteX3-33" fmla="*/ 2128348 w 2570393"/>
                  <a:gd name="connsiteY3-34" fmla="*/ 918020 h 918020"/>
                  <a:gd name="connsiteX4-35" fmla="*/ 122121 w 2570393"/>
                  <a:gd name="connsiteY4-36" fmla="*/ 918020 h 918020"/>
                  <a:gd name="connsiteX5-37" fmla="*/ 210473 w 2570393"/>
                  <a:gd name="connsiteY5-38" fmla="*/ 436506 h 918020"/>
                  <a:gd name="connsiteX6-39" fmla="*/ 122121 w 2570393"/>
                  <a:gd name="connsiteY6-40" fmla="*/ 0 h 918020"/>
                  <a:gd name="connsiteX0-41" fmla="*/ 4076 w 2452348"/>
                  <a:gd name="connsiteY0-42" fmla="*/ 0 h 918020"/>
                  <a:gd name="connsiteX1-43" fmla="*/ 2010303 w 2452348"/>
                  <a:gd name="connsiteY1-44" fmla="*/ 0 h 918020"/>
                  <a:gd name="connsiteX2-45" fmla="*/ 2452348 w 2452348"/>
                  <a:gd name="connsiteY2-46" fmla="*/ 459010 h 918020"/>
                  <a:gd name="connsiteX3-47" fmla="*/ 2010303 w 2452348"/>
                  <a:gd name="connsiteY3-48" fmla="*/ 918020 h 918020"/>
                  <a:gd name="connsiteX4-49" fmla="*/ 4076 w 2452348"/>
                  <a:gd name="connsiteY4-50" fmla="*/ 918020 h 918020"/>
                  <a:gd name="connsiteX5-51" fmla="*/ 92428 w 2452348"/>
                  <a:gd name="connsiteY5-52" fmla="*/ 436506 h 918020"/>
                  <a:gd name="connsiteX6-53" fmla="*/ 4076 w 2452348"/>
                  <a:gd name="connsiteY6-54" fmla="*/ 0 h 918020"/>
                  <a:gd name="connsiteX0-55" fmla="*/ 6458 w 2454730"/>
                  <a:gd name="connsiteY0-56" fmla="*/ 0 h 918020"/>
                  <a:gd name="connsiteX1-57" fmla="*/ 2012685 w 2454730"/>
                  <a:gd name="connsiteY1-58" fmla="*/ 0 h 918020"/>
                  <a:gd name="connsiteX2-59" fmla="*/ 2454730 w 2454730"/>
                  <a:gd name="connsiteY2-60" fmla="*/ 459010 h 918020"/>
                  <a:gd name="connsiteX3-61" fmla="*/ 2012685 w 2454730"/>
                  <a:gd name="connsiteY3-62" fmla="*/ 918020 h 918020"/>
                  <a:gd name="connsiteX4-63" fmla="*/ 6458 w 2454730"/>
                  <a:gd name="connsiteY4-64" fmla="*/ 918020 h 918020"/>
                  <a:gd name="connsiteX5-65" fmla="*/ 94810 w 2454730"/>
                  <a:gd name="connsiteY5-66" fmla="*/ 436506 h 918020"/>
                  <a:gd name="connsiteX6-67" fmla="*/ 6458 w 2454730"/>
                  <a:gd name="connsiteY6-68" fmla="*/ 0 h 918020"/>
                  <a:gd name="connsiteX0-69" fmla="*/ 9649 w 2457921"/>
                  <a:gd name="connsiteY0-70" fmla="*/ 0 h 918020"/>
                  <a:gd name="connsiteX1-71" fmla="*/ 2015876 w 2457921"/>
                  <a:gd name="connsiteY1-72" fmla="*/ 0 h 918020"/>
                  <a:gd name="connsiteX2-73" fmla="*/ 2457921 w 2457921"/>
                  <a:gd name="connsiteY2-74" fmla="*/ 459010 h 918020"/>
                  <a:gd name="connsiteX3-75" fmla="*/ 2015876 w 2457921"/>
                  <a:gd name="connsiteY3-76" fmla="*/ 918020 h 918020"/>
                  <a:gd name="connsiteX4-77" fmla="*/ 9649 w 2457921"/>
                  <a:gd name="connsiteY4-78" fmla="*/ 918020 h 918020"/>
                  <a:gd name="connsiteX5-79" fmla="*/ 49233 w 2457921"/>
                  <a:gd name="connsiteY5-80" fmla="*/ 424314 h 918020"/>
                  <a:gd name="connsiteX6-81" fmla="*/ 9649 w 2457921"/>
                  <a:gd name="connsiteY6-82" fmla="*/ 0 h 918020"/>
                  <a:gd name="connsiteX0-83" fmla="*/ 5965 w 2454237"/>
                  <a:gd name="connsiteY0-84" fmla="*/ 0 h 918020"/>
                  <a:gd name="connsiteX1-85" fmla="*/ 2012192 w 2454237"/>
                  <a:gd name="connsiteY1-86" fmla="*/ 0 h 918020"/>
                  <a:gd name="connsiteX2-87" fmla="*/ 2454237 w 2454237"/>
                  <a:gd name="connsiteY2-88" fmla="*/ 459010 h 918020"/>
                  <a:gd name="connsiteX3-89" fmla="*/ 2012192 w 2454237"/>
                  <a:gd name="connsiteY3-90" fmla="*/ 918020 h 918020"/>
                  <a:gd name="connsiteX4-91" fmla="*/ 5965 w 2454237"/>
                  <a:gd name="connsiteY4-92" fmla="*/ 918020 h 918020"/>
                  <a:gd name="connsiteX5-93" fmla="*/ 106509 w 2454237"/>
                  <a:gd name="connsiteY5-94" fmla="*/ 448698 h 918020"/>
                  <a:gd name="connsiteX6-95" fmla="*/ 5965 w 2454237"/>
                  <a:gd name="connsiteY6-96" fmla="*/ 0 h 9180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2454237" h="918020">
                    <a:moveTo>
                      <a:pt x="5965" y="0"/>
                    </a:moveTo>
                    <a:lnTo>
                      <a:pt x="2012192" y="0"/>
                    </a:lnTo>
                    <a:lnTo>
                      <a:pt x="2454237" y="459010"/>
                    </a:lnTo>
                    <a:lnTo>
                      <a:pt x="2012192" y="918020"/>
                    </a:lnTo>
                    <a:lnTo>
                      <a:pt x="5965" y="918020"/>
                    </a:lnTo>
                    <a:cubicBezTo>
                      <a:pt x="-21073" y="545160"/>
                      <a:pt x="107512" y="594200"/>
                      <a:pt x="106509" y="448698"/>
                    </a:cubicBezTo>
                    <a:cubicBezTo>
                      <a:pt x="105506" y="303196"/>
                      <a:pt x="-29608" y="267422"/>
                      <a:pt x="5965" y="0"/>
                    </a:cubicBezTo>
                    <a:close/>
                  </a:path>
                </a:pathLst>
              </a:custGeom>
              <a:gradFill flip="none" rotWithShape="1">
                <a:gsLst>
                  <a:gs pos="22000">
                    <a:srgbClr val="69D7FF"/>
                  </a:gs>
                  <a:gs pos="9000">
                    <a:srgbClr val="8BE1FF"/>
                  </a:gs>
                  <a:gs pos="0">
                    <a:srgbClr val="0089C0"/>
                  </a:gs>
                  <a:gs pos="83000">
                    <a:srgbClr val="00A4E6"/>
                  </a:gs>
                </a:gsLst>
                <a:lin ang="0" scaled="1"/>
                <a:tileRect/>
              </a:gradFill>
              <a:ln w="25400" cap="flat" cmpd="sng" algn="ctr">
                <a:noFill/>
                <a:prstDash val="solid"/>
              </a:ln>
              <a:effectLst>
                <a:outerShdw blurRad="25400" dist="25400" dir="5400000" algn="t" rotWithShape="0">
                  <a:prstClr val="black">
                    <a:alpha val="23000"/>
                  </a:prstClr>
                </a:outerShdw>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55" name="五边形 4"/>
              <p:cNvSpPr/>
              <p:nvPr/>
            </p:nvSpPr>
            <p:spPr>
              <a:xfrm flipH="1">
                <a:off x="7545019" y="3427303"/>
                <a:ext cx="3814185" cy="383740"/>
              </a:xfrm>
              <a:custGeom>
                <a:avLst/>
                <a:gdLst>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1" fmla="*/ 5965 w 2454237"/>
                  <a:gd name="connsiteY0-2" fmla="*/ 0 h 497110"/>
                  <a:gd name="connsiteX1-3" fmla="*/ 2012192 w 2454237"/>
                  <a:gd name="connsiteY1-4" fmla="*/ 0 h 497110"/>
                  <a:gd name="connsiteX2-5" fmla="*/ 2454237 w 2454237"/>
                  <a:gd name="connsiteY2-6" fmla="*/ 459010 h 497110"/>
                  <a:gd name="connsiteX3-7" fmla="*/ 1820645 w 2454237"/>
                  <a:gd name="connsiteY3-8" fmla="*/ 370110 h 497110"/>
                  <a:gd name="connsiteX4-9" fmla="*/ 100677 w 2454237"/>
                  <a:gd name="connsiteY4-10" fmla="*/ 497110 h 497110"/>
                  <a:gd name="connsiteX5-11" fmla="*/ 106509 w 2454237"/>
                  <a:gd name="connsiteY5-12" fmla="*/ 448698 h 497110"/>
                  <a:gd name="connsiteX6-13" fmla="*/ 5965 w 2454237"/>
                  <a:gd name="connsiteY6-14" fmla="*/ 0 h 497110"/>
                  <a:gd name="connsiteX0-15" fmla="*/ 5965 w 2454237"/>
                  <a:gd name="connsiteY0-16" fmla="*/ 0 h 497110"/>
                  <a:gd name="connsiteX1-17" fmla="*/ 2012192 w 2454237"/>
                  <a:gd name="connsiteY1-18" fmla="*/ 0 h 497110"/>
                  <a:gd name="connsiteX2-19" fmla="*/ 2454237 w 2454237"/>
                  <a:gd name="connsiteY2-20" fmla="*/ 459010 h 497110"/>
                  <a:gd name="connsiteX3-21" fmla="*/ 1769845 w 2454237"/>
                  <a:gd name="connsiteY3-22" fmla="*/ 319310 h 497110"/>
                  <a:gd name="connsiteX4-23" fmla="*/ 100677 w 2454237"/>
                  <a:gd name="connsiteY4-24" fmla="*/ 497110 h 497110"/>
                  <a:gd name="connsiteX5-25" fmla="*/ 106509 w 2454237"/>
                  <a:gd name="connsiteY5-26" fmla="*/ 448698 h 497110"/>
                  <a:gd name="connsiteX6-27" fmla="*/ 5965 w 2454237"/>
                  <a:gd name="connsiteY6-28" fmla="*/ 0 h 497110"/>
                  <a:gd name="connsiteX0-29" fmla="*/ 5965 w 2454237"/>
                  <a:gd name="connsiteY0-30" fmla="*/ 0 h 504553"/>
                  <a:gd name="connsiteX1-31" fmla="*/ 2012192 w 2454237"/>
                  <a:gd name="connsiteY1-32" fmla="*/ 0 h 504553"/>
                  <a:gd name="connsiteX2-33" fmla="*/ 2454237 w 2454237"/>
                  <a:gd name="connsiteY2-34" fmla="*/ 459010 h 504553"/>
                  <a:gd name="connsiteX3-35" fmla="*/ 1769845 w 2454237"/>
                  <a:gd name="connsiteY3-36" fmla="*/ 319310 h 504553"/>
                  <a:gd name="connsiteX4-37" fmla="*/ 100677 w 2454237"/>
                  <a:gd name="connsiteY4-38" fmla="*/ 497110 h 504553"/>
                  <a:gd name="connsiteX5-39" fmla="*/ 106509 w 2454237"/>
                  <a:gd name="connsiteY5-40" fmla="*/ 448698 h 504553"/>
                  <a:gd name="connsiteX6-41" fmla="*/ 5965 w 2454237"/>
                  <a:gd name="connsiteY6-42" fmla="*/ 0 h 5045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454237" h="504553">
                    <a:moveTo>
                      <a:pt x="5965" y="0"/>
                    </a:moveTo>
                    <a:lnTo>
                      <a:pt x="2012192" y="0"/>
                    </a:lnTo>
                    <a:lnTo>
                      <a:pt x="2454237" y="459010"/>
                    </a:lnTo>
                    <a:cubicBezTo>
                      <a:pt x="2422313" y="520695"/>
                      <a:pt x="2162105" y="312960"/>
                      <a:pt x="1769845" y="319310"/>
                    </a:cubicBezTo>
                    <a:cubicBezTo>
                      <a:pt x="1377585" y="325660"/>
                      <a:pt x="805466" y="547512"/>
                      <a:pt x="100677" y="497110"/>
                    </a:cubicBezTo>
                    <a:cubicBezTo>
                      <a:pt x="104556" y="483418"/>
                      <a:pt x="106640" y="467721"/>
                      <a:pt x="106509" y="448698"/>
                    </a:cubicBezTo>
                    <a:cubicBezTo>
                      <a:pt x="105506" y="303196"/>
                      <a:pt x="-29608" y="267422"/>
                      <a:pt x="5965" y="0"/>
                    </a:cubicBezTo>
                    <a:close/>
                  </a:path>
                </a:pathLst>
              </a:custGeom>
              <a:solidFill>
                <a:srgbClr val="FFFFFF">
                  <a:alpha val="18039"/>
                </a:srgb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56" name="TextBox 35"/>
              <p:cNvSpPr txBox="1"/>
              <p:nvPr/>
            </p:nvSpPr>
            <p:spPr>
              <a:xfrm>
                <a:off x="8016137" y="3577056"/>
                <a:ext cx="3052944" cy="456745"/>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algn="ctr">
                  <a:defRPr/>
                </a:pPr>
                <a:r>
                  <a:rPr lang="en-US" altLang="zh-CN" sz="2400" dirty="0" err="1">
                    <a:solidFill>
                      <a:srgbClr val="004F8A"/>
                    </a:solidFill>
                    <a:effectLst>
                      <a:outerShdw dist="38100" dir="5400000" algn="t" rotWithShape="0">
                        <a:sysClr val="window" lastClr="FFFFFF">
                          <a:alpha val="40000"/>
                        </a:sysClr>
                      </a:outerShdw>
                    </a:effectLst>
                  </a:rPr>
                  <a:t>营销智慧</a:t>
                </a:r>
                <a:r>
                  <a:rPr lang="zh-CN" altLang="en-US" sz="2400" dirty="0">
                    <a:solidFill>
                      <a:srgbClr val="004F8A"/>
                    </a:solidFill>
                    <a:effectLst>
                      <a:outerShdw dist="38100" dir="5400000" algn="t" rotWithShape="0">
                        <a:sysClr val="window" lastClr="FFFFFF">
                          <a:alpha val="40000"/>
                        </a:sysClr>
                      </a:outerShdw>
                    </a:effectLst>
                  </a:rPr>
                  <a:t>化</a:t>
                </a:r>
                <a:endParaRPr lang="zh-CN" altLang="en-US" sz="2000" dirty="0">
                  <a:solidFill>
                    <a:srgbClr val="004F8A"/>
                  </a:solidFill>
                  <a:effectLst>
                    <a:outerShdw dist="38100" dir="5400000" algn="t" rotWithShape="0">
                      <a:sysClr val="window" lastClr="FFFFFF">
                        <a:alpha val="40000"/>
                      </a:sysClr>
                    </a:outerShdw>
                  </a:effectLst>
                </a:endParaRPr>
              </a:p>
            </p:txBody>
          </p:sp>
        </p:grpSp>
        <p:grpSp>
          <p:nvGrpSpPr>
            <p:cNvPr id="29" name="组合 45"/>
            <p:cNvGrpSpPr/>
            <p:nvPr/>
          </p:nvGrpSpPr>
          <p:grpSpPr bwMode="auto">
            <a:xfrm>
              <a:off x="699673" y="1663220"/>
              <a:ext cx="2879943" cy="924982"/>
              <a:chOff x="699588" y="1663220"/>
              <a:chExt cx="3840802" cy="924982"/>
            </a:xfrm>
          </p:grpSpPr>
          <p:sp>
            <p:nvSpPr>
              <p:cNvPr id="47" name="椭圆 46"/>
              <p:cNvSpPr/>
              <p:nvPr/>
            </p:nvSpPr>
            <p:spPr>
              <a:xfrm>
                <a:off x="726011" y="2376006"/>
                <a:ext cx="371979"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48" name="椭圆 47"/>
              <p:cNvSpPr/>
              <p:nvPr/>
            </p:nvSpPr>
            <p:spPr>
              <a:xfrm>
                <a:off x="733136" y="1663220"/>
                <a:ext cx="371979"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49" name="五边形 4"/>
              <p:cNvSpPr/>
              <p:nvPr/>
            </p:nvSpPr>
            <p:spPr>
              <a:xfrm>
                <a:off x="726205" y="1783772"/>
                <a:ext cx="3814185" cy="700092"/>
              </a:xfrm>
              <a:custGeom>
                <a:avLst/>
                <a:gdLst>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0 w 2448272"/>
                  <a:gd name="connsiteY5" fmla="*/ 0 h 918020"/>
                  <a:gd name="connsiteX0-1" fmla="*/ 0 w 2448272"/>
                  <a:gd name="connsiteY0-2" fmla="*/ 0 h 918020"/>
                  <a:gd name="connsiteX1-3" fmla="*/ 2006227 w 2448272"/>
                  <a:gd name="connsiteY1-4" fmla="*/ 0 h 918020"/>
                  <a:gd name="connsiteX2-5" fmla="*/ 2448272 w 2448272"/>
                  <a:gd name="connsiteY2-6" fmla="*/ 459010 h 918020"/>
                  <a:gd name="connsiteX3-7" fmla="*/ 2006227 w 2448272"/>
                  <a:gd name="connsiteY3-8" fmla="*/ 918020 h 918020"/>
                  <a:gd name="connsiteX4-9" fmla="*/ 0 w 2448272"/>
                  <a:gd name="connsiteY4-10" fmla="*/ 918020 h 918020"/>
                  <a:gd name="connsiteX5-11" fmla="*/ 3008 w 2448272"/>
                  <a:gd name="connsiteY5-12" fmla="*/ 436506 h 918020"/>
                  <a:gd name="connsiteX6" fmla="*/ 0 w 2448272"/>
                  <a:gd name="connsiteY6" fmla="*/ 0 h 918020"/>
                  <a:gd name="connsiteX0-13" fmla="*/ 0 w 2448272"/>
                  <a:gd name="connsiteY0-14" fmla="*/ 0 h 918020"/>
                  <a:gd name="connsiteX1-15" fmla="*/ 2006227 w 2448272"/>
                  <a:gd name="connsiteY1-16" fmla="*/ 0 h 918020"/>
                  <a:gd name="connsiteX2-17" fmla="*/ 2448272 w 2448272"/>
                  <a:gd name="connsiteY2-18" fmla="*/ 459010 h 918020"/>
                  <a:gd name="connsiteX3-19" fmla="*/ 2006227 w 2448272"/>
                  <a:gd name="connsiteY3-20" fmla="*/ 918020 h 918020"/>
                  <a:gd name="connsiteX4-21" fmla="*/ 0 w 2448272"/>
                  <a:gd name="connsiteY4-22" fmla="*/ 918020 h 918020"/>
                  <a:gd name="connsiteX5-23" fmla="*/ 88352 w 2448272"/>
                  <a:gd name="connsiteY5-24" fmla="*/ 436506 h 918020"/>
                  <a:gd name="connsiteX6-25" fmla="*/ 0 w 2448272"/>
                  <a:gd name="connsiteY6-26" fmla="*/ 0 h 918020"/>
                  <a:gd name="connsiteX0-27" fmla="*/ 122121 w 2570393"/>
                  <a:gd name="connsiteY0-28" fmla="*/ 0 h 918020"/>
                  <a:gd name="connsiteX1-29" fmla="*/ 2128348 w 2570393"/>
                  <a:gd name="connsiteY1-30" fmla="*/ 0 h 918020"/>
                  <a:gd name="connsiteX2-31" fmla="*/ 2570393 w 2570393"/>
                  <a:gd name="connsiteY2-32" fmla="*/ 459010 h 918020"/>
                  <a:gd name="connsiteX3-33" fmla="*/ 2128348 w 2570393"/>
                  <a:gd name="connsiteY3-34" fmla="*/ 918020 h 918020"/>
                  <a:gd name="connsiteX4-35" fmla="*/ 122121 w 2570393"/>
                  <a:gd name="connsiteY4-36" fmla="*/ 918020 h 918020"/>
                  <a:gd name="connsiteX5-37" fmla="*/ 210473 w 2570393"/>
                  <a:gd name="connsiteY5-38" fmla="*/ 436506 h 918020"/>
                  <a:gd name="connsiteX6-39" fmla="*/ 122121 w 2570393"/>
                  <a:gd name="connsiteY6-40" fmla="*/ 0 h 918020"/>
                  <a:gd name="connsiteX0-41" fmla="*/ 4076 w 2452348"/>
                  <a:gd name="connsiteY0-42" fmla="*/ 0 h 918020"/>
                  <a:gd name="connsiteX1-43" fmla="*/ 2010303 w 2452348"/>
                  <a:gd name="connsiteY1-44" fmla="*/ 0 h 918020"/>
                  <a:gd name="connsiteX2-45" fmla="*/ 2452348 w 2452348"/>
                  <a:gd name="connsiteY2-46" fmla="*/ 459010 h 918020"/>
                  <a:gd name="connsiteX3-47" fmla="*/ 2010303 w 2452348"/>
                  <a:gd name="connsiteY3-48" fmla="*/ 918020 h 918020"/>
                  <a:gd name="connsiteX4-49" fmla="*/ 4076 w 2452348"/>
                  <a:gd name="connsiteY4-50" fmla="*/ 918020 h 918020"/>
                  <a:gd name="connsiteX5-51" fmla="*/ 92428 w 2452348"/>
                  <a:gd name="connsiteY5-52" fmla="*/ 436506 h 918020"/>
                  <a:gd name="connsiteX6-53" fmla="*/ 4076 w 2452348"/>
                  <a:gd name="connsiteY6-54" fmla="*/ 0 h 918020"/>
                  <a:gd name="connsiteX0-55" fmla="*/ 6458 w 2454730"/>
                  <a:gd name="connsiteY0-56" fmla="*/ 0 h 918020"/>
                  <a:gd name="connsiteX1-57" fmla="*/ 2012685 w 2454730"/>
                  <a:gd name="connsiteY1-58" fmla="*/ 0 h 918020"/>
                  <a:gd name="connsiteX2-59" fmla="*/ 2454730 w 2454730"/>
                  <a:gd name="connsiteY2-60" fmla="*/ 459010 h 918020"/>
                  <a:gd name="connsiteX3-61" fmla="*/ 2012685 w 2454730"/>
                  <a:gd name="connsiteY3-62" fmla="*/ 918020 h 918020"/>
                  <a:gd name="connsiteX4-63" fmla="*/ 6458 w 2454730"/>
                  <a:gd name="connsiteY4-64" fmla="*/ 918020 h 918020"/>
                  <a:gd name="connsiteX5-65" fmla="*/ 94810 w 2454730"/>
                  <a:gd name="connsiteY5-66" fmla="*/ 436506 h 918020"/>
                  <a:gd name="connsiteX6-67" fmla="*/ 6458 w 2454730"/>
                  <a:gd name="connsiteY6-68" fmla="*/ 0 h 918020"/>
                  <a:gd name="connsiteX0-69" fmla="*/ 9649 w 2457921"/>
                  <a:gd name="connsiteY0-70" fmla="*/ 0 h 918020"/>
                  <a:gd name="connsiteX1-71" fmla="*/ 2015876 w 2457921"/>
                  <a:gd name="connsiteY1-72" fmla="*/ 0 h 918020"/>
                  <a:gd name="connsiteX2-73" fmla="*/ 2457921 w 2457921"/>
                  <a:gd name="connsiteY2-74" fmla="*/ 459010 h 918020"/>
                  <a:gd name="connsiteX3-75" fmla="*/ 2015876 w 2457921"/>
                  <a:gd name="connsiteY3-76" fmla="*/ 918020 h 918020"/>
                  <a:gd name="connsiteX4-77" fmla="*/ 9649 w 2457921"/>
                  <a:gd name="connsiteY4-78" fmla="*/ 918020 h 918020"/>
                  <a:gd name="connsiteX5-79" fmla="*/ 49233 w 2457921"/>
                  <a:gd name="connsiteY5-80" fmla="*/ 424314 h 918020"/>
                  <a:gd name="connsiteX6-81" fmla="*/ 9649 w 2457921"/>
                  <a:gd name="connsiteY6-82" fmla="*/ 0 h 918020"/>
                  <a:gd name="connsiteX0-83" fmla="*/ 5965 w 2454237"/>
                  <a:gd name="connsiteY0-84" fmla="*/ 0 h 918020"/>
                  <a:gd name="connsiteX1-85" fmla="*/ 2012192 w 2454237"/>
                  <a:gd name="connsiteY1-86" fmla="*/ 0 h 918020"/>
                  <a:gd name="connsiteX2-87" fmla="*/ 2454237 w 2454237"/>
                  <a:gd name="connsiteY2-88" fmla="*/ 459010 h 918020"/>
                  <a:gd name="connsiteX3-89" fmla="*/ 2012192 w 2454237"/>
                  <a:gd name="connsiteY3-90" fmla="*/ 918020 h 918020"/>
                  <a:gd name="connsiteX4-91" fmla="*/ 5965 w 2454237"/>
                  <a:gd name="connsiteY4-92" fmla="*/ 918020 h 918020"/>
                  <a:gd name="connsiteX5-93" fmla="*/ 106509 w 2454237"/>
                  <a:gd name="connsiteY5-94" fmla="*/ 448698 h 918020"/>
                  <a:gd name="connsiteX6-95" fmla="*/ 5965 w 2454237"/>
                  <a:gd name="connsiteY6-96" fmla="*/ 0 h 9180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2454237" h="918020">
                    <a:moveTo>
                      <a:pt x="5965" y="0"/>
                    </a:moveTo>
                    <a:lnTo>
                      <a:pt x="2012192" y="0"/>
                    </a:lnTo>
                    <a:lnTo>
                      <a:pt x="2454237" y="459010"/>
                    </a:lnTo>
                    <a:lnTo>
                      <a:pt x="2012192" y="918020"/>
                    </a:lnTo>
                    <a:lnTo>
                      <a:pt x="5965" y="918020"/>
                    </a:lnTo>
                    <a:cubicBezTo>
                      <a:pt x="-21073" y="545160"/>
                      <a:pt x="107512" y="594200"/>
                      <a:pt x="106509" y="448698"/>
                    </a:cubicBezTo>
                    <a:cubicBezTo>
                      <a:pt x="105506" y="303196"/>
                      <a:pt x="-29608" y="267422"/>
                      <a:pt x="5965" y="0"/>
                    </a:cubicBezTo>
                    <a:close/>
                  </a:path>
                </a:pathLst>
              </a:custGeom>
              <a:gradFill flip="none" rotWithShape="1">
                <a:gsLst>
                  <a:gs pos="22000">
                    <a:srgbClr val="69D7FF"/>
                  </a:gs>
                  <a:gs pos="9000">
                    <a:srgbClr val="8BE1FF"/>
                  </a:gs>
                  <a:gs pos="0">
                    <a:srgbClr val="0089C0"/>
                  </a:gs>
                  <a:gs pos="83000">
                    <a:srgbClr val="00A4E6"/>
                  </a:gs>
                </a:gsLst>
                <a:lin ang="0" scaled="1"/>
                <a:tileRect/>
              </a:gradFill>
              <a:ln w="25400" cap="flat" cmpd="sng" algn="ctr">
                <a:noFill/>
                <a:prstDash val="solid"/>
              </a:ln>
              <a:effectLst>
                <a:outerShdw blurRad="25400" dist="25400" dir="5400000" algn="t" rotWithShape="0">
                  <a:prstClr val="black">
                    <a:alpha val="23000"/>
                  </a:prstClr>
                </a:outerShdw>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50" name="五边形 4"/>
              <p:cNvSpPr/>
              <p:nvPr/>
            </p:nvSpPr>
            <p:spPr>
              <a:xfrm>
                <a:off x="699588" y="1765053"/>
                <a:ext cx="3814185" cy="385612"/>
              </a:xfrm>
              <a:custGeom>
                <a:avLst/>
                <a:gdLst>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1" fmla="*/ 5965 w 2454237"/>
                  <a:gd name="connsiteY0-2" fmla="*/ 0 h 497110"/>
                  <a:gd name="connsiteX1-3" fmla="*/ 2012192 w 2454237"/>
                  <a:gd name="connsiteY1-4" fmla="*/ 0 h 497110"/>
                  <a:gd name="connsiteX2-5" fmla="*/ 2454237 w 2454237"/>
                  <a:gd name="connsiteY2-6" fmla="*/ 459010 h 497110"/>
                  <a:gd name="connsiteX3-7" fmla="*/ 1820645 w 2454237"/>
                  <a:gd name="connsiteY3-8" fmla="*/ 370110 h 497110"/>
                  <a:gd name="connsiteX4-9" fmla="*/ 100677 w 2454237"/>
                  <a:gd name="connsiteY4-10" fmla="*/ 497110 h 497110"/>
                  <a:gd name="connsiteX5-11" fmla="*/ 106509 w 2454237"/>
                  <a:gd name="connsiteY5-12" fmla="*/ 448698 h 497110"/>
                  <a:gd name="connsiteX6-13" fmla="*/ 5965 w 2454237"/>
                  <a:gd name="connsiteY6-14" fmla="*/ 0 h 497110"/>
                  <a:gd name="connsiteX0-15" fmla="*/ 5965 w 2454237"/>
                  <a:gd name="connsiteY0-16" fmla="*/ 0 h 497110"/>
                  <a:gd name="connsiteX1-17" fmla="*/ 2012192 w 2454237"/>
                  <a:gd name="connsiteY1-18" fmla="*/ 0 h 497110"/>
                  <a:gd name="connsiteX2-19" fmla="*/ 2454237 w 2454237"/>
                  <a:gd name="connsiteY2-20" fmla="*/ 459010 h 497110"/>
                  <a:gd name="connsiteX3-21" fmla="*/ 1769845 w 2454237"/>
                  <a:gd name="connsiteY3-22" fmla="*/ 319310 h 497110"/>
                  <a:gd name="connsiteX4-23" fmla="*/ 100677 w 2454237"/>
                  <a:gd name="connsiteY4-24" fmla="*/ 497110 h 497110"/>
                  <a:gd name="connsiteX5-25" fmla="*/ 106509 w 2454237"/>
                  <a:gd name="connsiteY5-26" fmla="*/ 448698 h 497110"/>
                  <a:gd name="connsiteX6-27" fmla="*/ 5965 w 2454237"/>
                  <a:gd name="connsiteY6-28" fmla="*/ 0 h 497110"/>
                  <a:gd name="connsiteX0-29" fmla="*/ 5965 w 2454237"/>
                  <a:gd name="connsiteY0-30" fmla="*/ 0 h 504553"/>
                  <a:gd name="connsiteX1-31" fmla="*/ 2012192 w 2454237"/>
                  <a:gd name="connsiteY1-32" fmla="*/ 0 h 504553"/>
                  <a:gd name="connsiteX2-33" fmla="*/ 2454237 w 2454237"/>
                  <a:gd name="connsiteY2-34" fmla="*/ 459010 h 504553"/>
                  <a:gd name="connsiteX3-35" fmla="*/ 1769845 w 2454237"/>
                  <a:gd name="connsiteY3-36" fmla="*/ 319310 h 504553"/>
                  <a:gd name="connsiteX4-37" fmla="*/ 100677 w 2454237"/>
                  <a:gd name="connsiteY4-38" fmla="*/ 497110 h 504553"/>
                  <a:gd name="connsiteX5-39" fmla="*/ 106509 w 2454237"/>
                  <a:gd name="connsiteY5-40" fmla="*/ 448698 h 504553"/>
                  <a:gd name="connsiteX6-41" fmla="*/ 5965 w 2454237"/>
                  <a:gd name="connsiteY6-42" fmla="*/ 0 h 5045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454237" h="504553">
                    <a:moveTo>
                      <a:pt x="5965" y="0"/>
                    </a:moveTo>
                    <a:lnTo>
                      <a:pt x="2012192" y="0"/>
                    </a:lnTo>
                    <a:lnTo>
                      <a:pt x="2454237" y="459010"/>
                    </a:lnTo>
                    <a:cubicBezTo>
                      <a:pt x="2422313" y="520695"/>
                      <a:pt x="2162105" y="312960"/>
                      <a:pt x="1769845" y="319310"/>
                    </a:cubicBezTo>
                    <a:cubicBezTo>
                      <a:pt x="1377585" y="325660"/>
                      <a:pt x="805466" y="547512"/>
                      <a:pt x="100677" y="497110"/>
                    </a:cubicBezTo>
                    <a:cubicBezTo>
                      <a:pt x="104556" y="483418"/>
                      <a:pt x="106640" y="467721"/>
                      <a:pt x="106509" y="448698"/>
                    </a:cubicBezTo>
                    <a:cubicBezTo>
                      <a:pt x="105506" y="303196"/>
                      <a:pt x="-29608" y="267422"/>
                      <a:pt x="5965" y="0"/>
                    </a:cubicBezTo>
                    <a:close/>
                  </a:path>
                </a:pathLst>
              </a:custGeom>
              <a:solidFill>
                <a:srgbClr val="FFFFFF">
                  <a:alpha val="18039"/>
                </a:srgb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51" name="TextBox 36"/>
              <p:cNvSpPr txBox="1"/>
              <p:nvPr/>
            </p:nvSpPr>
            <p:spPr>
              <a:xfrm>
                <a:off x="877921" y="1903574"/>
                <a:ext cx="3050283" cy="456744"/>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algn="ctr">
                  <a:defRPr/>
                </a:pPr>
                <a:r>
                  <a:rPr lang="en-US" altLang="zh-CN" sz="2400" dirty="0" err="1">
                    <a:solidFill>
                      <a:srgbClr val="004F8A"/>
                    </a:solidFill>
                    <a:effectLst>
                      <a:outerShdw dist="38100" dir="5400000" algn="t" rotWithShape="0">
                        <a:sysClr val="window" lastClr="FFFFFF">
                          <a:alpha val="40000"/>
                        </a:sysClr>
                      </a:outerShdw>
                    </a:effectLst>
                    <a:latin typeface="微软雅黑" panose="020B0503020204020204" charset="-122"/>
                  </a:rPr>
                  <a:t>管理智慧</a:t>
                </a:r>
                <a:r>
                  <a:rPr lang="zh-CN" altLang="en-US" sz="2400" dirty="0">
                    <a:solidFill>
                      <a:srgbClr val="004F8A"/>
                    </a:solidFill>
                    <a:effectLst>
                      <a:outerShdw dist="38100" dir="5400000" algn="t" rotWithShape="0">
                        <a:sysClr val="window" lastClr="FFFFFF">
                          <a:alpha val="40000"/>
                        </a:sysClr>
                      </a:outerShdw>
                    </a:effectLst>
                    <a:latin typeface="微软雅黑" panose="020B0503020204020204" charset="-122"/>
                  </a:rPr>
                  <a:t>化</a:t>
                </a:r>
              </a:p>
            </p:txBody>
          </p:sp>
        </p:grpSp>
        <p:grpSp>
          <p:nvGrpSpPr>
            <p:cNvPr id="30" name="组合 51"/>
            <p:cNvGrpSpPr/>
            <p:nvPr/>
          </p:nvGrpSpPr>
          <p:grpSpPr bwMode="auto">
            <a:xfrm>
              <a:off x="677718" y="5027482"/>
              <a:ext cx="2879926" cy="926593"/>
              <a:chOff x="677718" y="5027482"/>
              <a:chExt cx="3840801" cy="926593"/>
            </a:xfrm>
          </p:grpSpPr>
          <p:sp>
            <p:nvSpPr>
              <p:cNvPr id="41" name="椭圆 40"/>
              <p:cNvSpPr/>
              <p:nvPr/>
            </p:nvSpPr>
            <p:spPr>
              <a:xfrm>
                <a:off x="704954" y="5741879"/>
                <a:ext cx="371979"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42" name="椭圆 41"/>
              <p:cNvSpPr/>
              <p:nvPr/>
            </p:nvSpPr>
            <p:spPr>
              <a:xfrm>
                <a:off x="728677" y="5027482"/>
                <a:ext cx="371979"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43" name="五边形 4"/>
              <p:cNvSpPr/>
              <p:nvPr/>
            </p:nvSpPr>
            <p:spPr>
              <a:xfrm>
                <a:off x="704335" y="5147582"/>
                <a:ext cx="3814184" cy="700092"/>
              </a:xfrm>
              <a:custGeom>
                <a:avLst/>
                <a:gdLst>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0 w 2448272"/>
                  <a:gd name="connsiteY5" fmla="*/ 0 h 918020"/>
                  <a:gd name="connsiteX0-1" fmla="*/ 0 w 2448272"/>
                  <a:gd name="connsiteY0-2" fmla="*/ 0 h 918020"/>
                  <a:gd name="connsiteX1-3" fmla="*/ 2006227 w 2448272"/>
                  <a:gd name="connsiteY1-4" fmla="*/ 0 h 918020"/>
                  <a:gd name="connsiteX2-5" fmla="*/ 2448272 w 2448272"/>
                  <a:gd name="connsiteY2-6" fmla="*/ 459010 h 918020"/>
                  <a:gd name="connsiteX3-7" fmla="*/ 2006227 w 2448272"/>
                  <a:gd name="connsiteY3-8" fmla="*/ 918020 h 918020"/>
                  <a:gd name="connsiteX4-9" fmla="*/ 0 w 2448272"/>
                  <a:gd name="connsiteY4-10" fmla="*/ 918020 h 918020"/>
                  <a:gd name="connsiteX5-11" fmla="*/ 3008 w 2448272"/>
                  <a:gd name="connsiteY5-12" fmla="*/ 436506 h 918020"/>
                  <a:gd name="connsiteX6" fmla="*/ 0 w 2448272"/>
                  <a:gd name="connsiteY6" fmla="*/ 0 h 918020"/>
                  <a:gd name="connsiteX0-13" fmla="*/ 0 w 2448272"/>
                  <a:gd name="connsiteY0-14" fmla="*/ 0 h 918020"/>
                  <a:gd name="connsiteX1-15" fmla="*/ 2006227 w 2448272"/>
                  <a:gd name="connsiteY1-16" fmla="*/ 0 h 918020"/>
                  <a:gd name="connsiteX2-17" fmla="*/ 2448272 w 2448272"/>
                  <a:gd name="connsiteY2-18" fmla="*/ 459010 h 918020"/>
                  <a:gd name="connsiteX3-19" fmla="*/ 2006227 w 2448272"/>
                  <a:gd name="connsiteY3-20" fmla="*/ 918020 h 918020"/>
                  <a:gd name="connsiteX4-21" fmla="*/ 0 w 2448272"/>
                  <a:gd name="connsiteY4-22" fmla="*/ 918020 h 918020"/>
                  <a:gd name="connsiteX5-23" fmla="*/ 88352 w 2448272"/>
                  <a:gd name="connsiteY5-24" fmla="*/ 436506 h 918020"/>
                  <a:gd name="connsiteX6-25" fmla="*/ 0 w 2448272"/>
                  <a:gd name="connsiteY6-26" fmla="*/ 0 h 918020"/>
                  <a:gd name="connsiteX0-27" fmla="*/ 122121 w 2570393"/>
                  <a:gd name="connsiteY0-28" fmla="*/ 0 h 918020"/>
                  <a:gd name="connsiteX1-29" fmla="*/ 2128348 w 2570393"/>
                  <a:gd name="connsiteY1-30" fmla="*/ 0 h 918020"/>
                  <a:gd name="connsiteX2-31" fmla="*/ 2570393 w 2570393"/>
                  <a:gd name="connsiteY2-32" fmla="*/ 459010 h 918020"/>
                  <a:gd name="connsiteX3-33" fmla="*/ 2128348 w 2570393"/>
                  <a:gd name="connsiteY3-34" fmla="*/ 918020 h 918020"/>
                  <a:gd name="connsiteX4-35" fmla="*/ 122121 w 2570393"/>
                  <a:gd name="connsiteY4-36" fmla="*/ 918020 h 918020"/>
                  <a:gd name="connsiteX5-37" fmla="*/ 210473 w 2570393"/>
                  <a:gd name="connsiteY5-38" fmla="*/ 436506 h 918020"/>
                  <a:gd name="connsiteX6-39" fmla="*/ 122121 w 2570393"/>
                  <a:gd name="connsiteY6-40" fmla="*/ 0 h 918020"/>
                  <a:gd name="connsiteX0-41" fmla="*/ 4076 w 2452348"/>
                  <a:gd name="connsiteY0-42" fmla="*/ 0 h 918020"/>
                  <a:gd name="connsiteX1-43" fmla="*/ 2010303 w 2452348"/>
                  <a:gd name="connsiteY1-44" fmla="*/ 0 h 918020"/>
                  <a:gd name="connsiteX2-45" fmla="*/ 2452348 w 2452348"/>
                  <a:gd name="connsiteY2-46" fmla="*/ 459010 h 918020"/>
                  <a:gd name="connsiteX3-47" fmla="*/ 2010303 w 2452348"/>
                  <a:gd name="connsiteY3-48" fmla="*/ 918020 h 918020"/>
                  <a:gd name="connsiteX4-49" fmla="*/ 4076 w 2452348"/>
                  <a:gd name="connsiteY4-50" fmla="*/ 918020 h 918020"/>
                  <a:gd name="connsiteX5-51" fmla="*/ 92428 w 2452348"/>
                  <a:gd name="connsiteY5-52" fmla="*/ 436506 h 918020"/>
                  <a:gd name="connsiteX6-53" fmla="*/ 4076 w 2452348"/>
                  <a:gd name="connsiteY6-54" fmla="*/ 0 h 918020"/>
                  <a:gd name="connsiteX0-55" fmla="*/ 6458 w 2454730"/>
                  <a:gd name="connsiteY0-56" fmla="*/ 0 h 918020"/>
                  <a:gd name="connsiteX1-57" fmla="*/ 2012685 w 2454730"/>
                  <a:gd name="connsiteY1-58" fmla="*/ 0 h 918020"/>
                  <a:gd name="connsiteX2-59" fmla="*/ 2454730 w 2454730"/>
                  <a:gd name="connsiteY2-60" fmla="*/ 459010 h 918020"/>
                  <a:gd name="connsiteX3-61" fmla="*/ 2012685 w 2454730"/>
                  <a:gd name="connsiteY3-62" fmla="*/ 918020 h 918020"/>
                  <a:gd name="connsiteX4-63" fmla="*/ 6458 w 2454730"/>
                  <a:gd name="connsiteY4-64" fmla="*/ 918020 h 918020"/>
                  <a:gd name="connsiteX5-65" fmla="*/ 94810 w 2454730"/>
                  <a:gd name="connsiteY5-66" fmla="*/ 436506 h 918020"/>
                  <a:gd name="connsiteX6-67" fmla="*/ 6458 w 2454730"/>
                  <a:gd name="connsiteY6-68" fmla="*/ 0 h 918020"/>
                  <a:gd name="connsiteX0-69" fmla="*/ 9649 w 2457921"/>
                  <a:gd name="connsiteY0-70" fmla="*/ 0 h 918020"/>
                  <a:gd name="connsiteX1-71" fmla="*/ 2015876 w 2457921"/>
                  <a:gd name="connsiteY1-72" fmla="*/ 0 h 918020"/>
                  <a:gd name="connsiteX2-73" fmla="*/ 2457921 w 2457921"/>
                  <a:gd name="connsiteY2-74" fmla="*/ 459010 h 918020"/>
                  <a:gd name="connsiteX3-75" fmla="*/ 2015876 w 2457921"/>
                  <a:gd name="connsiteY3-76" fmla="*/ 918020 h 918020"/>
                  <a:gd name="connsiteX4-77" fmla="*/ 9649 w 2457921"/>
                  <a:gd name="connsiteY4-78" fmla="*/ 918020 h 918020"/>
                  <a:gd name="connsiteX5-79" fmla="*/ 49233 w 2457921"/>
                  <a:gd name="connsiteY5-80" fmla="*/ 424314 h 918020"/>
                  <a:gd name="connsiteX6-81" fmla="*/ 9649 w 2457921"/>
                  <a:gd name="connsiteY6-82" fmla="*/ 0 h 918020"/>
                  <a:gd name="connsiteX0-83" fmla="*/ 5965 w 2454237"/>
                  <a:gd name="connsiteY0-84" fmla="*/ 0 h 918020"/>
                  <a:gd name="connsiteX1-85" fmla="*/ 2012192 w 2454237"/>
                  <a:gd name="connsiteY1-86" fmla="*/ 0 h 918020"/>
                  <a:gd name="connsiteX2-87" fmla="*/ 2454237 w 2454237"/>
                  <a:gd name="connsiteY2-88" fmla="*/ 459010 h 918020"/>
                  <a:gd name="connsiteX3-89" fmla="*/ 2012192 w 2454237"/>
                  <a:gd name="connsiteY3-90" fmla="*/ 918020 h 918020"/>
                  <a:gd name="connsiteX4-91" fmla="*/ 5965 w 2454237"/>
                  <a:gd name="connsiteY4-92" fmla="*/ 918020 h 918020"/>
                  <a:gd name="connsiteX5-93" fmla="*/ 106509 w 2454237"/>
                  <a:gd name="connsiteY5-94" fmla="*/ 448698 h 918020"/>
                  <a:gd name="connsiteX6-95" fmla="*/ 5965 w 2454237"/>
                  <a:gd name="connsiteY6-96" fmla="*/ 0 h 9180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2454237" h="918020">
                    <a:moveTo>
                      <a:pt x="5965" y="0"/>
                    </a:moveTo>
                    <a:lnTo>
                      <a:pt x="2012192" y="0"/>
                    </a:lnTo>
                    <a:lnTo>
                      <a:pt x="2454237" y="459010"/>
                    </a:lnTo>
                    <a:lnTo>
                      <a:pt x="2012192" y="918020"/>
                    </a:lnTo>
                    <a:lnTo>
                      <a:pt x="5965" y="918020"/>
                    </a:lnTo>
                    <a:cubicBezTo>
                      <a:pt x="-21073" y="545160"/>
                      <a:pt x="107512" y="594200"/>
                      <a:pt x="106509" y="448698"/>
                    </a:cubicBezTo>
                    <a:cubicBezTo>
                      <a:pt x="105506" y="303196"/>
                      <a:pt x="-29608" y="267422"/>
                      <a:pt x="5965" y="0"/>
                    </a:cubicBezTo>
                    <a:close/>
                  </a:path>
                </a:pathLst>
              </a:custGeom>
              <a:gradFill flip="none" rotWithShape="1">
                <a:gsLst>
                  <a:gs pos="22000">
                    <a:srgbClr val="69D7FF"/>
                  </a:gs>
                  <a:gs pos="9000">
                    <a:srgbClr val="8BE1FF"/>
                  </a:gs>
                  <a:gs pos="0">
                    <a:srgbClr val="0089C0"/>
                  </a:gs>
                  <a:gs pos="83000">
                    <a:srgbClr val="00A4E6"/>
                  </a:gs>
                </a:gsLst>
                <a:lin ang="0" scaled="1"/>
                <a:tileRect/>
              </a:gradFill>
              <a:ln w="25400" cap="flat" cmpd="sng" algn="ctr">
                <a:noFill/>
                <a:prstDash val="solid"/>
              </a:ln>
              <a:effectLst>
                <a:outerShdw blurRad="25400" dist="25400" dir="5400000" algn="t" rotWithShape="0">
                  <a:prstClr val="black">
                    <a:alpha val="23000"/>
                  </a:prstClr>
                </a:outerShdw>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45" name="五边形 4"/>
              <p:cNvSpPr/>
              <p:nvPr/>
            </p:nvSpPr>
            <p:spPr>
              <a:xfrm>
                <a:off x="677718" y="5119458"/>
                <a:ext cx="3814183" cy="383741"/>
              </a:xfrm>
              <a:custGeom>
                <a:avLst/>
                <a:gdLst>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1" fmla="*/ 5965 w 2454237"/>
                  <a:gd name="connsiteY0-2" fmla="*/ 0 h 497110"/>
                  <a:gd name="connsiteX1-3" fmla="*/ 2012192 w 2454237"/>
                  <a:gd name="connsiteY1-4" fmla="*/ 0 h 497110"/>
                  <a:gd name="connsiteX2-5" fmla="*/ 2454237 w 2454237"/>
                  <a:gd name="connsiteY2-6" fmla="*/ 459010 h 497110"/>
                  <a:gd name="connsiteX3-7" fmla="*/ 1820645 w 2454237"/>
                  <a:gd name="connsiteY3-8" fmla="*/ 370110 h 497110"/>
                  <a:gd name="connsiteX4-9" fmla="*/ 100677 w 2454237"/>
                  <a:gd name="connsiteY4-10" fmla="*/ 497110 h 497110"/>
                  <a:gd name="connsiteX5-11" fmla="*/ 106509 w 2454237"/>
                  <a:gd name="connsiteY5-12" fmla="*/ 448698 h 497110"/>
                  <a:gd name="connsiteX6-13" fmla="*/ 5965 w 2454237"/>
                  <a:gd name="connsiteY6-14" fmla="*/ 0 h 497110"/>
                  <a:gd name="connsiteX0-15" fmla="*/ 5965 w 2454237"/>
                  <a:gd name="connsiteY0-16" fmla="*/ 0 h 497110"/>
                  <a:gd name="connsiteX1-17" fmla="*/ 2012192 w 2454237"/>
                  <a:gd name="connsiteY1-18" fmla="*/ 0 h 497110"/>
                  <a:gd name="connsiteX2-19" fmla="*/ 2454237 w 2454237"/>
                  <a:gd name="connsiteY2-20" fmla="*/ 459010 h 497110"/>
                  <a:gd name="connsiteX3-21" fmla="*/ 1769845 w 2454237"/>
                  <a:gd name="connsiteY3-22" fmla="*/ 319310 h 497110"/>
                  <a:gd name="connsiteX4-23" fmla="*/ 100677 w 2454237"/>
                  <a:gd name="connsiteY4-24" fmla="*/ 497110 h 497110"/>
                  <a:gd name="connsiteX5-25" fmla="*/ 106509 w 2454237"/>
                  <a:gd name="connsiteY5-26" fmla="*/ 448698 h 497110"/>
                  <a:gd name="connsiteX6-27" fmla="*/ 5965 w 2454237"/>
                  <a:gd name="connsiteY6-28" fmla="*/ 0 h 497110"/>
                  <a:gd name="connsiteX0-29" fmla="*/ 5965 w 2454237"/>
                  <a:gd name="connsiteY0-30" fmla="*/ 0 h 504553"/>
                  <a:gd name="connsiteX1-31" fmla="*/ 2012192 w 2454237"/>
                  <a:gd name="connsiteY1-32" fmla="*/ 0 h 504553"/>
                  <a:gd name="connsiteX2-33" fmla="*/ 2454237 w 2454237"/>
                  <a:gd name="connsiteY2-34" fmla="*/ 459010 h 504553"/>
                  <a:gd name="connsiteX3-35" fmla="*/ 1769845 w 2454237"/>
                  <a:gd name="connsiteY3-36" fmla="*/ 319310 h 504553"/>
                  <a:gd name="connsiteX4-37" fmla="*/ 100677 w 2454237"/>
                  <a:gd name="connsiteY4-38" fmla="*/ 497110 h 504553"/>
                  <a:gd name="connsiteX5-39" fmla="*/ 106509 w 2454237"/>
                  <a:gd name="connsiteY5-40" fmla="*/ 448698 h 504553"/>
                  <a:gd name="connsiteX6-41" fmla="*/ 5965 w 2454237"/>
                  <a:gd name="connsiteY6-42" fmla="*/ 0 h 5045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454237" h="504553">
                    <a:moveTo>
                      <a:pt x="5965" y="0"/>
                    </a:moveTo>
                    <a:lnTo>
                      <a:pt x="2012192" y="0"/>
                    </a:lnTo>
                    <a:lnTo>
                      <a:pt x="2454237" y="459010"/>
                    </a:lnTo>
                    <a:cubicBezTo>
                      <a:pt x="2422313" y="520695"/>
                      <a:pt x="2162105" y="312960"/>
                      <a:pt x="1769845" y="319310"/>
                    </a:cubicBezTo>
                    <a:cubicBezTo>
                      <a:pt x="1377585" y="325660"/>
                      <a:pt x="805466" y="547512"/>
                      <a:pt x="100677" y="497110"/>
                    </a:cubicBezTo>
                    <a:cubicBezTo>
                      <a:pt x="104556" y="483418"/>
                      <a:pt x="106640" y="467721"/>
                      <a:pt x="106509" y="448698"/>
                    </a:cubicBezTo>
                    <a:cubicBezTo>
                      <a:pt x="105506" y="303196"/>
                      <a:pt x="-29608" y="267422"/>
                      <a:pt x="5965" y="0"/>
                    </a:cubicBezTo>
                    <a:close/>
                  </a:path>
                </a:pathLst>
              </a:custGeom>
              <a:solidFill>
                <a:srgbClr val="FFFFFF">
                  <a:alpha val="18039"/>
                </a:srgb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1200" kern="0">
                  <a:solidFill>
                    <a:sysClr val="window" lastClr="FFFFFF"/>
                  </a:solidFill>
                  <a:latin typeface="Calibri" panose="020F0502020204030204"/>
                  <a:ea typeface="宋体" panose="02010600030101010101" pitchFamily="2" charset="-122"/>
                </a:endParaRPr>
              </a:p>
            </p:txBody>
          </p:sp>
          <p:sp>
            <p:nvSpPr>
              <p:cNvPr id="46" name="TextBox 37"/>
              <p:cNvSpPr txBox="1"/>
              <p:nvPr/>
            </p:nvSpPr>
            <p:spPr>
              <a:xfrm>
                <a:off x="882666" y="5269257"/>
                <a:ext cx="3050283" cy="456745"/>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algn="ctr">
                  <a:defRPr/>
                </a:pPr>
                <a:r>
                  <a:rPr lang="en-US" altLang="zh-CN" sz="2400" dirty="0" err="1">
                    <a:solidFill>
                      <a:srgbClr val="004F8A"/>
                    </a:solidFill>
                    <a:effectLst>
                      <a:outerShdw dist="38100" dir="5400000" algn="t" rotWithShape="0">
                        <a:sysClr val="window" lastClr="FFFFFF">
                          <a:alpha val="40000"/>
                        </a:sysClr>
                      </a:outerShdw>
                    </a:effectLst>
                  </a:rPr>
                  <a:t>服务智慧</a:t>
                </a:r>
                <a:r>
                  <a:rPr lang="zh-CN" altLang="en-US" sz="2400" dirty="0">
                    <a:solidFill>
                      <a:srgbClr val="004F8A"/>
                    </a:solidFill>
                    <a:effectLst>
                      <a:outerShdw dist="38100" dir="5400000" algn="t" rotWithShape="0">
                        <a:sysClr val="window" lastClr="FFFFFF">
                          <a:alpha val="40000"/>
                        </a:sysClr>
                      </a:outerShdw>
                    </a:effectLst>
                  </a:rPr>
                  <a:t>化</a:t>
                </a:r>
              </a:p>
            </p:txBody>
          </p:sp>
        </p:grpSp>
        <p:cxnSp>
          <p:nvCxnSpPr>
            <p:cNvPr id="31" name="直接连接符 57"/>
            <p:cNvCxnSpPr>
              <a:cxnSpLocks noChangeShapeType="1"/>
            </p:cNvCxnSpPr>
            <p:nvPr/>
          </p:nvCxnSpPr>
          <p:spPr bwMode="auto">
            <a:xfrm>
              <a:off x="884934" y="1491815"/>
              <a:ext cx="10289257" cy="0"/>
            </a:xfrm>
            <a:prstGeom prst="line">
              <a:avLst/>
            </a:prstGeom>
            <a:noFill/>
            <a:ln w="12700" algn="ctr">
              <a:solidFill>
                <a:srgbClr val="A6A6A6"/>
              </a:solidFill>
              <a:prstDash val="dash"/>
              <a:round/>
            </a:ln>
            <a:effectLst>
              <a:outerShdw dist="12700" dir="5400000" algn="t" rotWithShape="0">
                <a:srgbClr val="FFFFFF"/>
              </a:outerShdw>
            </a:effectLst>
          </p:spPr>
        </p:cxnSp>
        <p:cxnSp>
          <p:nvCxnSpPr>
            <p:cNvPr id="32" name="直接连接符 58"/>
            <p:cNvCxnSpPr>
              <a:cxnSpLocks noChangeShapeType="1"/>
            </p:cNvCxnSpPr>
            <p:nvPr/>
          </p:nvCxnSpPr>
          <p:spPr bwMode="auto">
            <a:xfrm>
              <a:off x="921938" y="2723715"/>
              <a:ext cx="10289255" cy="0"/>
            </a:xfrm>
            <a:prstGeom prst="line">
              <a:avLst/>
            </a:prstGeom>
            <a:noFill/>
            <a:ln w="12700" algn="ctr">
              <a:solidFill>
                <a:srgbClr val="A6A6A6"/>
              </a:solidFill>
              <a:prstDash val="dash"/>
              <a:round/>
            </a:ln>
            <a:effectLst>
              <a:outerShdw dist="12700" dir="5400000" algn="t" rotWithShape="0">
                <a:srgbClr val="FFFFFF"/>
              </a:outerShdw>
            </a:effectLst>
          </p:spPr>
        </p:cxnSp>
        <p:cxnSp>
          <p:nvCxnSpPr>
            <p:cNvPr id="33" name="直接连接符 59"/>
            <p:cNvCxnSpPr>
              <a:cxnSpLocks noChangeShapeType="1"/>
            </p:cNvCxnSpPr>
            <p:nvPr/>
          </p:nvCxnSpPr>
          <p:spPr bwMode="auto">
            <a:xfrm>
              <a:off x="847932" y="3152340"/>
              <a:ext cx="10286789" cy="0"/>
            </a:xfrm>
            <a:prstGeom prst="line">
              <a:avLst/>
            </a:prstGeom>
            <a:noFill/>
            <a:ln w="12700" algn="ctr">
              <a:solidFill>
                <a:srgbClr val="A6A6A6"/>
              </a:solidFill>
              <a:prstDash val="dash"/>
              <a:round/>
            </a:ln>
            <a:effectLst>
              <a:outerShdw dist="12700" dir="5400000" algn="t" rotWithShape="0">
                <a:srgbClr val="FFFFFF"/>
              </a:outerShdw>
            </a:effectLst>
          </p:spPr>
        </p:cxnSp>
        <p:cxnSp>
          <p:nvCxnSpPr>
            <p:cNvPr id="34" name="直接连接符 60"/>
            <p:cNvCxnSpPr>
              <a:cxnSpLocks noChangeShapeType="1"/>
            </p:cNvCxnSpPr>
            <p:nvPr/>
          </p:nvCxnSpPr>
          <p:spPr bwMode="auto">
            <a:xfrm>
              <a:off x="884934" y="4385827"/>
              <a:ext cx="10289257" cy="0"/>
            </a:xfrm>
            <a:prstGeom prst="line">
              <a:avLst/>
            </a:prstGeom>
            <a:noFill/>
            <a:ln w="12700" algn="ctr">
              <a:solidFill>
                <a:srgbClr val="A6A6A6"/>
              </a:solidFill>
              <a:prstDash val="dash"/>
              <a:round/>
            </a:ln>
            <a:effectLst>
              <a:outerShdw dist="12700" dir="5400000" algn="t" rotWithShape="0">
                <a:srgbClr val="FFFFFF"/>
              </a:outerShdw>
            </a:effectLst>
          </p:spPr>
        </p:cxnSp>
        <p:cxnSp>
          <p:nvCxnSpPr>
            <p:cNvPr id="35" name="直接连接符 62"/>
            <p:cNvCxnSpPr>
              <a:cxnSpLocks noChangeShapeType="1"/>
            </p:cNvCxnSpPr>
            <p:nvPr/>
          </p:nvCxnSpPr>
          <p:spPr bwMode="auto">
            <a:xfrm>
              <a:off x="882468" y="4852552"/>
              <a:ext cx="10289255" cy="0"/>
            </a:xfrm>
            <a:prstGeom prst="line">
              <a:avLst/>
            </a:prstGeom>
            <a:noFill/>
            <a:ln w="12700" algn="ctr">
              <a:solidFill>
                <a:srgbClr val="A6A6A6"/>
              </a:solidFill>
              <a:prstDash val="dash"/>
              <a:round/>
            </a:ln>
            <a:effectLst>
              <a:outerShdw dist="12700" dir="5400000" algn="t" rotWithShape="0">
                <a:srgbClr val="FFFFFF"/>
              </a:outerShdw>
            </a:effectLst>
          </p:spPr>
        </p:cxnSp>
        <p:cxnSp>
          <p:nvCxnSpPr>
            <p:cNvPr id="36" name="直接连接符 63"/>
            <p:cNvCxnSpPr>
              <a:cxnSpLocks noChangeShapeType="1"/>
            </p:cNvCxnSpPr>
            <p:nvPr/>
          </p:nvCxnSpPr>
          <p:spPr bwMode="auto">
            <a:xfrm>
              <a:off x="921938" y="6086040"/>
              <a:ext cx="10286789" cy="0"/>
            </a:xfrm>
            <a:prstGeom prst="line">
              <a:avLst/>
            </a:prstGeom>
            <a:noFill/>
            <a:ln w="12700" algn="ctr">
              <a:solidFill>
                <a:srgbClr val="A6A6A6"/>
              </a:solidFill>
              <a:prstDash val="dash"/>
              <a:round/>
            </a:ln>
            <a:effectLst>
              <a:outerShdw dist="12700" dir="5400000" algn="t" rotWithShape="0">
                <a:srgbClr val="FFFFFF"/>
              </a:outerShdw>
            </a:effectLst>
          </p:spPr>
        </p:cxnSp>
        <p:sp>
          <p:nvSpPr>
            <p:cNvPr id="38" name="TextBox 44"/>
            <p:cNvSpPr txBox="1"/>
            <p:nvPr/>
          </p:nvSpPr>
          <p:spPr>
            <a:xfrm>
              <a:off x="3629496" y="1604069"/>
              <a:ext cx="7834713" cy="828123"/>
            </a:xfrm>
            <a:prstGeom prst="rect">
              <a:avLst/>
            </a:prstGeom>
            <a:noFill/>
          </p:spPr>
          <p:txBody>
            <a:bodyPr wrap="square">
              <a:spAutoFit/>
            </a:bodyPr>
            <a:lstStyle/>
            <a:p>
              <a:pPr marL="342900" indent="-342900" eaLnBrk="1" fontAlgn="auto" hangingPunct="1">
                <a:lnSpc>
                  <a:spcPct val="150000"/>
                </a:lnSpc>
                <a:spcBef>
                  <a:spcPts val="0"/>
                </a:spcBef>
                <a:spcAft>
                  <a:spcPts val="0"/>
                </a:spcAft>
                <a:buClr>
                  <a:srgbClr val="FF0000"/>
                </a:buClr>
                <a:buFont typeface="Wingdings" panose="05000000000000000000" pitchFamily="2" charset="2"/>
                <a:buChar char="Ø"/>
                <a:defRPr/>
              </a:pPr>
              <a:r>
                <a:rPr lang="zh-CN" altLang="en-US" sz="1600" b="1" kern="0" dirty="0">
                  <a:solidFill>
                    <a:sysClr val="windowText" lastClr="000000">
                      <a:lumMod val="65000"/>
                      <a:lumOff val="35000"/>
                    </a:sysClr>
                  </a:solidFill>
                  <a:latin typeface="+mn-lt"/>
                  <a:ea typeface="微软雅黑" panose="020B0503020204020204" charset="-122"/>
                  <a:cs typeface="Arial" panose="020B0604020202020204" pitchFamily="34" charset="0"/>
                </a:rPr>
                <a:t>创业园区政策信息的及时传递。</a:t>
              </a:r>
              <a:endParaRPr lang="en-US" altLang="zh-CN" sz="1600" b="1" kern="0" dirty="0">
                <a:solidFill>
                  <a:sysClr val="windowText" lastClr="000000">
                    <a:lumMod val="65000"/>
                    <a:lumOff val="35000"/>
                  </a:sysClr>
                </a:solidFill>
                <a:latin typeface="+mn-lt"/>
                <a:ea typeface="微软雅黑" panose="020B0503020204020204" charset="-122"/>
                <a:cs typeface="Arial" panose="020B0604020202020204" pitchFamily="34" charset="0"/>
              </a:endParaRPr>
            </a:p>
            <a:p>
              <a:pPr marL="342900" indent="-342900" eaLnBrk="1" fontAlgn="auto" hangingPunct="1">
                <a:lnSpc>
                  <a:spcPct val="150000"/>
                </a:lnSpc>
                <a:spcBef>
                  <a:spcPts val="0"/>
                </a:spcBef>
                <a:spcAft>
                  <a:spcPts val="0"/>
                </a:spcAft>
                <a:buClr>
                  <a:srgbClr val="FF0000"/>
                </a:buClr>
                <a:buFont typeface="Wingdings" panose="05000000000000000000" pitchFamily="2" charset="2"/>
                <a:buChar char="Ø"/>
                <a:defRPr/>
              </a:pPr>
              <a:r>
                <a:rPr lang="zh-CN" altLang="en-US" sz="1600" b="1" kern="0" dirty="0">
                  <a:solidFill>
                    <a:sysClr val="windowText" lastClr="000000">
                      <a:lumMod val="65000"/>
                      <a:lumOff val="35000"/>
                    </a:sysClr>
                  </a:solidFill>
                  <a:latin typeface="+mn-lt"/>
                  <a:ea typeface="微软雅黑" panose="020B0503020204020204" charset="-122"/>
                  <a:cs typeface="Arial" panose="020B0604020202020204" pitchFamily="34" charset="0"/>
                </a:rPr>
                <a:t>构建诚信、规范的创业园区产业环境，加强对园区的监管；</a:t>
              </a:r>
            </a:p>
          </p:txBody>
        </p:sp>
        <p:sp>
          <p:nvSpPr>
            <p:cNvPr id="39" name="TextBox 50"/>
            <p:cNvSpPr txBox="1"/>
            <p:nvPr/>
          </p:nvSpPr>
          <p:spPr>
            <a:xfrm>
              <a:off x="1368262" y="3206726"/>
              <a:ext cx="6344626" cy="1196178"/>
            </a:xfrm>
            <a:prstGeom prst="rect">
              <a:avLst/>
            </a:prstGeom>
            <a:noFill/>
          </p:spPr>
          <p:txBody>
            <a:bodyPr>
              <a:spAutoFit/>
            </a:bodyPr>
            <a:lstStyle/>
            <a:p>
              <a:pPr marL="342900" indent="-342900" eaLnBrk="1" fontAlgn="auto" hangingPunct="1">
                <a:lnSpc>
                  <a:spcPct val="150000"/>
                </a:lnSpc>
                <a:spcBef>
                  <a:spcPts val="0"/>
                </a:spcBef>
                <a:spcAft>
                  <a:spcPts val="0"/>
                </a:spcAft>
                <a:buClr>
                  <a:srgbClr val="FF0000"/>
                </a:buClr>
                <a:buFont typeface="Wingdings" panose="05000000000000000000" pitchFamily="2" charset="2"/>
                <a:buChar char="Ø"/>
                <a:defRPr/>
              </a:pPr>
              <a:r>
                <a:rPr lang="zh-CN" altLang="en-US" sz="1600" b="1" kern="0" dirty="0">
                  <a:solidFill>
                    <a:sysClr val="windowText" lastClr="000000">
                      <a:lumMod val="65000"/>
                      <a:lumOff val="35000"/>
                    </a:sysClr>
                  </a:solidFill>
                  <a:latin typeface="+mn-lt"/>
                  <a:ea typeface="微软雅黑" panose="020B0503020204020204" charset="-122"/>
                  <a:cs typeface="Arial" panose="020B0604020202020204" pitchFamily="34" charset="0"/>
                </a:rPr>
                <a:t>创业园区商业营销信息的及时发布和掌握；</a:t>
              </a:r>
            </a:p>
            <a:p>
              <a:pPr marL="342900" indent="-342900" eaLnBrk="1" fontAlgn="auto" hangingPunct="1">
                <a:lnSpc>
                  <a:spcPct val="150000"/>
                </a:lnSpc>
                <a:spcBef>
                  <a:spcPts val="0"/>
                </a:spcBef>
                <a:spcAft>
                  <a:spcPts val="0"/>
                </a:spcAft>
                <a:buClr>
                  <a:srgbClr val="FF0000"/>
                </a:buClr>
                <a:buFont typeface="Wingdings" panose="05000000000000000000" pitchFamily="2" charset="2"/>
                <a:buChar char="Ø"/>
                <a:defRPr/>
              </a:pPr>
              <a:r>
                <a:rPr lang="zh-CN" altLang="en-US" sz="1600" b="1" kern="0" dirty="0">
                  <a:solidFill>
                    <a:sysClr val="windowText" lastClr="000000">
                      <a:lumMod val="65000"/>
                      <a:lumOff val="35000"/>
                    </a:sysClr>
                  </a:solidFill>
                  <a:latin typeface="+mn-lt"/>
                  <a:ea typeface="微软雅黑" panose="020B0503020204020204" charset="-122"/>
                  <a:cs typeface="Arial" panose="020B0604020202020204" pitchFamily="34" charset="0"/>
                </a:rPr>
                <a:t>园区商业客户需求的及时了解和沟通；</a:t>
              </a:r>
            </a:p>
            <a:p>
              <a:pPr marL="342900" indent="-342900" eaLnBrk="1" fontAlgn="auto" hangingPunct="1">
                <a:lnSpc>
                  <a:spcPct val="150000"/>
                </a:lnSpc>
                <a:spcBef>
                  <a:spcPts val="0"/>
                </a:spcBef>
                <a:spcAft>
                  <a:spcPts val="0"/>
                </a:spcAft>
                <a:buClr>
                  <a:srgbClr val="FF0000"/>
                </a:buClr>
                <a:buFont typeface="Wingdings" panose="05000000000000000000" pitchFamily="2" charset="2"/>
                <a:buChar char="Ø"/>
                <a:defRPr/>
              </a:pPr>
              <a:r>
                <a:rPr lang="zh-CN" altLang="en-US" sz="1600" b="1" kern="0" dirty="0">
                  <a:solidFill>
                    <a:sysClr val="windowText" lastClr="000000">
                      <a:lumMod val="65000"/>
                      <a:lumOff val="35000"/>
                    </a:sysClr>
                  </a:solidFill>
                  <a:latin typeface="+mn-lt"/>
                  <a:ea typeface="微软雅黑" panose="020B0503020204020204" charset="-122"/>
                  <a:cs typeface="Arial" panose="020B0604020202020204" pitchFamily="34" charset="0"/>
                </a:rPr>
                <a:t>降低商业的运作成本。</a:t>
              </a:r>
              <a:endParaRPr lang="en-US" altLang="zh-CN" sz="1600" b="1" kern="0" dirty="0">
                <a:solidFill>
                  <a:sysClr val="windowText" lastClr="000000">
                    <a:lumMod val="65000"/>
                    <a:lumOff val="35000"/>
                  </a:sysClr>
                </a:solidFill>
                <a:latin typeface="+mn-lt"/>
                <a:ea typeface="微软雅黑" panose="020B0503020204020204" charset="-122"/>
                <a:cs typeface="Arial" panose="020B0604020202020204" pitchFamily="34" charset="0"/>
              </a:endParaRPr>
            </a:p>
          </p:txBody>
        </p:sp>
        <p:sp>
          <p:nvSpPr>
            <p:cNvPr id="40" name="TextBox 52"/>
            <p:cNvSpPr txBox="1"/>
            <p:nvPr/>
          </p:nvSpPr>
          <p:spPr>
            <a:xfrm>
              <a:off x="3639475" y="5086973"/>
              <a:ext cx="7510170" cy="828123"/>
            </a:xfrm>
            <a:prstGeom prst="rect">
              <a:avLst/>
            </a:prstGeom>
            <a:noFill/>
          </p:spPr>
          <p:txBody>
            <a:bodyPr>
              <a:spAutoFit/>
            </a:bodyPr>
            <a:lstStyle/>
            <a:p>
              <a:pPr marL="342900" indent="-342900" eaLnBrk="1" fontAlgn="auto" hangingPunct="1">
                <a:lnSpc>
                  <a:spcPct val="150000"/>
                </a:lnSpc>
                <a:spcBef>
                  <a:spcPts val="0"/>
                </a:spcBef>
                <a:spcAft>
                  <a:spcPts val="0"/>
                </a:spcAft>
                <a:buClr>
                  <a:srgbClr val="FF0000"/>
                </a:buClr>
                <a:buFont typeface="Wingdings" panose="05000000000000000000" pitchFamily="2" charset="2"/>
                <a:buChar char="Ø"/>
                <a:defRPr/>
              </a:pPr>
              <a:r>
                <a:rPr lang="zh-CN" altLang="en-US" sz="1600" b="1" kern="0" dirty="0">
                  <a:solidFill>
                    <a:sysClr val="windowText" lastClr="000000">
                      <a:lumMod val="65000"/>
                      <a:lumOff val="35000"/>
                    </a:sysClr>
                  </a:solidFill>
                  <a:latin typeface="+mn-lt"/>
                  <a:ea typeface="微软雅黑" panose="020B0503020204020204" charset="-122"/>
                  <a:cs typeface="Arial" panose="020B0604020202020204" pitchFamily="34" charset="0"/>
                </a:rPr>
                <a:t>方便、快捷、可信的获得创业园区信息和交流；</a:t>
              </a:r>
            </a:p>
            <a:p>
              <a:pPr marL="342900" indent="-342900" eaLnBrk="1" fontAlgn="auto" hangingPunct="1">
                <a:lnSpc>
                  <a:spcPct val="150000"/>
                </a:lnSpc>
                <a:spcBef>
                  <a:spcPts val="0"/>
                </a:spcBef>
                <a:spcAft>
                  <a:spcPts val="0"/>
                </a:spcAft>
                <a:buClr>
                  <a:srgbClr val="FF0000"/>
                </a:buClr>
                <a:buFont typeface="Wingdings" panose="05000000000000000000" pitchFamily="2" charset="2"/>
                <a:buChar char="Ø"/>
                <a:defRPr/>
              </a:pPr>
              <a:r>
                <a:rPr lang="zh-CN" altLang="en-US" sz="1600" b="1" kern="0" dirty="0">
                  <a:solidFill>
                    <a:sysClr val="windowText" lastClr="000000">
                      <a:lumMod val="65000"/>
                      <a:lumOff val="35000"/>
                    </a:sysClr>
                  </a:solidFill>
                  <a:latin typeface="+mn-lt"/>
                  <a:ea typeface="微软雅黑" panose="020B0503020204020204" charset="-122"/>
                  <a:cs typeface="Arial" panose="020B0604020202020204" pitchFamily="34" charset="0"/>
                </a:rPr>
                <a:t>方便、快捷、可信、优惠的实现创业园区服务和产品交易。</a:t>
              </a:r>
              <a:endParaRPr lang="en-US" altLang="zh-CN" sz="1600" b="1" kern="0" dirty="0">
                <a:solidFill>
                  <a:sysClr val="windowText" lastClr="000000">
                    <a:lumMod val="65000"/>
                    <a:lumOff val="35000"/>
                  </a:sysClr>
                </a:solidFill>
                <a:latin typeface="+mn-lt"/>
                <a:ea typeface="微软雅黑" panose="020B0503020204020204" charset="-122"/>
                <a:cs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7"/>
          <p:cNvSpPr txBox="1"/>
          <p:nvPr/>
        </p:nvSpPr>
        <p:spPr>
          <a:xfrm>
            <a:off x="559766" y="322044"/>
            <a:ext cx="1415772"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建设步骤</a:t>
            </a:r>
            <a:endParaRPr lang="zh-CN" altLang="en-US" sz="2000" b="1" dirty="0">
              <a:solidFill>
                <a:schemeClr val="tx1">
                  <a:lumMod val="65000"/>
                  <a:lumOff val="35000"/>
                </a:schemeClr>
              </a:solidFill>
              <a:latin typeface="+mn-ea"/>
              <a:cs typeface="+mn-ea"/>
              <a:sym typeface="+mn-lt"/>
            </a:endParaRPr>
          </a:p>
        </p:txBody>
      </p:sp>
      <p:sp>
        <p:nvSpPr>
          <p:cNvPr id="37" name="任意多边形 36"/>
          <p:cNvSpPr/>
          <p:nvPr/>
        </p:nvSpPr>
        <p:spPr>
          <a:xfrm>
            <a:off x="259880" y="1251284"/>
            <a:ext cx="10770672" cy="2887580"/>
          </a:xfrm>
          <a:custGeom>
            <a:avLst/>
            <a:gdLst>
              <a:gd name="connisteX0" fmla="*/ 0 w 10982719"/>
              <a:gd name="connsiteY0" fmla="*/ 3053549 h 3053549"/>
              <a:gd name="connisteX1" fmla="*/ 418465 w 10982719"/>
              <a:gd name="connsiteY1" fmla="*/ 2625559 h 3053549"/>
              <a:gd name="connisteX2" fmla="*/ 1064260 w 10982719"/>
              <a:gd name="connsiteY2" fmla="*/ 2800184 h 3053549"/>
              <a:gd name="connisteX3" fmla="*/ 1910715 w 10982719"/>
              <a:gd name="connsiteY3" fmla="*/ 2398864 h 3053549"/>
              <a:gd name="connisteX4" fmla="*/ 2792095 w 10982719"/>
              <a:gd name="connsiteY4" fmla="*/ 2590634 h 3053549"/>
              <a:gd name="connisteX5" fmla="*/ 3917315 w 10982719"/>
              <a:gd name="connsiteY5" fmla="*/ 1936584 h 3053549"/>
              <a:gd name="connisteX6" fmla="*/ 5470525 w 10982719"/>
              <a:gd name="connsiteY6" fmla="*/ 2189314 h 3053549"/>
              <a:gd name="connisteX7" fmla="*/ 6953885 w 10982719"/>
              <a:gd name="connsiteY7" fmla="*/ 1255864 h 3053549"/>
              <a:gd name="connisteX8" fmla="*/ 8157845 w 10982719"/>
              <a:gd name="connsiteY8" fmla="*/ 1482559 h 3053549"/>
              <a:gd name="connisteX9" fmla="*/ 9074150 w 10982719"/>
              <a:gd name="connsiteY9" fmla="*/ 863434 h 3053549"/>
              <a:gd name="connisteX10" fmla="*/ 10051415 w 10982719"/>
              <a:gd name="connsiteY10" fmla="*/ 872324 h 3053549"/>
              <a:gd name="connisteX11" fmla="*/ 10897870 w 10982719"/>
              <a:gd name="connsiteY11" fmla="*/ 95719 h 3053549"/>
              <a:gd name="connisteX12" fmla="*/ 10915015 w 10982719"/>
              <a:gd name="connsiteY12" fmla="*/ 34124 h 30535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10982719" h="3053549">
                <a:moveTo>
                  <a:pt x="0" y="3053549"/>
                </a:moveTo>
                <a:cubicBezTo>
                  <a:pt x="70485" y="2964649"/>
                  <a:pt x="205740" y="2676359"/>
                  <a:pt x="418465" y="2625559"/>
                </a:cubicBezTo>
                <a:cubicBezTo>
                  <a:pt x="631190" y="2574759"/>
                  <a:pt x="765810" y="2845269"/>
                  <a:pt x="1064260" y="2800184"/>
                </a:cubicBezTo>
                <a:cubicBezTo>
                  <a:pt x="1362710" y="2755099"/>
                  <a:pt x="1565275" y="2440774"/>
                  <a:pt x="1910715" y="2398864"/>
                </a:cubicBezTo>
                <a:cubicBezTo>
                  <a:pt x="2256155" y="2356954"/>
                  <a:pt x="2390775" y="2683344"/>
                  <a:pt x="2792095" y="2590634"/>
                </a:cubicBezTo>
                <a:cubicBezTo>
                  <a:pt x="3193415" y="2497924"/>
                  <a:pt x="3381375" y="2016594"/>
                  <a:pt x="3917315" y="1936584"/>
                </a:cubicBezTo>
                <a:cubicBezTo>
                  <a:pt x="4453255" y="1856574"/>
                  <a:pt x="4863465" y="2325204"/>
                  <a:pt x="5470525" y="2189314"/>
                </a:cubicBezTo>
                <a:cubicBezTo>
                  <a:pt x="6077585" y="2053424"/>
                  <a:pt x="6416675" y="1397469"/>
                  <a:pt x="6953885" y="1255864"/>
                </a:cubicBezTo>
                <a:cubicBezTo>
                  <a:pt x="7491095" y="1114259"/>
                  <a:pt x="7733665" y="1561299"/>
                  <a:pt x="8157845" y="1482559"/>
                </a:cubicBezTo>
                <a:cubicBezTo>
                  <a:pt x="8582025" y="1403819"/>
                  <a:pt x="8695690" y="985354"/>
                  <a:pt x="9074150" y="863434"/>
                </a:cubicBezTo>
                <a:cubicBezTo>
                  <a:pt x="9452610" y="741514"/>
                  <a:pt x="9686925" y="1025994"/>
                  <a:pt x="10051415" y="872324"/>
                </a:cubicBezTo>
                <a:cubicBezTo>
                  <a:pt x="10415905" y="718654"/>
                  <a:pt x="10725150" y="263359"/>
                  <a:pt x="10897870" y="95719"/>
                </a:cubicBezTo>
                <a:cubicBezTo>
                  <a:pt x="11070590" y="-71921"/>
                  <a:pt x="10928350" y="30949"/>
                  <a:pt x="10915015" y="34124"/>
                </a:cubicBezTo>
              </a:path>
            </a:pathLst>
          </a:custGeom>
          <a:noFill/>
          <a:ln>
            <a:solidFill>
              <a:srgbClr val="D67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7162" y="2939415"/>
            <a:ext cx="2915750" cy="2825803"/>
            <a:chOff x="657162" y="2939415"/>
            <a:chExt cx="2915750" cy="2825803"/>
          </a:xfrm>
        </p:grpSpPr>
        <p:sp>
          <p:nvSpPr>
            <p:cNvPr id="58" name="椭圆 57"/>
            <p:cNvSpPr/>
            <p:nvPr/>
          </p:nvSpPr>
          <p:spPr>
            <a:xfrm>
              <a:off x="1208405" y="2939415"/>
              <a:ext cx="1647825" cy="171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第一阶段</a:t>
              </a:r>
              <a:endParaRPr lang="en-US" altLang="zh-CN" dirty="0"/>
            </a:p>
            <a:p>
              <a:pPr algn="ctr"/>
              <a:r>
                <a:rPr lang="zh-CN" altLang="en-US" dirty="0"/>
                <a:t>基础设施建设</a:t>
              </a:r>
            </a:p>
          </p:txBody>
        </p:sp>
        <p:sp>
          <p:nvSpPr>
            <p:cNvPr id="66" name="文本框 26"/>
            <p:cNvSpPr txBox="1"/>
            <p:nvPr/>
          </p:nvSpPr>
          <p:spPr>
            <a:xfrm>
              <a:off x="657162" y="4703389"/>
              <a:ext cx="2915750" cy="1061829"/>
            </a:xfrm>
            <a:prstGeom prst="rect">
              <a:avLst/>
            </a:prstGeom>
            <a:noFill/>
          </p:spPr>
          <p:txBody>
            <a:bodyPr wrap="square" rtlCol="0">
              <a:spAutoFit/>
            </a:bodyPr>
            <a:lstStyle/>
            <a:p>
              <a:pPr fontAlgn="auto">
                <a:lnSpc>
                  <a:spcPct val="150000"/>
                </a:lnSpc>
              </a:pPr>
              <a:r>
                <a:rPr lang="zh-CN" altLang="en-US" sz="1400" spc="100" dirty="0">
                  <a:solidFill>
                    <a:schemeClr val="tx1">
                      <a:lumMod val="75000"/>
                      <a:lumOff val="25000"/>
                    </a:schemeClr>
                  </a:solidFill>
                  <a:latin typeface="微软雅黑" panose="020B0503020204020204" charset="-122"/>
                  <a:ea typeface="微软雅黑" panose="020B0503020204020204" charset="-122"/>
                </a:rPr>
                <a:t>完成园区</a:t>
              </a:r>
              <a:r>
                <a:rPr lang="zh-CN" altLang="en-US" sz="1400" spc="100" dirty="0">
                  <a:solidFill>
                    <a:schemeClr val="tx1">
                      <a:lumMod val="75000"/>
                      <a:lumOff val="25000"/>
                    </a:schemeClr>
                  </a:solidFill>
                  <a:uFillTx/>
                  <a:latin typeface="微软雅黑" panose="020B0503020204020204" charset="-122"/>
                  <a:ea typeface="微软雅黑" panose="020B0503020204020204" charset="-122"/>
                </a:rPr>
                <a:t>信息基础设施建设，</a:t>
              </a:r>
            </a:p>
            <a:p>
              <a:pPr fontAlgn="auto">
                <a:lnSpc>
                  <a:spcPct val="150000"/>
                </a:lnSpc>
              </a:pPr>
              <a:r>
                <a:rPr lang="zh-CN" altLang="en-US" sz="1400" spc="100" dirty="0">
                  <a:solidFill>
                    <a:schemeClr val="tx1">
                      <a:lumMod val="75000"/>
                      <a:lumOff val="25000"/>
                    </a:schemeClr>
                  </a:solidFill>
                  <a:uFillTx/>
                  <a:latin typeface="微软雅黑" panose="020B0503020204020204" charset="-122"/>
                  <a:ea typeface="微软雅黑" panose="020B0503020204020204" charset="-122"/>
                </a:rPr>
                <a:t>初步建成智能化综合管理平台，</a:t>
              </a:r>
            </a:p>
            <a:p>
              <a:pPr fontAlgn="auto">
                <a:lnSpc>
                  <a:spcPct val="150000"/>
                </a:lnSpc>
              </a:pPr>
              <a:r>
                <a:rPr lang="zh-CN" altLang="en-US" sz="1400" spc="100" dirty="0">
                  <a:solidFill>
                    <a:schemeClr val="tx1">
                      <a:lumMod val="75000"/>
                      <a:lumOff val="25000"/>
                    </a:schemeClr>
                  </a:solidFill>
                  <a:uFillTx/>
                  <a:latin typeface="微软雅黑" panose="020B0503020204020204" charset="-122"/>
                  <a:ea typeface="微软雅黑" panose="020B0503020204020204" charset="-122"/>
                </a:rPr>
                <a:t>实现园区管理的智能化、信息化；</a:t>
              </a:r>
            </a:p>
          </p:txBody>
        </p:sp>
      </p:grpSp>
      <p:grpSp>
        <p:nvGrpSpPr>
          <p:cNvPr id="12" name="组合 11"/>
          <p:cNvGrpSpPr/>
          <p:nvPr/>
        </p:nvGrpSpPr>
        <p:grpSpPr>
          <a:xfrm>
            <a:off x="4105499" y="2345055"/>
            <a:ext cx="3483978" cy="4071531"/>
            <a:chOff x="4105499" y="2345055"/>
            <a:chExt cx="3483978" cy="4071531"/>
          </a:xfrm>
        </p:grpSpPr>
        <p:sp>
          <p:nvSpPr>
            <p:cNvPr id="61" name="椭圆 60"/>
            <p:cNvSpPr/>
            <p:nvPr/>
          </p:nvSpPr>
          <p:spPr>
            <a:xfrm>
              <a:off x="4908550" y="2345055"/>
              <a:ext cx="1657350" cy="17170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第二阶段</a:t>
              </a:r>
              <a:endParaRPr lang="en-US" altLang="zh-CN" dirty="0"/>
            </a:p>
            <a:p>
              <a:pPr algn="ctr"/>
              <a:r>
                <a:rPr lang="zh-CN" altLang="en-US" dirty="0"/>
                <a:t>平台建设</a:t>
              </a:r>
            </a:p>
          </p:txBody>
        </p:sp>
        <p:sp>
          <p:nvSpPr>
            <p:cNvPr id="67" name="文本框 27"/>
            <p:cNvSpPr txBox="1"/>
            <p:nvPr/>
          </p:nvSpPr>
          <p:spPr>
            <a:xfrm>
              <a:off x="4105499" y="4062095"/>
              <a:ext cx="3483978" cy="2354491"/>
            </a:xfrm>
            <a:prstGeom prst="rect">
              <a:avLst/>
            </a:prstGeom>
            <a:noFill/>
          </p:spPr>
          <p:txBody>
            <a:bodyPr wrap="square" rtlCol="0">
              <a:spAutoFit/>
            </a:bodyPr>
            <a:lstStyle/>
            <a:p>
              <a:pPr>
                <a:lnSpc>
                  <a:spcPct val="150000"/>
                </a:lnSpc>
              </a:pPr>
              <a:r>
                <a:rPr lang="zh-CN" altLang="en-US" sz="1400" spc="100" dirty="0">
                  <a:solidFill>
                    <a:schemeClr val="tx1">
                      <a:lumMod val="75000"/>
                      <a:lumOff val="25000"/>
                    </a:schemeClr>
                  </a:solidFill>
                  <a:latin typeface="微软雅黑" panose="020B0503020204020204" charset="-122"/>
                  <a:ea typeface="微软雅黑" panose="020B0503020204020204" charset="-122"/>
                </a:rPr>
                <a:t>围绕“智慧管理、智慧服务、智慧营销”三个层面，打造“智慧创业园区”综合管理、服务和营销一体化平台；</a:t>
              </a:r>
              <a:endParaRPr lang="en-US" altLang="zh-CN" sz="1400" spc="1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zh-CN" altLang="en-US" sz="1400" spc="100" dirty="0">
                  <a:solidFill>
                    <a:schemeClr val="tx1">
                      <a:lumMod val="75000"/>
                      <a:lumOff val="25000"/>
                    </a:schemeClr>
                  </a:solidFill>
                  <a:latin typeface="微软雅黑" panose="020B0503020204020204" charset="-122"/>
                  <a:ea typeface="微软雅黑" panose="020B0503020204020204" charset="-122"/>
                </a:rPr>
                <a:t>完善组织保障、标准规范、运维管理和安全保障“四大体系”；</a:t>
              </a:r>
            </a:p>
            <a:p>
              <a:pPr>
                <a:lnSpc>
                  <a:spcPct val="150000"/>
                </a:lnSpc>
              </a:pPr>
              <a:r>
                <a:rPr lang="zh-CN" altLang="en-US" sz="1400" spc="100" dirty="0">
                  <a:solidFill>
                    <a:schemeClr val="tx1">
                      <a:lumMod val="75000"/>
                      <a:lumOff val="25000"/>
                    </a:schemeClr>
                  </a:solidFill>
                  <a:latin typeface="微软雅黑" panose="020B0503020204020204" charset="-122"/>
                  <a:ea typeface="微软雅黑" panose="020B0503020204020204" charset="-122"/>
                </a:rPr>
                <a:t>构建“移动终端智能服务、客户管理、会员管理等”应用系统</a:t>
              </a:r>
            </a:p>
          </p:txBody>
        </p:sp>
      </p:grpSp>
      <p:grpSp>
        <p:nvGrpSpPr>
          <p:cNvPr id="13" name="组合 12"/>
          <p:cNvGrpSpPr/>
          <p:nvPr/>
        </p:nvGrpSpPr>
        <p:grpSpPr>
          <a:xfrm>
            <a:off x="8122065" y="1583055"/>
            <a:ext cx="3645728" cy="3465205"/>
            <a:chOff x="8122065" y="1583055"/>
            <a:chExt cx="3645728" cy="3465205"/>
          </a:xfrm>
        </p:grpSpPr>
        <p:sp>
          <p:nvSpPr>
            <p:cNvPr id="64" name="椭圆 63"/>
            <p:cNvSpPr/>
            <p:nvPr/>
          </p:nvSpPr>
          <p:spPr>
            <a:xfrm>
              <a:off x="8478520" y="1583055"/>
              <a:ext cx="1668780" cy="170053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bg1"/>
                  </a:solidFill>
                </a:rPr>
                <a:t>第三阶段</a:t>
              </a:r>
              <a:endParaRPr lang="en-US" altLang="zh-CN" dirty="0">
                <a:solidFill>
                  <a:schemeClr val="bg1"/>
                </a:solidFill>
              </a:endParaRPr>
            </a:p>
            <a:p>
              <a:pPr algn="ctr"/>
              <a:r>
                <a:rPr lang="zh-CN" altLang="en-US" dirty="0">
                  <a:solidFill>
                    <a:schemeClr val="bg1"/>
                  </a:solidFill>
                </a:rPr>
                <a:t>智慧运营</a:t>
              </a:r>
            </a:p>
          </p:txBody>
        </p:sp>
        <p:sp>
          <p:nvSpPr>
            <p:cNvPr id="68" name="文本框 28"/>
            <p:cNvSpPr txBox="1"/>
            <p:nvPr/>
          </p:nvSpPr>
          <p:spPr>
            <a:xfrm>
              <a:off x="8122065" y="3340100"/>
              <a:ext cx="3645728" cy="1708160"/>
            </a:xfrm>
            <a:prstGeom prst="rect">
              <a:avLst/>
            </a:prstGeom>
            <a:noFill/>
          </p:spPr>
          <p:txBody>
            <a:bodyPr wrap="square" rtlCol="0">
              <a:spAutoFit/>
            </a:bodyPr>
            <a:lstStyle/>
            <a:p>
              <a:pPr>
                <a:lnSpc>
                  <a:spcPct val="150000"/>
                </a:lnSpc>
              </a:pPr>
              <a:r>
                <a:rPr lang="zh-CN" altLang="en-US" sz="1400" spc="100" dirty="0">
                  <a:solidFill>
                    <a:schemeClr val="tx1">
                      <a:lumMod val="75000"/>
                      <a:lumOff val="25000"/>
                    </a:schemeClr>
                  </a:solidFill>
                  <a:latin typeface="微软雅黑" panose="020B0503020204020204" charset="-122"/>
                  <a:ea typeface="微软雅黑" panose="020B0503020204020204" charset="-122"/>
                </a:rPr>
                <a:t>完善综合管理、服务和营销一体化平台，</a:t>
              </a:r>
            </a:p>
            <a:p>
              <a:pPr fontAlgn="auto">
                <a:lnSpc>
                  <a:spcPct val="150000"/>
                </a:lnSpc>
              </a:pPr>
              <a:r>
                <a:rPr lang="zh-CN" altLang="en-US" sz="1400" spc="100" dirty="0">
                  <a:solidFill>
                    <a:schemeClr val="tx1">
                      <a:lumMod val="75000"/>
                      <a:lumOff val="25000"/>
                    </a:schemeClr>
                  </a:solidFill>
                  <a:latin typeface="微软雅黑" panose="020B0503020204020204" charset="-122"/>
                  <a:ea typeface="微软雅黑" panose="020B0503020204020204" charset="-122"/>
                </a:rPr>
                <a:t>建设大数据分析平台，从而实现智能商业分析、智慧资产管理、精准营销服务等；</a:t>
              </a:r>
              <a:endParaRPr lang="en-US" altLang="zh-CN" sz="1400" spc="100" dirty="0">
                <a:solidFill>
                  <a:schemeClr val="tx1">
                    <a:lumMod val="75000"/>
                    <a:lumOff val="25000"/>
                  </a:schemeClr>
                </a:solidFill>
                <a:latin typeface="微软雅黑" panose="020B0503020204020204" charset="-122"/>
                <a:ea typeface="微软雅黑" panose="020B0503020204020204" charset="-122"/>
              </a:endParaRPr>
            </a:p>
            <a:p>
              <a:pPr fontAlgn="auto">
                <a:lnSpc>
                  <a:spcPct val="150000"/>
                </a:lnSpc>
              </a:pPr>
              <a:r>
                <a:rPr lang="zh-CN" altLang="en-US" sz="1400" spc="100" dirty="0">
                  <a:solidFill>
                    <a:schemeClr val="tx1">
                      <a:lumMod val="75000"/>
                      <a:lumOff val="25000"/>
                    </a:schemeClr>
                  </a:solidFill>
                  <a:latin typeface="微软雅黑" panose="020B0503020204020204" charset="-122"/>
                  <a:ea typeface="微软雅黑" panose="020B0503020204020204" charset="-122"/>
                </a:rPr>
                <a:t>提升创业园区附加值，构建智慧创业园区产业生态链，实现智慧运营。</a:t>
              </a: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4" fill="hold" grpId="3"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7" grpId="0" animBg="1"/>
      <p:bldP spid="37" grpId="1" animBg="1"/>
      <p:bldP spid="37" grpId="2" animBg="1"/>
      <p:bldP spid="37" grpId="3"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33"/>
          <p:cNvSpPr txBox="1"/>
          <p:nvPr/>
        </p:nvSpPr>
        <p:spPr>
          <a:xfrm>
            <a:off x="2822105" y="3256573"/>
            <a:ext cx="6565580" cy="1446550"/>
          </a:xfrm>
          <a:prstGeom prst="rect">
            <a:avLst/>
          </a:prstGeom>
          <a:noFill/>
        </p:spPr>
        <p:txBody>
          <a:bodyPr wrap="none" rtlCol="0">
            <a:spAutoFit/>
          </a:bodyPr>
          <a:lstStyle/>
          <a:p>
            <a:pPr algn="ctr"/>
            <a:r>
              <a:rPr lang="zh-CN" altLang="en-US" sz="4000" b="1" dirty="0">
                <a:solidFill>
                  <a:srgbClr val="0070C0"/>
                </a:solidFill>
                <a:cs typeface="+mn-ea"/>
                <a:sym typeface="+mn-lt"/>
              </a:rPr>
              <a:t>智慧园区总体规划</a:t>
            </a:r>
            <a:endParaRPr lang="en-US" altLang="zh-CN" sz="4000" b="1" dirty="0">
              <a:solidFill>
                <a:srgbClr val="0070C0"/>
              </a:solidFill>
              <a:cs typeface="+mn-ea"/>
              <a:sym typeface="+mn-lt"/>
            </a:endParaRPr>
          </a:p>
          <a:p>
            <a:pPr algn="ctr"/>
            <a:endParaRPr lang="en-US" altLang="zh-CN" sz="1600" b="1" dirty="0">
              <a:solidFill>
                <a:srgbClr val="0070C0"/>
              </a:solidFill>
              <a:cs typeface="+mn-ea"/>
              <a:sym typeface="+mn-lt"/>
            </a:endParaRPr>
          </a:p>
          <a:p>
            <a:pPr algn="ctr"/>
            <a:r>
              <a:rPr lang="zh-CN" altLang="en-US" sz="1600" dirty="0">
                <a:solidFill>
                  <a:srgbClr val="01ACBE"/>
                </a:solidFill>
                <a:latin typeface="微软雅黑" panose="020B0503020204020204" pitchFamily="34" charset="-122"/>
                <a:ea typeface="微软雅黑" panose="020B0503020204020204" pitchFamily="34" charset="-122"/>
              </a:rPr>
              <a:t>整体规划内容、整体框架、智慧管理、智慧服务、智慧营销（</a:t>
            </a:r>
            <a:r>
              <a:rPr lang="en-US" altLang="zh-CN" sz="1600" dirty="0">
                <a:solidFill>
                  <a:srgbClr val="01ACBE"/>
                </a:solidFill>
                <a:latin typeface="微软雅黑" panose="020B0503020204020204" pitchFamily="34" charset="-122"/>
                <a:ea typeface="微软雅黑" panose="020B0503020204020204" pitchFamily="34" charset="-122"/>
              </a:rPr>
              <a:t>OTO</a:t>
            </a:r>
            <a:r>
              <a:rPr lang="zh-CN" altLang="en-US" sz="1600" dirty="0">
                <a:solidFill>
                  <a:srgbClr val="01ACBE"/>
                </a:solidFill>
                <a:latin typeface="微软雅黑" panose="020B0503020204020204" pitchFamily="34" charset="-122"/>
                <a:ea typeface="微软雅黑" panose="020B0503020204020204" pitchFamily="34" charset="-122"/>
              </a:rPr>
              <a:t>）等</a:t>
            </a:r>
          </a:p>
          <a:p>
            <a:pPr algn="ctr"/>
            <a:endParaRPr lang="zh-CN" altLang="en-US" sz="1600" b="1" dirty="0">
              <a:solidFill>
                <a:srgbClr val="0070C0"/>
              </a:solidFill>
              <a:cs typeface="+mn-ea"/>
              <a:sym typeface="+mn-lt"/>
            </a:endParaRPr>
          </a:p>
        </p:txBody>
      </p:sp>
      <p:sp>
        <p:nvSpPr>
          <p:cNvPr id="7" name="椭圆 6"/>
          <p:cNvSpPr/>
          <p:nvPr/>
        </p:nvSpPr>
        <p:spPr>
          <a:xfrm>
            <a:off x="5134303" y="1177146"/>
            <a:ext cx="1923394" cy="1923394"/>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7"/>
          <p:cNvSpPr txBox="1"/>
          <p:nvPr/>
        </p:nvSpPr>
        <p:spPr>
          <a:xfrm>
            <a:off x="5376538" y="1875305"/>
            <a:ext cx="1415773" cy="574709"/>
          </a:xfrm>
          <a:prstGeom prst="rect">
            <a:avLst/>
          </a:prstGeom>
          <a:noFill/>
          <a:effectLst/>
        </p:spPr>
        <p:txBody>
          <a:bodyPr wrap="none" rtlCol="0">
            <a:spAutoFit/>
          </a:bodyPr>
          <a:lstStyle/>
          <a:p>
            <a:pPr algn="ctr">
              <a:lnSpc>
                <a:spcPts val="4000"/>
              </a:lnSpc>
            </a:pPr>
            <a:r>
              <a:rPr lang="zh-CN" altLang="en-US" sz="3200" b="1" dirty="0">
                <a:solidFill>
                  <a:schemeClr val="bg1"/>
                </a:solidFill>
                <a:cs typeface="+mn-ea"/>
                <a:sym typeface="+mn-lt"/>
              </a:rPr>
              <a:t>第三章</a:t>
            </a:r>
            <a:endParaRPr lang="en-US" altLang="zh-CN" sz="3200" b="1" dirty="0">
              <a:solidFill>
                <a:schemeClr val="bg1"/>
              </a:solidFill>
              <a:cs typeface="+mn-ea"/>
              <a:sym typeface="+mn-lt"/>
            </a:endParaRPr>
          </a:p>
        </p:txBody>
      </p:sp>
      <p:pic>
        <p:nvPicPr>
          <p:cNvPr id="9" name="图片 8">
            <a:extLst>
              <a:ext uri="{FF2B5EF4-FFF2-40B4-BE49-F238E27FC236}">
                <a16:creationId xmlns:a16="http://schemas.microsoft.com/office/drawing/2014/main" id="{F0AAFFBB-90F7-47C9-A3CD-D0DED6B41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6" y="4551379"/>
            <a:ext cx="12192000" cy="2284073"/>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12" presetClass="entr" presetSubtype="1"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down)">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7"/>
          <p:cNvSpPr txBox="1"/>
          <p:nvPr/>
        </p:nvSpPr>
        <p:spPr>
          <a:xfrm>
            <a:off x="559766" y="322044"/>
            <a:ext cx="1954381" cy="461665"/>
          </a:xfrm>
          <a:prstGeom prst="rect">
            <a:avLst/>
          </a:prstGeom>
          <a:noFill/>
          <a:effectLst/>
        </p:spPr>
        <p:txBody>
          <a:bodyPr wrap="none" rtlCol="0">
            <a:spAutoFit/>
          </a:bodyPr>
          <a:lstStyle/>
          <a:p>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总体规划</a:t>
            </a:r>
          </a:p>
        </p:txBody>
      </p:sp>
      <p:sp>
        <p:nvSpPr>
          <p:cNvPr id="3" name="矩形 2"/>
          <p:cNvSpPr/>
          <p:nvPr/>
        </p:nvSpPr>
        <p:spPr>
          <a:xfrm>
            <a:off x="559766" y="1854362"/>
            <a:ext cx="10774680" cy="3905043"/>
          </a:xfrm>
          <a:prstGeom prst="rect">
            <a:avLst/>
          </a:prstGeom>
          <a:ln>
            <a:solidFill>
              <a:schemeClr val="accent1"/>
            </a:solidFill>
          </a:ln>
        </p:spPr>
        <p:txBody>
          <a:bodyPr wrap="square">
            <a:spAutoFit/>
          </a:bodyPr>
          <a:lstStyle/>
          <a:p>
            <a:pPr>
              <a:lnSpc>
                <a:spcPct val="150000"/>
              </a:lnSpc>
            </a:pPr>
            <a:r>
              <a:rPr lang="zh-CN" altLang="en-US" sz="2400" dirty="0">
                <a:latin typeface="+mn-ea"/>
              </a:rPr>
              <a:t>综合体</a:t>
            </a:r>
            <a:r>
              <a:rPr lang="zh-CN" altLang="en-US" sz="2400" dirty="0">
                <a:latin typeface="+mn-ea"/>
                <a:sym typeface="+mn-ea"/>
              </a:rPr>
              <a:t>项目</a:t>
            </a:r>
            <a:r>
              <a:rPr lang="zh-CN" altLang="en-US" sz="2400" dirty="0">
                <a:latin typeface="+mn-ea"/>
              </a:rPr>
              <a:t>以</a:t>
            </a:r>
            <a:r>
              <a:rPr lang="zh-CN" altLang="en-US" sz="2400" b="1" dirty="0">
                <a:solidFill>
                  <a:schemeClr val="accent4">
                    <a:lumMod val="50000"/>
                  </a:schemeClr>
                </a:solidFill>
                <a:latin typeface="+mn-ea"/>
              </a:rPr>
              <a:t>智慧创业园区云计算为中心</a:t>
            </a:r>
            <a:r>
              <a:rPr lang="zh-CN" altLang="en-US" sz="2400" dirty="0">
                <a:latin typeface="+mn-ea"/>
              </a:rPr>
              <a:t>，从“智慧管理”、“智慧服务”、“智慧营销”三个方面入手，以新一代宽带泛在网、云计算、</a:t>
            </a:r>
            <a:r>
              <a:rPr lang="en-US" altLang="zh-CN" sz="2400" dirty="0">
                <a:latin typeface="+mn-ea"/>
              </a:rPr>
              <a:t>GIS</a:t>
            </a:r>
            <a:r>
              <a:rPr lang="zh-CN" altLang="en-US" sz="2400" dirty="0">
                <a:latin typeface="+mn-ea"/>
              </a:rPr>
              <a:t>、混合现实、人工智能等新兴信息技术为支撑，通过整合集成、开发提升、新建扩建，构建高效统一、功能丰富，跨平台、跨网络、跨终端的“</a:t>
            </a:r>
            <a:r>
              <a:rPr lang="zh-CN" altLang="en-US" sz="2400" dirty="0">
                <a:solidFill>
                  <a:schemeClr val="tx1"/>
                </a:solidFill>
                <a:latin typeface="+mn-ea"/>
              </a:rPr>
              <a:t>基于电子地图的综合管理、服务和营销一体化平台”</a:t>
            </a:r>
            <a:r>
              <a:rPr lang="zh-CN" altLang="en-US" sz="2400" dirty="0">
                <a:latin typeface="+mn-ea"/>
              </a:rPr>
              <a:t>，逐步建立起特色鲜明、运转高效的智慧创业园区管理体系、智慧创业园区公共服务体系、智慧创业园区市场营销体系，实现园区管理智能运行，使创业园区管理者能享受便捷智能服务的智慧创业园区新格局。</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801041"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总体规划</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整体规划内容</a:t>
            </a:r>
            <a:endParaRPr lang="zh-CN" altLang="en-US" sz="2400" b="1" dirty="0">
              <a:solidFill>
                <a:schemeClr val="tx1">
                  <a:lumMod val="65000"/>
                  <a:lumOff val="35000"/>
                </a:schemeClr>
              </a:solidFill>
              <a:latin typeface="+mn-ea"/>
              <a:cs typeface="+mn-ea"/>
              <a:sym typeface="+mn-lt"/>
            </a:endParaRPr>
          </a:p>
        </p:txBody>
      </p:sp>
      <p:sp>
        <p:nvSpPr>
          <p:cNvPr id="32" name="Freeform 5"/>
          <p:cNvSpPr/>
          <p:nvPr/>
        </p:nvSpPr>
        <p:spPr bwMode="auto">
          <a:xfrm rot="19800000">
            <a:off x="5840879" y="3574398"/>
            <a:ext cx="2830112" cy="2228850"/>
          </a:xfrm>
          <a:custGeom>
            <a:avLst/>
            <a:gdLst>
              <a:gd name="T0" fmla="*/ 0 w 110"/>
              <a:gd name="T1" fmla="*/ 68 h 86"/>
              <a:gd name="T2" fmla="*/ 24 w 110"/>
              <a:gd name="T3" fmla="*/ 86 h 86"/>
              <a:gd name="T4" fmla="*/ 25 w 110"/>
              <a:gd name="T5" fmla="*/ 86 h 86"/>
              <a:gd name="T6" fmla="*/ 25 w 110"/>
              <a:gd name="T7" fmla="*/ 80 h 86"/>
              <a:gd name="T8" fmla="*/ 70 w 110"/>
              <a:gd name="T9" fmla="*/ 80 h 86"/>
              <a:gd name="T10" fmla="*/ 70 w 110"/>
              <a:gd name="T11" fmla="*/ 80 h 86"/>
              <a:gd name="T12" fmla="*/ 110 w 110"/>
              <a:gd name="T13" fmla="*/ 40 h 86"/>
              <a:gd name="T14" fmla="*/ 72 w 110"/>
              <a:gd name="T15" fmla="*/ 0 h 86"/>
              <a:gd name="T16" fmla="*/ 97 w 110"/>
              <a:gd name="T17" fmla="*/ 20 h 86"/>
              <a:gd name="T18" fmla="*/ 71 w 110"/>
              <a:gd name="T19" fmla="*/ 53 h 86"/>
              <a:gd name="T20" fmla="*/ 25 w 110"/>
              <a:gd name="T21" fmla="*/ 53 h 86"/>
              <a:gd name="T22" fmla="*/ 25 w 110"/>
              <a:gd name="T23" fmla="*/ 48 h 86"/>
              <a:gd name="T24" fmla="*/ 24 w 110"/>
              <a:gd name="T25" fmla="*/ 47 h 86"/>
              <a:gd name="T26" fmla="*/ 0 w 110"/>
              <a:gd name="T27" fmla="*/ 66 h 86"/>
              <a:gd name="T28" fmla="*/ 0 w 110"/>
              <a:gd name="T29"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86">
                <a:moveTo>
                  <a:pt x="0" y="68"/>
                </a:moveTo>
                <a:cubicBezTo>
                  <a:pt x="24" y="86"/>
                  <a:pt x="24" y="86"/>
                  <a:pt x="24" y="86"/>
                </a:cubicBezTo>
                <a:cubicBezTo>
                  <a:pt x="25" y="86"/>
                  <a:pt x="25" y="86"/>
                  <a:pt x="25" y="86"/>
                </a:cubicBezTo>
                <a:cubicBezTo>
                  <a:pt x="25" y="80"/>
                  <a:pt x="25" y="80"/>
                  <a:pt x="25" y="80"/>
                </a:cubicBezTo>
                <a:cubicBezTo>
                  <a:pt x="70" y="80"/>
                  <a:pt x="70" y="80"/>
                  <a:pt x="70" y="80"/>
                </a:cubicBezTo>
                <a:cubicBezTo>
                  <a:pt x="70" y="80"/>
                  <a:pt x="70" y="80"/>
                  <a:pt x="70" y="80"/>
                </a:cubicBezTo>
                <a:cubicBezTo>
                  <a:pt x="92" y="80"/>
                  <a:pt x="110" y="62"/>
                  <a:pt x="110" y="40"/>
                </a:cubicBezTo>
                <a:cubicBezTo>
                  <a:pt x="110" y="21"/>
                  <a:pt x="97" y="0"/>
                  <a:pt x="72" y="0"/>
                </a:cubicBezTo>
                <a:cubicBezTo>
                  <a:pt x="84" y="3"/>
                  <a:pt x="94" y="6"/>
                  <a:pt x="97" y="20"/>
                </a:cubicBezTo>
                <a:cubicBezTo>
                  <a:pt x="101" y="39"/>
                  <a:pt x="86" y="53"/>
                  <a:pt x="71" y="53"/>
                </a:cubicBezTo>
                <a:cubicBezTo>
                  <a:pt x="25" y="53"/>
                  <a:pt x="25" y="53"/>
                  <a:pt x="25" y="53"/>
                </a:cubicBezTo>
                <a:cubicBezTo>
                  <a:pt x="25" y="48"/>
                  <a:pt x="25" y="48"/>
                  <a:pt x="25" y="48"/>
                </a:cubicBezTo>
                <a:cubicBezTo>
                  <a:pt x="25" y="47"/>
                  <a:pt x="25" y="47"/>
                  <a:pt x="24" y="47"/>
                </a:cubicBezTo>
                <a:cubicBezTo>
                  <a:pt x="0" y="66"/>
                  <a:pt x="0" y="66"/>
                  <a:pt x="0" y="66"/>
                </a:cubicBezTo>
                <a:cubicBezTo>
                  <a:pt x="0" y="66"/>
                  <a:pt x="0" y="67"/>
                  <a:pt x="0" y="68"/>
                </a:cubicBezTo>
                <a:close/>
              </a:path>
            </a:pathLst>
          </a:custGeom>
          <a:solidFill>
            <a:srgbClr val="70B604"/>
          </a:solidFill>
          <a:ln w="19050">
            <a:solidFill>
              <a:srgbClr val="70B604"/>
            </a:solidFill>
          </a:ln>
          <a:effectLst>
            <a:innerShdw blurRad="63500" dist="50800" dir="6600000">
              <a:prstClr val="black">
                <a:alpha val="25000"/>
              </a:prstClr>
            </a:innerShdw>
          </a:effectLst>
        </p:spPr>
        <p:txBody>
          <a:bodyPr vert="horz" wrap="square" lIns="91440" tIns="45720" rIns="91440" bIns="45720" numCol="1" anchor="t" anchorCtr="0" compatLnSpc="1"/>
          <a:lstStyle/>
          <a:p>
            <a:endParaRPr lang="zh-CN" altLang="en-US"/>
          </a:p>
        </p:txBody>
      </p:sp>
      <p:sp>
        <p:nvSpPr>
          <p:cNvPr id="33" name="Freeform 5"/>
          <p:cNvSpPr/>
          <p:nvPr/>
        </p:nvSpPr>
        <p:spPr bwMode="auto">
          <a:xfrm rot="3600000">
            <a:off x="3717510" y="3650369"/>
            <a:ext cx="2830112" cy="2228850"/>
          </a:xfrm>
          <a:custGeom>
            <a:avLst/>
            <a:gdLst>
              <a:gd name="T0" fmla="*/ 0 w 110"/>
              <a:gd name="T1" fmla="*/ 68 h 86"/>
              <a:gd name="T2" fmla="*/ 24 w 110"/>
              <a:gd name="T3" fmla="*/ 86 h 86"/>
              <a:gd name="T4" fmla="*/ 25 w 110"/>
              <a:gd name="T5" fmla="*/ 86 h 86"/>
              <a:gd name="T6" fmla="*/ 25 w 110"/>
              <a:gd name="T7" fmla="*/ 80 h 86"/>
              <a:gd name="T8" fmla="*/ 70 w 110"/>
              <a:gd name="T9" fmla="*/ 80 h 86"/>
              <a:gd name="T10" fmla="*/ 70 w 110"/>
              <a:gd name="T11" fmla="*/ 80 h 86"/>
              <a:gd name="T12" fmla="*/ 110 w 110"/>
              <a:gd name="T13" fmla="*/ 40 h 86"/>
              <a:gd name="T14" fmla="*/ 72 w 110"/>
              <a:gd name="T15" fmla="*/ 0 h 86"/>
              <a:gd name="T16" fmla="*/ 97 w 110"/>
              <a:gd name="T17" fmla="*/ 20 h 86"/>
              <a:gd name="T18" fmla="*/ 71 w 110"/>
              <a:gd name="T19" fmla="*/ 53 h 86"/>
              <a:gd name="T20" fmla="*/ 25 w 110"/>
              <a:gd name="T21" fmla="*/ 53 h 86"/>
              <a:gd name="T22" fmla="*/ 25 w 110"/>
              <a:gd name="T23" fmla="*/ 48 h 86"/>
              <a:gd name="T24" fmla="*/ 24 w 110"/>
              <a:gd name="T25" fmla="*/ 47 h 86"/>
              <a:gd name="T26" fmla="*/ 0 w 110"/>
              <a:gd name="T27" fmla="*/ 66 h 86"/>
              <a:gd name="T28" fmla="*/ 0 w 110"/>
              <a:gd name="T29"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86">
                <a:moveTo>
                  <a:pt x="0" y="68"/>
                </a:moveTo>
                <a:cubicBezTo>
                  <a:pt x="24" y="86"/>
                  <a:pt x="24" y="86"/>
                  <a:pt x="24" y="86"/>
                </a:cubicBezTo>
                <a:cubicBezTo>
                  <a:pt x="25" y="86"/>
                  <a:pt x="25" y="86"/>
                  <a:pt x="25" y="86"/>
                </a:cubicBezTo>
                <a:cubicBezTo>
                  <a:pt x="25" y="80"/>
                  <a:pt x="25" y="80"/>
                  <a:pt x="25" y="80"/>
                </a:cubicBezTo>
                <a:cubicBezTo>
                  <a:pt x="70" y="80"/>
                  <a:pt x="70" y="80"/>
                  <a:pt x="70" y="80"/>
                </a:cubicBezTo>
                <a:cubicBezTo>
                  <a:pt x="70" y="80"/>
                  <a:pt x="70" y="80"/>
                  <a:pt x="70" y="80"/>
                </a:cubicBezTo>
                <a:cubicBezTo>
                  <a:pt x="92" y="80"/>
                  <a:pt x="110" y="62"/>
                  <a:pt x="110" y="40"/>
                </a:cubicBezTo>
                <a:cubicBezTo>
                  <a:pt x="110" y="21"/>
                  <a:pt x="97" y="0"/>
                  <a:pt x="72" y="0"/>
                </a:cubicBezTo>
                <a:cubicBezTo>
                  <a:pt x="84" y="3"/>
                  <a:pt x="94" y="6"/>
                  <a:pt x="97" y="20"/>
                </a:cubicBezTo>
                <a:cubicBezTo>
                  <a:pt x="101" y="39"/>
                  <a:pt x="86" y="53"/>
                  <a:pt x="71" y="53"/>
                </a:cubicBezTo>
                <a:cubicBezTo>
                  <a:pt x="25" y="53"/>
                  <a:pt x="25" y="53"/>
                  <a:pt x="25" y="53"/>
                </a:cubicBezTo>
                <a:cubicBezTo>
                  <a:pt x="25" y="48"/>
                  <a:pt x="25" y="48"/>
                  <a:pt x="25" y="48"/>
                </a:cubicBezTo>
                <a:cubicBezTo>
                  <a:pt x="25" y="47"/>
                  <a:pt x="25" y="47"/>
                  <a:pt x="24" y="47"/>
                </a:cubicBezTo>
                <a:cubicBezTo>
                  <a:pt x="0" y="66"/>
                  <a:pt x="0" y="66"/>
                  <a:pt x="0" y="66"/>
                </a:cubicBezTo>
                <a:cubicBezTo>
                  <a:pt x="0" y="66"/>
                  <a:pt x="0" y="67"/>
                  <a:pt x="0" y="68"/>
                </a:cubicBezTo>
                <a:close/>
              </a:path>
            </a:pathLst>
          </a:custGeom>
          <a:solidFill>
            <a:srgbClr val="1DC4C5"/>
          </a:solidFill>
          <a:ln w="19050">
            <a:solidFill>
              <a:srgbClr val="1DC4C5"/>
            </a:solidFill>
          </a:ln>
          <a:effectLst>
            <a:innerShdw blurRad="63500" dist="50800" dir="6600000">
              <a:prstClr val="black">
                <a:alpha val="25000"/>
              </a:prstClr>
            </a:innerShdw>
          </a:effectLst>
        </p:spPr>
        <p:txBody>
          <a:bodyPr vert="horz" wrap="square" lIns="91440" tIns="45720" rIns="91440" bIns="45720" numCol="1" anchor="t" anchorCtr="0" compatLnSpc="1"/>
          <a:lstStyle/>
          <a:p>
            <a:endParaRPr lang="zh-CN" altLang="en-US"/>
          </a:p>
        </p:txBody>
      </p:sp>
      <p:sp>
        <p:nvSpPr>
          <p:cNvPr id="34" name="Freeform 5"/>
          <p:cNvSpPr/>
          <p:nvPr/>
        </p:nvSpPr>
        <p:spPr bwMode="auto">
          <a:xfrm rot="9000000">
            <a:off x="3521009" y="1467460"/>
            <a:ext cx="2830112" cy="2228850"/>
          </a:xfrm>
          <a:custGeom>
            <a:avLst/>
            <a:gdLst>
              <a:gd name="T0" fmla="*/ 0 w 110"/>
              <a:gd name="T1" fmla="*/ 68 h 86"/>
              <a:gd name="T2" fmla="*/ 24 w 110"/>
              <a:gd name="T3" fmla="*/ 86 h 86"/>
              <a:gd name="T4" fmla="*/ 25 w 110"/>
              <a:gd name="T5" fmla="*/ 86 h 86"/>
              <a:gd name="T6" fmla="*/ 25 w 110"/>
              <a:gd name="T7" fmla="*/ 80 h 86"/>
              <a:gd name="T8" fmla="*/ 70 w 110"/>
              <a:gd name="T9" fmla="*/ 80 h 86"/>
              <a:gd name="T10" fmla="*/ 70 w 110"/>
              <a:gd name="T11" fmla="*/ 80 h 86"/>
              <a:gd name="T12" fmla="*/ 110 w 110"/>
              <a:gd name="T13" fmla="*/ 40 h 86"/>
              <a:gd name="T14" fmla="*/ 72 w 110"/>
              <a:gd name="T15" fmla="*/ 0 h 86"/>
              <a:gd name="T16" fmla="*/ 97 w 110"/>
              <a:gd name="T17" fmla="*/ 20 h 86"/>
              <a:gd name="T18" fmla="*/ 71 w 110"/>
              <a:gd name="T19" fmla="*/ 53 h 86"/>
              <a:gd name="T20" fmla="*/ 25 w 110"/>
              <a:gd name="T21" fmla="*/ 53 h 86"/>
              <a:gd name="T22" fmla="*/ 25 w 110"/>
              <a:gd name="T23" fmla="*/ 48 h 86"/>
              <a:gd name="T24" fmla="*/ 24 w 110"/>
              <a:gd name="T25" fmla="*/ 47 h 86"/>
              <a:gd name="T26" fmla="*/ 0 w 110"/>
              <a:gd name="T27" fmla="*/ 66 h 86"/>
              <a:gd name="T28" fmla="*/ 0 w 110"/>
              <a:gd name="T29"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86">
                <a:moveTo>
                  <a:pt x="0" y="68"/>
                </a:moveTo>
                <a:cubicBezTo>
                  <a:pt x="24" y="86"/>
                  <a:pt x="24" y="86"/>
                  <a:pt x="24" y="86"/>
                </a:cubicBezTo>
                <a:cubicBezTo>
                  <a:pt x="25" y="86"/>
                  <a:pt x="25" y="86"/>
                  <a:pt x="25" y="86"/>
                </a:cubicBezTo>
                <a:cubicBezTo>
                  <a:pt x="25" y="80"/>
                  <a:pt x="25" y="80"/>
                  <a:pt x="25" y="80"/>
                </a:cubicBezTo>
                <a:cubicBezTo>
                  <a:pt x="70" y="80"/>
                  <a:pt x="70" y="80"/>
                  <a:pt x="70" y="80"/>
                </a:cubicBezTo>
                <a:cubicBezTo>
                  <a:pt x="70" y="80"/>
                  <a:pt x="70" y="80"/>
                  <a:pt x="70" y="80"/>
                </a:cubicBezTo>
                <a:cubicBezTo>
                  <a:pt x="92" y="80"/>
                  <a:pt x="110" y="62"/>
                  <a:pt x="110" y="40"/>
                </a:cubicBezTo>
                <a:cubicBezTo>
                  <a:pt x="110" y="21"/>
                  <a:pt x="97" y="0"/>
                  <a:pt x="72" y="0"/>
                </a:cubicBezTo>
                <a:cubicBezTo>
                  <a:pt x="84" y="3"/>
                  <a:pt x="94" y="6"/>
                  <a:pt x="97" y="20"/>
                </a:cubicBezTo>
                <a:cubicBezTo>
                  <a:pt x="101" y="39"/>
                  <a:pt x="86" y="53"/>
                  <a:pt x="71" y="53"/>
                </a:cubicBezTo>
                <a:cubicBezTo>
                  <a:pt x="25" y="53"/>
                  <a:pt x="25" y="53"/>
                  <a:pt x="25" y="53"/>
                </a:cubicBezTo>
                <a:cubicBezTo>
                  <a:pt x="25" y="48"/>
                  <a:pt x="25" y="48"/>
                  <a:pt x="25" y="48"/>
                </a:cubicBezTo>
                <a:cubicBezTo>
                  <a:pt x="25" y="47"/>
                  <a:pt x="25" y="47"/>
                  <a:pt x="24" y="47"/>
                </a:cubicBezTo>
                <a:cubicBezTo>
                  <a:pt x="0" y="66"/>
                  <a:pt x="0" y="66"/>
                  <a:pt x="0" y="66"/>
                </a:cubicBezTo>
                <a:cubicBezTo>
                  <a:pt x="0" y="66"/>
                  <a:pt x="0" y="67"/>
                  <a:pt x="0" y="68"/>
                </a:cubicBezTo>
                <a:close/>
              </a:path>
            </a:pathLst>
          </a:custGeom>
          <a:solidFill>
            <a:srgbClr val="8976C5"/>
          </a:solidFill>
          <a:ln w="19050">
            <a:solidFill>
              <a:srgbClr val="8976C5"/>
            </a:solidFill>
          </a:ln>
          <a:effectLst>
            <a:innerShdw blurRad="63500" dist="50800" dir="6600000">
              <a:prstClr val="black">
                <a:alpha val="25000"/>
              </a:prstClr>
            </a:innerShdw>
          </a:effectLst>
        </p:spPr>
        <p:txBody>
          <a:bodyPr vert="horz" wrap="square" lIns="91440" tIns="45720" rIns="91440" bIns="45720" numCol="1" anchor="t" anchorCtr="0" compatLnSpc="1"/>
          <a:lstStyle/>
          <a:p>
            <a:endParaRPr lang="zh-CN" altLang="en-US"/>
          </a:p>
        </p:txBody>
      </p:sp>
      <p:sp>
        <p:nvSpPr>
          <p:cNvPr id="35" name="Freeform 5"/>
          <p:cNvSpPr/>
          <p:nvPr/>
        </p:nvSpPr>
        <p:spPr bwMode="auto">
          <a:xfrm rot="14400000">
            <a:off x="5692706" y="1406559"/>
            <a:ext cx="2830112" cy="2228850"/>
          </a:xfrm>
          <a:custGeom>
            <a:avLst/>
            <a:gdLst>
              <a:gd name="T0" fmla="*/ 0 w 110"/>
              <a:gd name="T1" fmla="*/ 68 h 86"/>
              <a:gd name="T2" fmla="*/ 24 w 110"/>
              <a:gd name="T3" fmla="*/ 86 h 86"/>
              <a:gd name="T4" fmla="*/ 25 w 110"/>
              <a:gd name="T5" fmla="*/ 86 h 86"/>
              <a:gd name="T6" fmla="*/ 25 w 110"/>
              <a:gd name="T7" fmla="*/ 80 h 86"/>
              <a:gd name="T8" fmla="*/ 70 w 110"/>
              <a:gd name="T9" fmla="*/ 80 h 86"/>
              <a:gd name="T10" fmla="*/ 70 w 110"/>
              <a:gd name="T11" fmla="*/ 80 h 86"/>
              <a:gd name="T12" fmla="*/ 110 w 110"/>
              <a:gd name="T13" fmla="*/ 40 h 86"/>
              <a:gd name="T14" fmla="*/ 72 w 110"/>
              <a:gd name="T15" fmla="*/ 0 h 86"/>
              <a:gd name="T16" fmla="*/ 97 w 110"/>
              <a:gd name="T17" fmla="*/ 20 h 86"/>
              <a:gd name="T18" fmla="*/ 71 w 110"/>
              <a:gd name="T19" fmla="*/ 53 h 86"/>
              <a:gd name="T20" fmla="*/ 25 w 110"/>
              <a:gd name="T21" fmla="*/ 53 h 86"/>
              <a:gd name="T22" fmla="*/ 25 w 110"/>
              <a:gd name="T23" fmla="*/ 48 h 86"/>
              <a:gd name="T24" fmla="*/ 24 w 110"/>
              <a:gd name="T25" fmla="*/ 47 h 86"/>
              <a:gd name="T26" fmla="*/ 0 w 110"/>
              <a:gd name="T27" fmla="*/ 66 h 86"/>
              <a:gd name="T28" fmla="*/ 0 w 110"/>
              <a:gd name="T29"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86">
                <a:moveTo>
                  <a:pt x="0" y="68"/>
                </a:moveTo>
                <a:cubicBezTo>
                  <a:pt x="24" y="86"/>
                  <a:pt x="24" y="86"/>
                  <a:pt x="24" y="86"/>
                </a:cubicBezTo>
                <a:cubicBezTo>
                  <a:pt x="25" y="86"/>
                  <a:pt x="25" y="86"/>
                  <a:pt x="25" y="86"/>
                </a:cubicBezTo>
                <a:cubicBezTo>
                  <a:pt x="25" y="80"/>
                  <a:pt x="25" y="80"/>
                  <a:pt x="25" y="80"/>
                </a:cubicBezTo>
                <a:cubicBezTo>
                  <a:pt x="70" y="80"/>
                  <a:pt x="70" y="80"/>
                  <a:pt x="70" y="80"/>
                </a:cubicBezTo>
                <a:cubicBezTo>
                  <a:pt x="70" y="80"/>
                  <a:pt x="70" y="80"/>
                  <a:pt x="70" y="80"/>
                </a:cubicBezTo>
                <a:cubicBezTo>
                  <a:pt x="92" y="80"/>
                  <a:pt x="110" y="62"/>
                  <a:pt x="110" y="40"/>
                </a:cubicBezTo>
                <a:cubicBezTo>
                  <a:pt x="110" y="21"/>
                  <a:pt x="97" y="0"/>
                  <a:pt x="72" y="0"/>
                </a:cubicBezTo>
                <a:cubicBezTo>
                  <a:pt x="84" y="3"/>
                  <a:pt x="94" y="6"/>
                  <a:pt x="97" y="20"/>
                </a:cubicBezTo>
                <a:cubicBezTo>
                  <a:pt x="101" y="39"/>
                  <a:pt x="86" y="53"/>
                  <a:pt x="71" y="53"/>
                </a:cubicBezTo>
                <a:cubicBezTo>
                  <a:pt x="25" y="53"/>
                  <a:pt x="25" y="53"/>
                  <a:pt x="25" y="53"/>
                </a:cubicBezTo>
                <a:cubicBezTo>
                  <a:pt x="25" y="48"/>
                  <a:pt x="25" y="48"/>
                  <a:pt x="25" y="48"/>
                </a:cubicBezTo>
                <a:cubicBezTo>
                  <a:pt x="25" y="47"/>
                  <a:pt x="25" y="47"/>
                  <a:pt x="24" y="47"/>
                </a:cubicBezTo>
                <a:cubicBezTo>
                  <a:pt x="0" y="66"/>
                  <a:pt x="0" y="66"/>
                  <a:pt x="0" y="66"/>
                </a:cubicBezTo>
                <a:cubicBezTo>
                  <a:pt x="0" y="66"/>
                  <a:pt x="0" y="67"/>
                  <a:pt x="0" y="68"/>
                </a:cubicBezTo>
                <a:close/>
              </a:path>
            </a:pathLst>
          </a:custGeom>
          <a:solidFill>
            <a:srgbClr val="FE832D"/>
          </a:solidFill>
          <a:ln w="19050">
            <a:gradFill flip="none" rotWithShape="1">
              <a:gsLst>
                <a:gs pos="100000">
                  <a:schemeClr val="accent6"/>
                </a:gs>
                <a:gs pos="0">
                  <a:schemeClr val="accent4">
                    <a:lumMod val="60000"/>
                    <a:lumOff val="40000"/>
                  </a:schemeClr>
                </a:gs>
              </a:gsLst>
              <a:lin ang="13800000" scaled="0"/>
              <a:tileRect/>
            </a:gradFill>
          </a:ln>
          <a:effectLst>
            <a:innerShdw blurRad="63500" dist="50800" dir="6600000">
              <a:prstClr val="black">
                <a:alpha val="25000"/>
              </a:prstClr>
            </a:innerShdw>
          </a:effectLst>
        </p:spPr>
        <p:txBody>
          <a:bodyPr vert="horz" wrap="square" lIns="91440" tIns="45720" rIns="91440" bIns="45720" numCol="1" anchor="t" anchorCtr="0" compatLnSpc="1"/>
          <a:lstStyle/>
          <a:p>
            <a:endParaRPr lang="zh-CN" altLang="en-US"/>
          </a:p>
        </p:txBody>
      </p:sp>
      <p:sp>
        <p:nvSpPr>
          <p:cNvPr id="36" name="矩形 35"/>
          <p:cNvSpPr/>
          <p:nvPr/>
        </p:nvSpPr>
        <p:spPr>
          <a:xfrm>
            <a:off x="772522" y="2312379"/>
            <a:ext cx="2067895" cy="787523"/>
          </a:xfrm>
          <a:prstGeom prst="rect">
            <a:avLst/>
          </a:prstGeom>
        </p:spPr>
        <p:txBody>
          <a:bodyPr wrap="square">
            <a:spAutoFit/>
          </a:bodyPr>
          <a:lstStyle/>
          <a:p>
            <a:pPr lvl="0" algn="r">
              <a:lnSpc>
                <a:spcPct val="150000"/>
              </a:lnSpc>
            </a:pPr>
            <a:r>
              <a:rPr lang="zh-CN" altLang="en-US" sz="1600" b="1" dirty="0">
                <a:solidFill>
                  <a:schemeClr val="accent5">
                    <a:lumMod val="75000"/>
                  </a:schemeClr>
                </a:solidFill>
              </a:rPr>
              <a:t>综合管理、服务和营销一体化平台</a:t>
            </a:r>
          </a:p>
        </p:txBody>
      </p:sp>
      <p:sp>
        <p:nvSpPr>
          <p:cNvPr id="37" name="矩形 36"/>
          <p:cNvSpPr/>
          <p:nvPr/>
        </p:nvSpPr>
        <p:spPr>
          <a:xfrm>
            <a:off x="951511" y="1617955"/>
            <a:ext cx="2017696" cy="462691"/>
          </a:xfrm>
          <a:prstGeom prst="rect">
            <a:avLst/>
          </a:prstGeom>
        </p:spPr>
        <p:txBody>
          <a:bodyPr wrap="square">
            <a:spAutoFit/>
          </a:bodyPr>
          <a:lstStyle/>
          <a:p>
            <a:pPr algn="r">
              <a:lnSpc>
                <a:spcPct val="130000"/>
              </a:lnSpc>
            </a:pPr>
            <a:r>
              <a:rPr lang="zh-CN" altLang="en-US" sz="2000" b="1" dirty="0">
                <a:solidFill>
                  <a:srgbClr val="7030A0"/>
                </a:solidFill>
                <a:cs typeface="+mn-ea"/>
                <a:sym typeface="+mn-lt"/>
              </a:rPr>
              <a:t>一体化平台</a:t>
            </a:r>
            <a:endParaRPr lang="zh-CN" altLang="zh-CN" sz="2000" dirty="0">
              <a:solidFill>
                <a:schemeClr val="accent3"/>
              </a:solidFill>
              <a:latin typeface="思源宋體 Heavy" panose="02020900000000000000" pitchFamily="18" charset="-128"/>
              <a:ea typeface="思源宋體 Heavy" panose="02020900000000000000" pitchFamily="18" charset="-128"/>
              <a:cs typeface="Open Sans" pitchFamily="34" charset="0"/>
              <a:sym typeface="Open Sans" pitchFamily="34" charset="0"/>
            </a:endParaRPr>
          </a:p>
        </p:txBody>
      </p:sp>
      <p:sp>
        <p:nvSpPr>
          <p:cNvPr id="38" name="矩形 37"/>
          <p:cNvSpPr/>
          <p:nvPr/>
        </p:nvSpPr>
        <p:spPr>
          <a:xfrm>
            <a:off x="552263" y="4779764"/>
            <a:ext cx="2932096" cy="1569660"/>
          </a:xfrm>
          <a:prstGeom prst="rect">
            <a:avLst/>
          </a:prstGeom>
        </p:spPr>
        <p:txBody>
          <a:bodyPr wrap="square">
            <a:spAutoFit/>
          </a:bodyPr>
          <a:lstStyle/>
          <a:p>
            <a:pPr lvl="0" algn="r">
              <a:lnSpc>
                <a:spcPct val="150000"/>
              </a:lnSpc>
            </a:pPr>
            <a:r>
              <a:rPr lang="zh-CN" altLang="en-US" sz="1600" b="1" dirty="0">
                <a:solidFill>
                  <a:schemeClr val="accent5">
                    <a:lumMod val="75000"/>
                  </a:schemeClr>
                </a:solidFill>
              </a:rPr>
              <a:t>组织保障体系</a:t>
            </a:r>
            <a:endParaRPr lang="en-US" altLang="zh-CN" sz="1600" b="1" dirty="0">
              <a:solidFill>
                <a:schemeClr val="accent5">
                  <a:lumMod val="75000"/>
                </a:schemeClr>
              </a:solidFill>
            </a:endParaRPr>
          </a:p>
          <a:p>
            <a:pPr lvl="0" algn="r">
              <a:lnSpc>
                <a:spcPct val="150000"/>
              </a:lnSpc>
            </a:pPr>
            <a:r>
              <a:rPr lang="zh-CN" altLang="en-US" sz="1600" b="1" dirty="0">
                <a:solidFill>
                  <a:schemeClr val="accent5">
                    <a:lumMod val="75000"/>
                  </a:schemeClr>
                </a:solidFill>
              </a:rPr>
              <a:t>标准规范体系</a:t>
            </a:r>
            <a:endParaRPr lang="en-US" altLang="zh-CN" sz="1600" b="1" dirty="0">
              <a:solidFill>
                <a:schemeClr val="accent5">
                  <a:lumMod val="75000"/>
                </a:schemeClr>
              </a:solidFill>
            </a:endParaRPr>
          </a:p>
          <a:p>
            <a:pPr lvl="0" algn="r">
              <a:lnSpc>
                <a:spcPct val="150000"/>
              </a:lnSpc>
            </a:pPr>
            <a:r>
              <a:rPr lang="zh-CN" altLang="en-US" sz="1600" b="1" dirty="0">
                <a:solidFill>
                  <a:schemeClr val="accent5">
                    <a:lumMod val="75000"/>
                  </a:schemeClr>
                </a:solidFill>
              </a:rPr>
              <a:t>运维管理体系</a:t>
            </a:r>
            <a:endParaRPr lang="en-US" altLang="zh-CN" sz="1600" b="1" dirty="0">
              <a:solidFill>
                <a:schemeClr val="accent5">
                  <a:lumMod val="75000"/>
                </a:schemeClr>
              </a:solidFill>
            </a:endParaRPr>
          </a:p>
          <a:p>
            <a:pPr lvl="0" algn="r">
              <a:lnSpc>
                <a:spcPct val="150000"/>
              </a:lnSpc>
            </a:pPr>
            <a:r>
              <a:rPr lang="zh-CN" altLang="en-US" sz="1600" b="1" dirty="0">
                <a:solidFill>
                  <a:schemeClr val="accent5">
                    <a:lumMod val="75000"/>
                  </a:schemeClr>
                </a:solidFill>
              </a:rPr>
              <a:t>安全保障体系</a:t>
            </a:r>
          </a:p>
        </p:txBody>
      </p:sp>
      <p:sp>
        <p:nvSpPr>
          <p:cNvPr id="39" name="矩形 38"/>
          <p:cNvSpPr/>
          <p:nvPr/>
        </p:nvSpPr>
        <p:spPr>
          <a:xfrm>
            <a:off x="912874" y="4271827"/>
            <a:ext cx="2017696" cy="453457"/>
          </a:xfrm>
          <a:prstGeom prst="rect">
            <a:avLst/>
          </a:prstGeom>
        </p:spPr>
        <p:txBody>
          <a:bodyPr wrap="square">
            <a:spAutoFit/>
          </a:bodyPr>
          <a:lstStyle/>
          <a:p>
            <a:pPr algn="r">
              <a:lnSpc>
                <a:spcPct val="130000"/>
              </a:lnSpc>
            </a:pPr>
            <a:r>
              <a:rPr lang="zh-CN" altLang="en-US" sz="2000" b="1" dirty="0">
                <a:solidFill>
                  <a:srgbClr val="00B0F0"/>
                </a:solidFill>
                <a:cs typeface="+mn-ea"/>
                <a:sym typeface="+mn-lt"/>
              </a:rPr>
              <a:t>四大体系</a:t>
            </a:r>
            <a:endParaRPr lang="en-US" altLang="zh-CN" sz="2000" b="1" dirty="0">
              <a:solidFill>
                <a:srgbClr val="00B0F0"/>
              </a:solidFill>
              <a:cs typeface="+mn-ea"/>
              <a:sym typeface="+mn-lt"/>
            </a:endParaRPr>
          </a:p>
        </p:txBody>
      </p:sp>
      <p:sp>
        <p:nvSpPr>
          <p:cNvPr id="40" name="矩形 39"/>
          <p:cNvSpPr/>
          <p:nvPr/>
        </p:nvSpPr>
        <p:spPr>
          <a:xfrm>
            <a:off x="8776255" y="1814160"/>
            <a:ext cx="2932096" cy="830997"/>
          </a:xfrm>
          <a:prstGeom prst="rect">
            <a:avLst/>
          </a:prstGeom>
        </p:spPr>
        <p:txBody>
          <a:bodyPr wrap="square">
            <a:spAutoFit/>
          </a:bodyPr>
          <a:lstStyle/>
          <a:p>
            <a:pPr lvl="0">
              <a:lnSpc>
                <a:spcPct val="150000"/>
              </a:lnSpc>
            </a:pPr>
            <a:r>
              <a:rPr lang="zh-CN" altLang="en-US" sz="1600" b="1" dirty="0">
                <a:solidFill>
                  <a:schemeClr val="accent5">
                    <a:lumMod val="75000"/>
                  </a:schemeClr>
                </a:solidFill>
              </a:rPr>
              <a:t>智慧创业园区云数据中心</a:t>
            </a:r>
            <a:endParaRPr lang="en-US" altLang="zh-CN" sz="1600" b="1" dirty="0">
              <a:solidFill>
                <a:schemeClr val="accent5">
                  <a:lumMod val="75000"/>
                </a:schemeClr>
              </a:solidFill>
            </a:endParaRPr>
          </a:p>
          <a:p>
            <a:pPr lvl="0">
              <a:lnSpc>
                <a:spcPct val="150000"/>
              </a:lnSpc>
            </a:pPr>
            <a:r>
              <a:rPr lang="zh-CN" altLang="en-US" sz="1600" b="1" dirty="0">
                <a:solidFill>
                  <a:schemeClr val="accent5">
                    <a:lumMod val="75000"/>
                  </a:schemeClr>
                </a:solidFill>
              </a:rPr>
              <a:t>应急指挥中心（视频监控中心）</a:t>
            </a:r>
          </a:p>
        </p:txBody>
      </p:sp>
      <p:sp>
        <p:nvSpPr>
          <p:cNvPr id="41" name="矩形 40"/>
          <p:cNvSpPr/>
          <p:nvPr/>
        </p:nvSpPr>
        <p:spPr>
          <a:xfrm>
            <a:off x="8763375" y="1342991"/>
            <a:ext cx="2017696" cy="453457"/>
          </a:xfrm>
          <a:prstGeom prst="rect">
            <a:avLst/>
          </a:prstGeom>
        </p:spPr>
        <p:txBody>
          <a:bodyPr wrap="square">
            <a:spAutoFit/>
          </a:bodyPr>
          <a:lstStyle/>
          <a:p>
            <a:pPr>
              <a:lnSpc>
                <a:spcPct val="130000"/>
              </a:lnSpc>
            </a:pPr>
            <a:r>
              <a:rPr lang="zh-CN" altLang="en-US" sz="2000" b="1" dirty="0">
                <a:solidFill>
                  <a:schemeClr val="accent2">
                    <a:lumMod val="75000"/>
                  </a:schemeClr>
                </a:solidFill>
                <a:cs typeface="+mn-ea"/>
                <a:sym typeface="+mn-lt"/>
              </a:rPr>
              <a:t>二个中心</a:t>
            </a:r>
            <a:endParaRPr lang="en-US" altLang="zh-CN" sz="2000" b="1" dirty="0">
              <a:solidFill>
                <a:schemeClr val="accent2">
                  <a:lumMod val="75000"/>
                </a:schemeClr>
              </a:solidFill>
              <a:cs typeface="+mn-ea"/>
              <a:sym typeface="+mn-lt"/>
            </a:endParaRPr>
          </a:p>
        </p:txBody>
      </p:sp>
      <p:sp>
        <p:nvSpPr>
          <p:cNvPr id="42" name="矩形 41"/>
          <p:cNvSpPr/>
          <p:nvPr/>
        </p:nvSpPr>
        <p:spPr>
          <a:xfrm>
            <a:off x="8969440" y="4792643"/>
            <a:ext cx="2932096" cy="1200329"/>
          </a:xfrm>
          <a:prstGeom prst="rect">
            <a:avLst/>
          </a:prstGeom>
        </p:spPr>
        <p:txBody>
          <a:bodyPr wrap="square">
            <a:spAutoFit/>
          </a:bodyPr>
          <a:lstStyle/>
          <a:p>
            <a:pPr lvl="0">
              <a:lnSpc>
                <a:spcPct val="150000"/>
              </a:lnSpc>
            </a:pPr>
            <a:r>
              <a:rPr lang="zh-CN" altLang="en-US" sz="1600" b="1" dirty="0">
                <a:solidFill>
                  <a:schemeClr val="accent5">
                    <a:lumMod val="75000"/>
                  </a:schemeClr>
                </a:solidFill>
              </a:rPr>
              <a:t>智慧管理</a:t>
            </a:r>
            <a:endParaRPr lang="en-US" altLang="zh-CN" sz="1600" b="1" dirty="0">
              <a:solidFill>
                <a:schemeClr val="accent5">
                  <a:lumMod val="75000"/>
                </a:schemeClr>
              </a:solidFill>
            </a:endParaRPr>
          </a:p>
          <a:p>
            <a:pPr lvl="0">
              <a:lnSpc>
                <a:spcPct val="150000"/>
              </a:lnSpc>
            </a:pPr>
            <a:r>
              <a:rPr lang="zh-CN" altLang="en-US" sz="1600" b="1" dirty="0">
                <a:solidFill>
                  <a:schemeClr val="accent5">
                    <a:lumMod val="75000"/>
                  </a:schemeClr>
                </a:solidFill>
              </a:rPr>
              <a:t>智慧服务</a:t>
            </a:r>
            <a:endParaRPr lang="en-US" altLang="zh-CN" sz="1600" b="1" dirty="0">
              <a:solidFill>
                <a:schemeClr val="accent5">
                  <a:lumMod val="75000"/>
                </a:schemeClr>
              </a:solidFill>
            </a:endParaRPr>
          </a:p>
          <a:p>
            <a:pPr lvl="0">
              <a:lnSpc>
                <a:spcPct val="150000"/>
              </a:lnSpc>
            </a:pPr>
            <a:r>
              <a:rPr lang="zh-CN" altLang="en-US" sz="1600" b="1" dirty="0">
                <a:solidFill>
                  <a:schemeClr val="accent5">
                    <a:lumMod val="75000"/>
                  </a:schemeClr>
                </a:solidFill>
              </a:rPr>
              <a:t>智慧营销</a:t>
            </a:r>
          </a:p>
        </p:txBody>
      </p:sp>
      <p:sp>
        <p:nvSpPr>
          <p:cNvPr id="43" name="矩形 42"/>
          <p:cNvSpPr/>
          <p:nvPr/>
        </p:nvSpPr>
        <p:spPr>
          <a:xfrm>
            <a:off x="8905044" y="4349101"/>
            <a:ext cx="2017696" cy="892552"/>
          </a:xfrm>
          <a:prstGeom prst="rect">
            <a:avLst/>
          </a:prstGeom>
        </p:spPr>
        <p:txBody>
          <a:bodyPr wrap="square">
            <a:spAutoFit/>
          </a:bodyPr>
          <a:lstStyle/>
          <a:p>
            <a:pPr>
              <a:lnSpc>
                <a:spcPct val="130000"/>
              </a:lnSpc>
            </a:pPr>
            <a:r>
              <a:rPr lang="zh-CN" altLang="en-US" sz="2000" b="1" dirty="0">
                <a:solidFill>
                  <a:schemeClr val="accent6">
                    <a:lumMod val="75000"/>
                  </a:schemeClr>
                </a:solidFill>
                <a:cs typeface="+mn-ea"/>
                <a:sym typeface="+mn-lt"/>
              </a:rPr>
              <a:t>三类应用</a:t>
            </a:r>
            <a:endParaRPr lang="en-US" altLang="zh-CN" sz="2000" b="1" dirty="0">
              <a:solidFill>
                <a:schemeClr val="accent6">
                  <a:lumMod val="75000"/>
                </a:schemeClr>
              </a:solidFill>
              <a:cs typeface="+mn-ea"/>
              <a:sym typeface="+mn-lt"/>
            </a:endParaRPr>
          </a:p>
          <a:p>
            <a:pPr>
              <a:lnSpc>
                <a:spcPct val="130000"/>
              </a:lnSpc>
            </a:pPr>
            <a:endParaRPr lang="zh-CN" altLang="zh-CN" sz="2000" dirty="0">
              <a:solidFill>
                <a:schemeClr val="accent4"/>
              </a:solidFill>
              <a:latin typeface="思源宋體 Heavy" panose="02020900000000000000" pitchFamily="18" charset="-128"/>
              <a:ea typeface="思源宋體 Heavy" panose="02020900000000000000" pitchFamily="18" charset="-128"/>
              <a:cs typeface="Open Sans" pitchFamily="34" charset="0"/>
              <a:sym typeface="Open Sans" pitchFamily="34" charset="0"/>
            </a:endParaRPr>
          </a:p>
        </p:txBody>
      </p:sp>
      <p:grpSp>
        <p:nvGrpSpPr>
          <p:cNvPr id="45" name="组合 44"/>
          <p:cNvGrpSpPr/>
          <p:nvPr/>
        </p:nvGrpSpPr>
        <p:grpSpPr>
          <a:xfrm>
            <a:off x="5836640" y="1826336"/>
            <a:ext cx="1138612" cy="1138612"/>
            <a:chOff x="5836640" y="1749062"/>
            <a:chExt cx="1138612" cy="1138612"/>
          </a:xfrm>
        </p:grpSpPr>
        <p:sp>
          <p:nvSpPr>
            <p:cNvPr id="46" name="椭圆 45"/>
            <p:cNvSpPr/>
            <p:nvPr/>
          </p:nvSpPr>
          <p:spPr>
            <a:xfrm rot="14400000">
              <a:off x="5836640" y="1749062"/>
              <a:ext cx="1138612" cy="1138612"/>
            </a:xfrm>
            <a:prstGeom prst="ellipse">
              <a:avLst/>
            </a:prstGeom>
            <a:gradFill>
              <a:gsLst>
                <a:gs pos="10000">
                  <a:schemeClr val="bg2">
                    <a:lumMod val="90000"/>
                  </a:schemeClr>
                </a:gs>
                <a:gs pos="92000">
                  <a:schemeClr val="bg1"/>
                </a:gs>
              </a:gsLst>
              <a:lin ang="5400000" scaled="1"/>
            </a:gradFill>
            <a:ln w="28575">
              <a:gradFill>
                <a:gsLst>
                  <a:gs pos="0">
                    <a:schemeClr val="bg1"/>
                  </a:gs>
                  <a:gs pos="100000">
                    <a:schemeClr val="bg2">
                      <a:lumMod val="90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Freeform 12"/>
            <p:cNvSpPr>
              <a:spLocks noEditPoints="1"/>
            </p:cNvSpPr>
            <p:nvPr/>
          </p:nvSpPr>
          <p:spPr bwMode="auto">
            <a:xfrm>
              <a:off x="6168008" y="2060848"/>
              <a:ext cx="510952" cy="510952"/>
            </a:xfrm>
            <a:custGeom>
              <a:avLst/>
              <a:gdLst>
                <a:gd name="T0" fmla="*/ 48 w 48"/>
                <a:gd name="T1" fmla="*/ 41 h 48"/>
                <a:gd name="T2" fmla="*/ 47 w 48"/>
                <a:gd name="T3" fmla="*/ 42 h 48"/>
                <a:gd name="T4" fmla="*/ 47 w 48"/>
                <a:gd name="T5" fmla="*/ 42 h 48"/>
                <a:gd name="T6" fmla="*/ 46 w 48"/>
                <a:gd name="T7" fmla="*/ 42 h 48"/>
                <a:gd name="T8" fmla="*/ 44 w 48"/>
                <a:gd name="T9" fmla="*/ 39 h 48"/>
                <a:gd name="T10" fmla="*/ 24 w 48"/>
                <a:gd name="T11" fmla="*/ 48 h 48"/>
                <a:gd name="T12" fmla="*/ 4 w 48"/>
                <a:gd name="T13" fmla="*/ 39 h 48"/>
                <a:gd name="T14" fmla="*/ 1 w 48"/>
                <a:gd name="T15" fmla="*/ 42 h 48"/>
                <a:gd name="T16" fmla="*/ 1 w 48"/>
                <a:gd name="T17" fmla="*/ 42 h 48"/>
                <a:gd name="T18" fmla="*/ 0 w 48"/>
                <a:gd name="T19" fmla="*/ 42 h 48"/>
                <a:gd name="T20" fmla="*/ 0 w 48"/>
                <a:gd name="T21" fmla="*/ 41 h 48"/>
                <a:gd name="T22" fmla="*/ 0 w 48"/>
                <a:gd name="T23" fmla="*/ 32 h 48"/>
                <a:gd name="T24" fmla="*/ 1 w 48"/>
                <a:gd name="T25" fmla="*/ 31 h 48"/>
                <a:gd name="T26" fmla="*/ 10 w 48"/>
                <a:gd name="T27" fmla="*/ 31 h 48"/>
                <a:gd name="T28" fmla="*/ 11 w 48"/>
                <a:gd name="T29" fmla="*/ 31 h 48"/>
                <a:gd name="T30" fmla="*/ 11 w 48"/>
                <a:gd name="T31" fmla="*/ 32 h 48"/>
                <a:gd name="T32" fmla="*/ 8 w 48"/>
                <a:gd name="T33" fmla="*/ 35 h 48"/>
                <a:gd name="T34" fmla="*/ 20 w 48"/>
                <a:gd name="T35" fmla="*/ 41 h 48"/>
                <a:gd name="T36" fmla="*/ 20 w 48"/>
                <a:gd name="T37" fmla="*/ 24 h 48"/>
                <a:gd name="T38" fmla="*/ 15 w 48"/>
                <a:gd name="T39" fmla="*/ 24 h 48"/>
                <a:gd name="T40" fmla="*/ 13 w 48"/>
                <a:gd name="T41" fmla="*/ 22 h 48"/>
                <a:gd name="T42" fmla="*/ 13 w 48"/>
                <a:gd name="T43" fmla="*/ 19 h 48"/>
                <a:gd name="T44" fmla="*/ 15 w 48"/>
                <a:gd name="T45" fmla="*/ 17 h 48"/>
                <a:gd name="T46" fmla="*/ 20 w 48"/>
                <a:gd name="T47" fmla="*/ 17 h 48"/>
                <a:gd name="T48" fmla="*/ 20 w 48"/>
                <a:gd name="T49" fmla="*/ 13 h 48"/>
                <a:gd name="T50" fmla="*/ 17 w 48"/>
                <a:gd name="T51" fmla="*/ 7 h 48"/>
                <a:gd name="T52" fmla="*/ 24 w 48"/>
                <a:gd name="T53" fmla="*/ 0 h 48"/>
                <a:gd name="T54" fmla="*/ 31 w 48"/>
                <a:gd name="T55" fmla="*/ 7 h 48"/>
                <a:gd name="T56" fmla="*/ 27 w 48"/>
                <a:gd name="T57" fmla="*/ 13 h 48"/>
                <a:gd name="T58" fmla="*/ 27 w 48"/>
                <a:gd name="T59" fmla="*/ 17 h 48"/>
                <a:gd name="T60" fmla="*/ 32 w 48"/>
                <a:gd name="T61" fmla="*/ 17 h 48"/>
                <a:gd name="T62" fmla="*/ 34 w 48"/>
                <a:gd name="T63" fmla="*/ 19 h 48"/>
                <a:gd name="T64" fmla="*/ 34 w 48"/>
                <a:gd name="T65" fmla="*/ 22 h 48"/>
                <a:gd name="T66" fmla="*/ 32 w 48"/>
                <a:gd name="T67" fmla="*/ 24 h 48"/>
                <a:gd name="T68" fmla="*/ 27 w 48"/>
                <a:gd name="T69" fmla="*/ 24 h 48"/>
                <a:gd name="T70" fmla="*/ 27 w 48"/>
                <a:gd name="T71" fmla="*/ 41 h 48"/>
                <a:gd name="T72" fmla="*/ 39 w 48"/>
                <a:gd name="T73" fmla="*/ 35 h 48"/>
                <a:gd name="T74" fmla="*/ 37 w 48"/>
                <a:gd name="T75" fmla="*/ 32 h 48"/>
                <a:gd name="T76" fmla="*/ 37 w 48"/>
                <a:gd name="T77" fmla="*/ 31 h 48"/>
                <a:gd name="T78" fmla="*/ 37 w 48"/>
                <a:gd name="T79" fmla="*/ 31 h 48"/>
                <a:gd name="T80" fmla="*/ 47 w 48"/>
                <a:gd name="T81" fmla="*/ 31 h 48"/>
                <a:gd name="T82" fmla="*/ 48 w 48"/>
                <a:gd name="T83" fmla="*/ 32 h 48"/>
                <a:gd name="T84" fmla="*/ 48 w 48"/>
                <a:gd name="T85" fmla="*/ 41 h 48"/>
                <a:gd name="T86" fmla="*/ 24 w 48"/>
                <a:gd name="T87" fmla="*/ 5 h 48"/>
                <a:gd name="T88" fmla="*/ 22 w 48"/>
                <a:gd name="T89" fmla="*/ 7 h 48"/>
                <a:gd name="T90" fmla="*/ 24 w 48"/>
                <a:gd name="T91" fmla="*/ 9 h 48"/>
                <a:gd name="T92" fmla="*/ 25 w 48"/>
                <a:gd name="T93" fmla="*/ 7 h 48"/>
                <a:gd name="T94" fmla="*/ 24 w 48"/>
                <a:gd name="T95"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8">
                  <a:moveTo>
                    <a:pt x="48" y="41"/>
                  </a:moveTo>
                  <a:cubicBezTo>
                    <a:pt x="48" y="42"/>
                    <a:pt x="47" y="42"/>
                    <a:pt x="47" y="42"/>
                  </a:cubicBezTo>
                  <a:cubicBezTo>
                    <a:pt x="47" y="42"/>
                    <a:pt x="47" y="42"/>
                    <a:pt x="47" y="42"/>
                  </a:cubicBezTo>
                  <a:cubicBezTo>
                    <a:pt x="47" y="42"/>
                    <a:pt x="46" y="42"/>
                    <a:pt x="46" y="42"/>
                  </a:cubicBezTo>
                  <a:cubicBezTo>
                    <a:pt x="44" y="39"/>
                    <a:pt x="44" y="39"/>
                    <a:pt x="44" y="39"/>
                  </a:cubicBezTo>
                  <a:cubicBezTo>
                    <a:pt x="40" y="44"/>
                    <a:pt x="32" y="48"/>
                    <a:pt x="24" y="48"/>
                  </a:cubicBezTo>
                  <a:cubicBezTo>
                    <a:pt x="15" y="48"/>
                    <a:pt x="8" y="44"/>
                    <a:pt x="4" y="39"/>
                  </a:cubicBezTo>
                  <a:cubicBezTo>
                    <a:pt x="1" y="42"/>
                    <a:pt x="1" y="42"/>
                    <a:pt x="1" y="42"/>
                  </a:cubicBezTo>
                  <a:cubicBezTo>
                    <a:pt x="1" y="42"/>
                    <a:pt x="1" y="42"/>
                    <a:pt x="1" y="42"/>
                  </a:cubicBezTo>
                  <a:cubicBezTo>
                    <a:pt x="0" y="42"/>
                    <a:pt x="0" y="42"/>
                    <a:pt x="0" y="42"/>
                  </a:cubicBezTo>
                  <a:cubicBezTo>
                    <a:pt x="0" y="42"/>
                    <a:pt x="0" y="42"/>
                    <a:pt x="0" y="41"/>
                  </a:cubicBezTo>
                  <a:cubicBezTo>
                    <a:pt x="0" y="32"/>
                    <a:pt x="0" y="32"/>
                    <a:pt x="0" y="32"/>
                  </a:cubicBezTo>
                  <a:cubicBezTo>
                    <a:pt x="0" y="31"/>
                    <a:pt x="0" y="31"/>
                    <a:pt x="1" y="31"/>
                  </a:cubicBezTo>
                  <a:cubicBezTo>
                    <a:pt x="10" y="31"/>
                    <a:pt x="10" y="31"/>
                    <a:pt x="10" y="31"/>
                  </a:cubicBezTo>
                  <a:cubicBezTo>
                    <a:pt x="10" y="31"/>
                    <a:pt x="11" y="31"/>
                    <a:pt x="11" y="31"/>
                  </a:cubicBezTo>
                  <a:cubicBezTo>
                    <a:pt x="11" y="32"/>
                    <a:pt x="11" y="32"/>
                    <a:pt x="11" y="32"/>
                  </a:cubicBezTo>
                  <a:cubicBezTo>
                    <a:pt x="8" y="35"/>
                    <a:pt x="8" y="35"/>
                    <a:pt x="8" y="35"/>
                  </a:cubicBezTo>
                  <a:cubicBezTo>
                    <a:pt x="10" y="38"/>
                    <a:pt x="15" y="41"/>
                    <a:pt x="20" y="41"/>
                  </a:cubicBezTo>
                  <a:cubicBezTo>
                    <a:pt x="20" y="24"/>
                    <a:pt x="20" y="24"/>
                    <a:pt x="20" y="24"/>
                  </a:cubicBezTo>
                  <a:cubicBezTo>
                    <a:pt x="15" y="24"/>
                    <a:pt x="15" y="24"/>
                    <a:pt x="15" y="24"/>
                  </a:cubicBezTo>
                  <a:cubicBezTo>
                    <a:pt x="14" y="24"/>
                    <a:pt x="13" y="23"/>
                    <a:pt x="13" y="22"/>
                  </a:cubicBezTo>
                  <a:cubicBezTo>
                    <a:pt x="13" y="19"/>
                    <a:pt x="13" y="19"/>
                    <a:pt x="13" y="19"/>
                  </a:cubicBezTo>
                  <a:cubicBezTo>
                    <a:pt x="13" y="18"/>
                    <a:pt x="14" y="17"/>
                    <a:pt x="15" y="17"/>
                  </a:cubicBezTo>
                  <a:cubicBezTo>
                    <a:pt x="20" y="17"/>
                    <a:pt x="20" y="17"/>
                    <a:pt x="20" y="17"/>
                  </a:cubicBezTo>
                  <a:cubicBezTo>
                    <a:pt x="20" y="13"/>
                    <a:pt x="20" y="13"/>
                    <a:pt x="20" y="13"/>
                  </a:cubicBezTo>
                  <a:cubicBezTo>
                    <a:pt x="18" y="12"/>
                    <a:pt x="17" y="9"/>
                    <a:pt x="17" y="7"/>
                  </a:cubicBezTo>
                  <a:cubicBezTo>
                    <a:pt x="17" y="3"/>
                    <a:pt x="20" y="0"/>
                    <a:pt x="24" y="0"/>
                  </a:cubicBezTo>
                  <a:cubicBezTo>
                    <a:pt x="27" y="0"/>
                    <a:pt x="31" y="3"/>
                    <a:pt x="31" y="7"/>
                  </a:cubicBezTo>
                  <a:cubicBezTo>
                    <a:pt x="31" y="9"/>
                    <a:pt x="29" y="12"/>
                    <a:pt x="27" y="13"/>
                  </a:cubicBezTo>
                  <a:cubicBezTo>
                    <a:pt x="27" y="17"/>
                    <a:pt x="27" y="17"/>
                    <a:pt x="27" y="17"/>
                  </a:cubicBezTo>
                  <a:cubicBezTo>
                    <a:pt x="32" y="17"/>
                    <a:pt x="32" y="17"/>
                    <a:pt x="32" y="17"/>
                  </a:cubicBezTo>
                  <a:cubicBezTo>
                    <a:pt x="33" y="17"/>
                    <a:pt x="34" y="18"/>
                    <a:pt x="34" y="19"/>
                  </a:cubicBezTo>
                  <a:cubicBezTo>
                    <a:pt x="34" y="22"/>
                    <a:pt x="34" y="22"/>
                    <a:pt x="34" y="22"/>
                  </a:cubicBezTo>
                  <a:cubicBezTo>
                    <a:pt x="34" y="23"/>
                    <a:pt x="33" y="24"/>
                    <a:pt x="32" y="24"/>
                  </a:cubicBezTo>
                  <a:cubicBezTo>
                    <a:pt x="27" y="24"/>
                    <a:pt x="27" y="24"/>
                    <a:pt x="27" y="24"/>
                  </a:cubicBezTo>
                  <a:cubicBezTo>
                    <a:pt x="27" y="41"/>
                    <a:pt x="27" y="41"/>
                    <a:pt x="27" y="41"/>
                  </a:cubicBezTo>
                  <a:cubicBezTo>
                    <a:pt x="32" y="41"/>
                    <a:pt x="37" y="38"/>
                    <a:pt x="39" y="35"/>
                  </a:cubicBezTo>
                  <a:cubicBezTo>
                    <a:pt x="37" y="32"/>
                    <a:pt x="37" y="32"/>
                    <a:pt x="37" y="32"/>
                  </a:cubicBezTo>
                  <a:cubicBezTo>
                    <a:pt x="37" y="32"/>
                    <a:pt x="36" y="32"/>
                    <a:pt x="37" y="31"/>
                  </a:cubicBezTo>
                  <a:cubicBezTo>
                    <a:pt x="37" y="31"/>
                    <a:pt x="37" y="31"/>
                    <a:pt x="37" y="31"/>
                  </a:cubicBezTo>
                  <a:cubicBezTo>
                    <a:pt x="47" y="31"/>
                    <a:pt x="47" y="31"/>
                    <a:pt x="47" y="31"/>
                  </a:cubicBezTo>
                  <a:cubicBezTo>
                    <a:pt x="47" y="31"/>
                    <a:pt x="48" y="31"/>
                    <a:pt x="48" y="32"/>
                  </a:cubicBezTo>
                  <a:lnTo>
                    <a:pt x="48" y="41"/>
                  </a:lnTo>
                  <a:close/>
                  <a:moveTo>
                    <a:pt x="24" y="5"/>
                  </a:moveTo>
                  <a:cubicBezTo>
                    <a:pt x="23" y="5"/>
                    <a:pt x="22" y="6"/>
                    <a:pt x="22" y="7"/>
                  </a:cubicBezTo>
                  <a:cubicBezTo>
                    <a:pt x="22" y="8"/>
                    <a:pt x="23" y="9"/>
                    <a:pt x="24" y="9"/>
                  </a:cubicBezTo>
                  <a:cubicBezTo>
                    <a:pt x="25" y="9"/>
                    <a:pt x="25" y="8"/>
                    <a:pt x="25" y="7"/>
                  </a:cubicBezTo>
                  <a:cubicBezTo>
                    <a:pt x="25" y="6"/>
                    <a:pt x="25" y="5"/>
                    <a:pt x="24" y="5"/>
                  </a:cubicBezTo>
                  <a:close/>
                </a:path>
              </a:pathLst>
            </a:custGeom>
            <a:solidFill>
              <a:srgbClr val="FE832D"/>
            </a:solidFill>
            <a:ln>
              <a:noFill/>
            </a:ln>
          </p:spPr>
          <p:txBody>
            <a:bodyPr vert="horz" wrap="square" lIns="243824" tIns="121912" rIns="243824" bIns="121912" numCol="1" anchor="t" anchorCtr="0" compatLnSpc="1"/>
            <a:lstStyle/>
            <a:p>
              <a:endParaRPr lang="id-ID"/>
            </a:p>
          </p:txBody>
        </p:sp>
      </p:grpSp>
      <p:grpSp>
        <p:nvGrpSpPr>
          <p:cNvPr id="48" name="组合 47"/>
          <p:cNvGrpSpPr/>
          <p:nvPr/>
        </p:nvGrpSpPr>
        <p:grpSpPr>
          <a:xfrm>
            <a:off x="5265076" y="4320830"/>
            <a:ext cx="1138612" cy="1138612"/>
            <a:chOff x="5265076" y="4243556"/>
            <a:chExt cx="1138612" cy="1138612"/>
          </a:xfrm>
        </p:grpSpPr>
        <p:sp>
          <p:nvSpPr>
            <p:cNvPr id="49" name="椭圆 48"/>
            <p:cNvSpPr/>
            <p:nvPr/>
          </p:nvSpPr>
          <p:spPr>
            <a:xfrm rot="3600000">
              <a:off x="5265076" y="4243556"/>
              <a:ext cx="1138612" cy="1138612"/>
            </a:xfrm>
            <a:prstGeom prst="ellipse">
              <a:avLst/>
            </a:prstGeom>
            <a:gradFill>
              <a:gsLst>
                <a:gs pos="10000">
                  <a:schemeClr val="bg2">
                    <a:lumMod val="90000"/>
                  </a:schemeClr>
                </a:gs>
                <a:gs pos="92000">
                  <a:schemeClr val="bg1"/>
                </a:gs>
              </a:gsLst>
              <a:lin ang="5400000" scaled="1"/>
            </a:gradFill>
            <a:ln w="28575">
              <a:gradFill>
                <a:gsLst>
                  <a:gs pos="0">
                    <a:schemeClr val="bg1"/>
                  </a:gs>
                  <a:gs pos="100000">
                    <a:schemeClr val="bg2">
                      <a:lumMod val="90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Freeform 52"/>
            <p:cNvSpPr>
              <a:spLocks noEditPoints="1"/>
            </p:cNvSpPr>
            <p:nvPr/>
          </p:nvSpPr>
          <p:spPr bwMode="auto">
            <a:xfrm>
              <a:off x="5560950" y="4515178"/>
              <a:ext cx="587671" cy="620624"/>
            </a:xfrm>
            <a:custGeom>
              <a:avLst/>
              <a:gdLst>
                <a:gd name="T0" fmla="*/ 42 w 45"/>
                <a:gd name="T1" fmla="*/ 41 h 48"/>
                <a:gd name="T2" fmla="*/ 30 w 45"/>
                <a:gd name="T3" fmla="*/ 41 h 48"/>
                <a:gd name="T4" fmla="*/ 23 w 45"/>
                <a:gd name="T5" fmla="*/ 48 h 48"/>
                <a:gd name="T6" fmla="*/ 16 w 45"/>
                <a:gd name="T7" fmla="*/ 41 h 48"/>
                <a:gd name="T8" fmla="*/ 4 w 45"/>
                <a:gd name="T9" fmla="*/ 41 h 48"/>
                <a:gd name="T10" fmla="*/ 0 w 45"/>
                <a:gd name="T11" fmla="*/ 38 h 48"/>
                <a:gd name="T12" fmla="*/ 11 w 45"/>
                <a:gd name="T13" fmla="*/ 14 h 48"/>
                <a:gd name="T14" fmla="*/ 20 w 45"/>
                <a:gd name="T15" fmla="*/ 4 h 48"/>
                <a:gd name="T16" fmla="*/ 20 w 45"/>
                <a:gd name="T17" fmla="*/ 3 h 48"/>
                <a:gd name="T18" fmla="*/ 23 w 45"/>
                <a:gd name="T19" fmla="*/ 0 h 48"/>
                <a:gd name="T20" fmla="*/ 25 w 45"/>
                <a:gd name="T21" fmla="*/ 3 h 48"/>
                <a:gd name="T22" fmla="*/ 25 w 45"/>
                <a:gd name="T23" fmla="*/ 4 h 48"/>
                <a:gd name="T24" fmla="*/ 35 w 45"/>
                <a:gd name="T25" fmla="*/ 14 h 48"/>
                <a:gd name="T26" fmla="*/ 45 w 45"/>
                <a:gd name="T27" fmla="*/ 38 h 48"/>
                <a:gd name="T28" fmla="*/ 42 w 45"/>
                <a:gd name="T29" fmla="*/ 41 h 48"/>
                <a:gd name="T30" fmla="*/ 40 w 45"/>
                <a:gd name="T31" fmla="*/ 38 h 48"/>
                <a:gd name="T32" fmla="*/ 31 w 45"/>
                <a:gd name="T33" fmla="*/ 14 h 48"/>
                <a:gd name="T34" fmla="*/ 23 w 45"/>
                <a:gd name="T35" fmla="*/ 7 h 48"/>
                <a:gd name="T36" fmla="*/ 14 w 45"/>
                <a:gd name="T37" fmla="*/ 14 h 48"/>
                <a:gd name="T38" fmla="*/ 5 w 45"/>
                <a:gd name="T39" fmla="*/ 38 h 48"/>
                <a:gd name="T40" fmla="*/ 40 w 45"/>
                <a:gd name="T41" fmla="*/ 38 h 48"/>
                <a:gd name="T42" fmla="*/ 23 w 45"/>
                <a:gd name="T43" fmla="*/ 45 h 48"/>
                <a:gd name="T44" fmla="*/ 19 w 45"/>
                <a:gd name="T45" fmla="*/ 41 h 48"/>
                <a:gd name="T46" fmla="*/ 19 w 45"/>
                <a:gd name="T47" fmla="*/ 41 h 48"/>
                <a:gd name="T48" fmla="*/ 18 w 45"/>
                <a:gd name="T49" fmla="*/ 41 h 48"/>
                <a:gd name="T50" fmla="*/ 23 w 45"/>
                <a:gd name="T51" fmla="*/ 46 h 48"/>
                <a:gd name="T52" fmla="*/ 23 w 45"/>
                <a:gd name="T53" fmla="*/ 46 h 48"/>
                <a:gd name="T54" fmla="*/ 23 w 45"/>
                <a:gd name="T5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48">
                  <a:moveTo>
                    <a:pt x="42" y="41"/>
                  </a:moveTo>
                  <a:cubicBezTo>
                    <a:pt x="30" y="41"/>
                    <a:pt x="30" y="41"/>
                    <a:pt x="30" y="41"/>
                  </a:cubicBezTo>
                  <a:cubicBezTo>
                    <a:pt x="30" y="45"/>
                    <a:pt x="27" y="48"/>
                    <a:pt x="23" y="48"/>
                  </a:cubicBezTo>
                  <a:cubicBezTo>
                    <a:pt x="19" y="48"/>
                    <a:pt x="16" y="45"/>
                    <a:pt x="16" y="41"/>
                  </a:cubicBezTo>
                  <a:cubicBezTo>
                    <a:pt x="4" y="41"/>
                    <a:pt x="4" y="41"/>
                    <a:pt x="4" y="41"/>
                  </a:cubicBezTo>
                  <a:cubicBezTo>
                    <a:pt x="2" y="41"/>
                    <a:pt x="0" y="40"/>
                    <a:pt x="0" y="38"/>
                  </a:cubicBezTo>
                  <a:cubicBezTo>
                    <a:pt x="7" y="32"/>
                    <a:pt x="11" y="23"/>
                    <a:pt x="11" y="14"/>
                  </a:cubicBezTo>
                  <a:cubicBezTo>
                    <a:pt x="11" y="8"/>
                    <a:pt x="15" y="5"/>
                    <a:pt x="20" y="4"/>
                  </a:cubicBezTo>
                  <a:cubicBezTo>
                    <a:pt x="20" y="4"/>
                    <a:pt x="20" y="3"/>
                    <a:pt x="20" y="3"/>
                  </a:cubicBezTo>
                  <a:cubicBezTo>
                    <a:pt x="20" y="1"/>
                    <a:pt x="21" y="0"/>
                    <a:pt x="23" y="0"/>
                  </a:cubicBezTo>
                  <a:cubicBezTo>
                    <a:pt x="24" y="0"/>
                    <a:pt x="25" y="1"/>
                    <a:pt x="25" y="3"/>
                  </a:cubicBezTo>
                  <a:cubicBezTo>
                    <a:pt x="25" y="3"/>
                    <a:pt x="25" y="4"/>
                    <a:pt x="25" y="4"/>
                  </a:cubicBezTo>
                  <a:cubicBezTo>
                    <a:pt x="31" y="5"/>
                    <a:pt x="35" y="8"/>
                    <a:pt x="35" y="14"/>
                  </a:cubicBezTo>
                  <a:cubicBezTo>
                    <a:pt x="35" y="23"/>
                    <a:pt x="38" y="32"/>
                    <a:pt x="45" y="38"/>
                  </a:cubicBezTo>
                  <a:cubicBezTo>
                    <a:pt x="45" y="40"/>
                    <a:pt x="44" y="41"/>
                    <a:pt x="42" y="41"/>
                  </a:cubicBezTo>
                  <a:close/>
                  <a:moveTo>
                    <a:pt x="40" y="38"/>
                  </a:moveTo>
                  <a:cubicBezTo>
                    <a:pt x="34" y="31"/>
                    <a:pt x="31" y="23"/>
                    <a:pt x="31" y="14"/>
                  </a:cubicBezTo>
                  <a:cubicBezTo>
                    <a:pt x="31" y="9"/>
                    <a:pt x="27" y="7"/>
                    <a:pt x="23" y="7"/>
                  </a:cubicBezTo>
                  <a:cubicBezTo>
                    <a:pt x="18" y="7"/>
                    <a:pt x="14" y="9"/>
                    <a:pt x="14" y="14"/>
                  </a:cubicBezTo>
                  <a:cubicBezTo>
                    <a:pt x="14" y="23"/>
                    <a:pt x="11" y="31"/>
                    <a:pt x="5" y="38"/>
                  </a:cubicBezTo>
                  <a:lnTo>
                    <a:pt x="40" y="38"/>
                  </a:lnTo>
                  <a:close/>
                  <a:moveTo>
                    <a:pt x="23" y="45"/>
                  </a:moveTo>
                  <a:cubicBezTo>
                    <a:pt x="21" y="45"/>
                    <a:pt x="19" y="44"/>
                    <a:pt x="19" y="41"/>
                  </a:cubicBezTo>
                  <a:cubicBezTo>
                    <a:pt x="19" y="41"/>
                    <a:pt x="19" y="41"/>
                    <a:pt x="19" y="41"/>
                  </a:cubicBezTo>
                  <a:cubicBezTo>
                    <a:pt x="18" y="41"/>
                    <a:pt x="18" y="41"/>
                    <a:pt x="18" y="41"/>
                  </a:cubicBezTo>
                  <a:cubicBezTo>
                    <a:pt x="18" y="44"/>
                    <a:pt x="20" y="46"/>
                    <a:pt x="23" y="46"/>
                  </a:cubicBezTo>
                  <a:cubicBezTo>
                    <a:pt x="23" y="46"/>
                    <a:pt x="23" y="46"/>
                    <a:pt x="23" y="46"/>
                  </a:cubicBezTo>
                  <a:cubicBezTo>
                    <a:pt x="23" y="45"/>
                    <a:pt x="23" y="45"/>
                    <a:pt x="23" y="45"/>
                  </a:cubicBezTo>
                  <a:close/>
                </a:path>
              </a:pathLst>
            </a:custGeom>
            <a:solidFill>
              <a:srgbClr val="1DC4C5"/>
            </a:solidFill>
            <a:ln>
              <a:noFill/>
            </a:ln>
          </p:spPr>
          <p:txBody>
            <a:bodyPr vert="horz" wrap="square" lIns="243824" tIns="121912" rIns="243824" bIns="121912" numCol="1" anchor="t" anchorCtr="0" compatLnSpc="1"/>
            <a:lstStyle/>
            <a:p>
              <a:endParaRPr lang="id-ID"/>
            </a:p>
          </p:txBody>
        </p:sp>
      </p:grpSp>
      <p:grpSp>
        <p:nvGrpSpPr>
          <p:cNvPr id="54" name="组合 53"/>
          <p:cNvGrpSpPr/>
          <p:nvPr/>
        </p:nvGrpSpPr>
        <p:grpSpPr>
          <a:xfrm>
            <a:off x="4241417" y="2714395"/>
            <a:ext cx="1138612" cy="1138612"/>
            <a:chOff x="4241417" y="2637121"/>
            <a:chExt cx="1138612" cy="1138612"/>
          </a:xfrm>
        </p:grpSpPr>
        <p:sp>
          <p:nvSpPr>
            <p:cNvPr id="59" name="椭圆 58"/>
            <p:cNvSpPr/>
            <p:nvPr/>
          </p:nvSpPr>
          <p:spPr>
            <a:xfrm rot="9000000">
              <a:off x="4241417" y="2637121"/>
              <a:ext cx="1138612" cy="1138612"/>
            </a:xfrm>
            <a:prstGeom prst="ellipse">
              <a:avLst/>
            </a:prstGeom>
            <a:gradFill>
              <a:gsLst>
                <a:gs pos="10000">
                  <a:schemeClr val="bg2">
                    <a:lumMod val="90000"/>
                  </a:schemeClr>
                </a:gs>
                <a:gs pos="92000">
                  <a:schemeClr val="bg1"/>
                </a:gs>
              </a:gsLst>
              <a:lin ang="5400000" scaled="1"/>
            </a:gradFill>
            <a:ln w="28575">
              <a:gradFill>
                <a:gsLst>
                  <a:gs pos="0">
                    <a:schemeClr val="bg1"/>
                  </a:gs>
                  <a:gs pos="100000">
                    <a:schemeClr val="bg2">
                      <a:lumMod val="90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7" name="Freeform 86"/>
            <p:cNvSpPr>
              <a:spLocks noEditPoints="1"/>
            </p:cNvSpPr>
            <p:nvPr/>
          </p:nvSpPr>
          <p:spPr bwMode="auto">
            <a:xfrm>
              <a:off x="4511824" y="2924944"/>
              <a:ext cx="571192" cy="571192"/>
            </a:xfrm>
            <a:custGeom>
              <a:avLst/>
              <a:gdLst>
                <a:gd name="T0" fmla="*/ 41 w 44"/>
                <a:gd name="T1" fmla="*/ 38 h 44"/>
                <a:gd name="T2" fmla="*/ 38 w 44"/>
                <a:gd name="T3" fmla="*/ 42 h 44"/>
                <a:gd name="T4" fmla="*/ 32 w 44"/>
                <a:gd name="T5" fmla="*/ 44 h 44"/>
                <a:gd name="T6" fmla="*/ 27 w 44"/>
                <a:gd name="T7" fmla="*/ 42 h 44"/>
                <a:gd name="T8" fmla="*/ 21 w 44"/>
                <a:gd name="T9" fmla="*/ 36 h 44"/>
                <a:gd name="T10" fmla="*/ 19 w 44"/>
                <a:gd name="T11" fmla="*/ 31 h 44"/>
                <a:gd name="T12" fmla="*/ 21 w 44"/>
                <a:gd name="T13" fmla="*/ 25 h 44"/>
                <a:gd name="T14" fmla="*/ 19 w 44"/>
                <a:gd name="T15" fmla="*/ 23 h 44"/>
                <a:gd name="T16" fmla="*/ 13 w 44"/>
                <a:gd name="T17" fmla="*/ 25 h 44"/>
                <a:gd name="T18" fmla="*/ 8 w 44"/>
                <a:gd name="T19" fmla="*/ 23 h 44"/>
                <a:gd name="T20" fmla="*/ 2 w 44"/>
                <a:gd name="T21" fmla="*/ 17 h 44"/>
                <a:gd name="T22" fmla="*/ 0 w 44"/>
                <a:gd name="T23" fmla="*/ 12 h 44"/>
                <a:gd name="T24" fmla="*/ 2 w 44"/>
                <a:gd name="T25" fmla="*/ 6 h 44"/>
                <a:gd name="T26" fmla="*/ 6 w 44"/>
                <a:gd name="T27" fmla="*/ 2 h 44"/>
                <a:gd name="T28" fmla="*/ 12 w 44"/>
                <a:gd name="T29" fmla="*/ 0 h 44"/>
                <a:gd name="T30" fmla="*/ 17 w 44"/>
                <a:gd name="T31" fmla="*/ 2 h 44"/>
                <a:gd name="T32" fmla="*/ 23 w 44"/>
                <a:gd name="T33" fmla="*/ 8 h 44"/>
                <a:gd name="T34" fmla="*/ 25 w 44"/>
                <a:gd name="T35" fmla="*/ 13 h 44"/>
                <a:gd name="T36" fmla="*/ 23 w 44"/>
                <a:gd name="T37" fmla="*/ 19 h 44"/>
                <a:gd name="T38" fmla="*/ 25 w 44"/>
                <a:gd name="T39" fmla="*/ 21 h 44"/>
                <a:gd name="T40" fmla="*/ 30 w 44"/>
                <a:gd name="T41" fmla="*/ 19 h 44"/>
                <a:gd name="T42" fmla="*/ 36 w 44"/>
                <a:gd name="T43" fmla="*/ 21 h 44"/>
                <a:gd name="T44" fmla="*/ 42 w 44"/>
                <a:gd name="T45" fmla="*/ 27 h 44"/>
                <a:gd name="T46" fmla="*/ 44 w 44"/>
                <a:gd name="T47" fmla="*/ 32 h 44"/>
                <a:gd name="T48" fmla="*/ 41 w 44"/>
                <a:gd name="T49" fmla="*/ 38 h 44"/>
                <a:gd name="T50" fmla="*/ 19 w 44"/>
                <a:gd name="T51" fmla="*/ 12 h 44"/>
                <a:gd name="T52" fmla="*/ 14 w 44"/>
                <a:gd name="T53" fmla="*/ 6 h 44"/>
                <a:gd name="T54" fmla="*/ 12 w 44"/>
                <a:gd name="T55" fmla="*/ 5 h 44"/>
                <a:gd name="T56" fmla="*/ 10 w 44"/>
                <a:gd name="T57" fmla="*/ 6 h 44"/>
                <a:gd name="T58" fmla="*/ 6 w 44"/>
                <a:gd name="T59" fmla="*/ 10 h 44"/>
                <a:gd name="T60" fmla="*/ 5 w 44"/>
                <a:gd name="T61" fmla="*/ 12 h 44"/>
                <a:gd name="T62" fmla="*/ 6 w 44"/>
                <a:gd name="T63" fmla="*/ 13 h 44"/>
                <a:gd name="T64" fmla="*/ 12 w 44"/>
                <a:gd name="T65" fmla="*/ 19 h 44"/>
                <a:gd name="T66" fmla="*/ 13 w 44"/>
                <a:gd name="T67" fmla="*/ 20 h 44"/>
                <a:gd name="T68" fmla="*/ 15 w 44"/>
                <a:gd name="T69" fmla="*/ 19 h 44"/>
                <a:gd name="T70" fmla="*/ 13 w 44"/>
                <a:gd name="T71" fmla="*/ 16 h 44"/>
                <a:gd name="T72" fmla="*/ 16 w 44"/>
                <a:gd name="T73" fmla="*/ 13 h 44"/>
                <a:gd name="T74" fmla="*/ 19 w 44"/>
                <a:gd name="T75" fmla="*/ 15 h 44"/>
                <a:gd name="T76" fmla="*/ 20 w 44"/>
                <a:gd name="T77" fmla="*/ 13 h 44"/>
                <a:gd name="T78" fmla="*/ 19 w 44"/>
                <a:gd name="T79" fmla="*/ 12 h 44"/>
                <a:gd name="T80" fmla="*/ 38 w 44"/>
                <a:gd name="T81" fmla="*/ 30 h 44"/>
                <a:gd name="T82" fmla="*/ 32 w 44"/>
                <a:gd name="T83" fmla="*/ 25 h 44"/>
                <a:gd name="T84" fmla="*/ 30 w 44"/>
                <a:gd name="T85" fmla="*/ 24 h 44"/>
                <a:gd name="T86" fmla="*/ 29 w 44"/>
                <a:gd name="T87" fmla="*/ 25 h 44"/>
                <a:gd name="T88" fmla="*/ 30 w 44"/>
                <a:gd name="T89" fmla="*/ 28 h 44"/>
                <a:gd name="T90" fmla="*/ 28 w 44"/>
                <a:gd name="T91" fmla="*/ 31 h 44"/>
                <a:gd name="T92" fmla="*/ 25 w 44"/>
                <a:gd name="T93" fmla="*/ 29 h 44"/>
                <a:gd name="T94" fmla="*/ 24 w 44"/>
                <a:gd name="T95" fmla="*/ 31 h 44"/>
                <a:gd name="T96" fmla="*/ 25 w 44"/>
                <a:gd name="T97" fmla="*/ 32 h 44"/>
                <a:gd name="T98" fmla="*/ 30 w 44"/>
                <a:gd name="T99" fmla="*/ 38 h 44"/>
                <a:gd name="T100" fmla="*/ 32 w 44"/>
                <a:gd name="T101" fmla="*/ 39 h 44"/>
                <a:gd name="T102" fmla="*/ 34 w 44"/>
                <a:gd name="T103" fmla="*/ 38 h 44"/>
                <a:gd name="T104" fmla="*/ 38 w 44"/>
                <a:gd name="T105" fmla="*/ 34 h 44"/>
                <a:gd name="T106" fmla="*/ 39 w 44"/>
                <a:gd name="T107" fmla="*/ 32 h 44"/>
                <a:gd name="T108" fmla="*/ 38 w 44"/>
                <a:gd name="T109"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 h="44">
                  <a:moveTo>
                    <a:pt x="41" y="38"/>
                  </a:moveTo>
                  <a:cubicBezTo>
                    <a:pt x="38" y="42"/>
                    <a:pt x="38" y="42"/>
                    <a:pt x="38" y="42"/>
                  </a:cubicBezTo>
                  <a:cubicBezTo>
                    <a:pt x="36" y="43"/>
                    <a:pt x="34" y="44"/>
                    <a:pt x="32" y="44"/>
                  </a:cubicBezTo>
                  <a:cubicBezTo>
                    <a:pt x="30" y="44"/>
                    <a:pt x="28" y="43"/>
                    <a:pt x="27" y="42"/>
                  </a:cubicBezTo>
                  <a:cubicBezTo>
                    <a:pt x="21" y="36"/>
                    <a:pt x="21" y="36"/>
                    <a:pt x="21" y="36"/>
                  </a:cubicBezTo>
                  <a:cubicBezTo>
                    <a:pt x="20" y="35"/>
                    <a:pt x="19" y="33"/>
                    <a:pt x="19" y="31"/>
                  </a:cubicBezTo>
                  <a:cubicBezTo>
                    <a:pt x="19" y="28"/>
                    <a:pt x="20" y="26"/>
                    <a:pt x="21" y="25"/>
                  </a:cubicBezTo>
                  <a:cubicBezTo>
                    <a:pt x="19" y="23"/>
                    <a:pt x="19" y="23"/>
                    <a:pt x="19" y="23"/>
                  </a:cubicBezTo>
                  <a:cubicBezTo>
                    <a:pt x="17" y="24"/>
                    <a:pt x="15" y="25"/>
                    <a:pt x="13" y="25"/>
                  </a:cubicBezTo>
                  <a:cubicBezTo>
                    <a:pt x="11" y="25"/>
                    <a:pt x="9" y="24"/>
                    <a:pt x="8" y="23"/>
                  </a:cubicBezTo>
                  <a:cubicBezTo>
                    <a:pt x="2" y="17"/>
                    <a:pt x="2" y="17"/>
                    <a:pt x="2" y="17"/>
                  </a:cubicBezTo>
                  <a:cubicBezTo>
                    <a:pt x="1" y="16"/>
                    <a:pt x="0" y="14"/>
                    <a:pt x="0" y="12"/>
                  </a:cubicBezTo>
                  <a:cubicBezTo>
                    <a:pt x="0" y="10"/>
                    <a:pt x="1" y="8"/>
                    <a:pt x="2" y="6"/>
                  </a:cubicBezTo>
                  <a:cubicBezTo>
                    <a:pt x="6" y="2"/>
                    <a:pt x="6" y="2"/>
                    <a:pt x="6" y="2"/>
                  </a:cubicBezTo>
                  <a:cubicBezTo>
                    <a:pt x="8" y="1"/>
                    <a:pt x="10" y="0"/>
                    <a:pt x="12" y="0"/>
                  </a:cubicBezTo>
                  <a:cubicBezTo>
                    <a:pt x="14" y="0"/>
                    <a:pt x="16" y="1"/>
                    <a:pt x="17" y="2"/>
                  </a:cubicBezTo>
                  <a:cubicBezTo>
                    <a:pt x="23" y="8"/>
                    <a:pt x="23" y="8"/>
                    <a:pt x="23" y="8"/>
                  </a:cubicBezTo>
                  <a:cubicBezTo>
                    <a:pt x="24" y="9"/>
                    <a:pt x="25" y="11"/>
                    <a:pt x="25" y="13"/>
                  </a:cubicBezTo>
                  <a:cubicBezTo>
                    <a:pt x="25" y="15"/>
                    <a:pt x="24" y="17"/>
                    <a:pt x="23" y="19"/>
                  </a:cubicBezTo>
                  <a:cubicBezTo>
                    <a:pt x="25" y="21"/>
                    <a:pt x="25" y="21"/>
                    <a:pt x="25" y="21"/>
                  </a:cubicBezTo>
                  <a:cubicBezTo>
                    <a:pt x="26" y="20"/>
                    <a:pt x="28" y="19"/>
                    <a:pt x="30" y="19"/>
                  </a:cubicBezTo>
                  <a:cubicBezTo>
                    <a:pt x="33" y="19"/>
                    <a:pt x="35" y="20"/>
                    <a:pt x="36" y="21"/>
                  </a:cubicBezTo>
                  <a:cubicBezTo>
                    <a:pt x="42" y="27"/>
                    <a:pt x="42" y="27"/>
                    <a:pt x="42" y="27"/>
                  </a:cubicBezTo>
                  <a:cubicBezTo>
                    <a:pt x="43" y="28"/>
                    <a:pt x="44" y="30"/>
                    <a:pt x="44" y="32"/>
                  </a:cubicBezTo>
                  <a:cubicBezTo>
                    <a:pt x="44" y="34"/>
                    <a:pt x="43" y="36"/>
                    <a:pt x="41" y="38"/>
                  </a:cubicBezTo>
                  <a:close/>
                  <a:moveTo>
                    <a:pt x="19" y="12"/>
                  </a:moveTo>
                  <a:cubicBezTo>
                    <a:pt x="14" y="6"/>
                    <a:pt x="14" y="6"/>
                    <a:pt x="14" y="6"/>
                  </a:cubicBezTo>
                  <a:cubicBezTo>
                    <a:pt x="13" y="5"/>
                    <a:pt x="12" y="5"/>
                    <a:pt x="12" y="5"/>
                  </a:cubicBezTo>
                  <a:cubicBezTo>
                    <a:pt x="11" y="5"/>
                    <a:pt x="10" y="5"/>
                    <a:pt x="10" y="6"/>
                  </a:cubicBezTo>
                  <a:cubicBezTo>
                    <a:pt x="6" y="10"/>
                    <a:pt x="6" y="10"/>
                    <a:pt x="6" y="10"/>
                  </a:cubicBezTo>
                  <a:cubicBezTo>
                    <a:pt x="5" y="10"/>
                    <a:pt x="5" y="11"/>
                    <a:pt x="5" y="12"/>
                  </a:cubicBezTo>
                  <a:cubicBezTo>
                    <a:pt x="5" y="12"/>
                    <a:pt x="5" y="13"/>
                    <a:pt x="6" y="13"/>
                  </a:cubicBezTo>
                  <a:cubicBezTo>
                    <a:pt x="12" y="19"/>
                    <a:pt x="12" y="19"/>
                    <a:pt x="12" y="19"/>
                  </a:cubicBezTo>
                  <a:cubicBezTo>
                    <a:pt x="12" y="20"/>
                    <a:pt x="13" y="20"/>
                    <a:pt x="13" y="20"/>
                  </a:cubicBezTo>
                  <a:cubicBezTo>
                    <a:pt x="14" y="20"/>
                    <a:pt x="15" y="20"/>
                    <a:pt x="15" y="19"/>
                  </a:cubicBezTo>
                  <a:cubicBezTo>
                    <a:pt x="14" y="18"/>
                    <a:pt x="13" y="17"/>
                    <a:pt x="13" y="16"/>
                  </a:cubicBezTo>
                  <a:cubicBezTo>
                    <a:pt x="13" y="15"/>
                    <a:pt x="14" y="13"/>
                    <a:pt x="16" y="13"/>
                  </a:cubicBezTo>
                  <a:cubicBezTo>
                    <a:pt x="17" y="13"/>
                    <a:pt x="18" y="14"/>
                    <a:pt x="19" y="15"/>
                  </a:cubicBezTo>
                  <a:cubicBezTo>
                    <a:pt x="19" y="15"/>
                    <a:pt x="20" y="14"/>
                    <a:pt x="20" y="13"/>
                  </a:cubicBezTo>
                  <a:cubicBezTo>
                    <a:pt x="20" y="13"/>
                    <a:pt x="20" y="12"/>
                    <a:pt x="19" y="12"/>
                  </a:cubicBezTo>
                  <a:close/>
                  <a:moveTo>
                    <a:pt x="38" y="30"/>
                  </a:moveTo>
                  <a:cubicBezTo>
                    <a:pt x="32" y="25"/>
                    <a:pt x="32" y="25"/>
                    <a:pt x="32" y="25"/>
                  </a:cubicBezTo>
                  <a:cubicBezTo>
                    <a:pt x="32" y="24"/>
                    <a:pt x="31" y="24"/>
                    <a:pt x="30" y="24"/>
                  </a:cubicBezTo>
                  <a:cubicBezTo>
                    <a:pt x="30" y="24"/>
                    <a:pt x="29" y="24"/>
                    <a:pt x="29" y="25"/>
                  </a:cubicBezTo>
                  <a:cubicBezTo>
                    <a:pt x="29" y="26"/>
                    <a:pt x="30" y="27"/>
                    <a:pt x="30" y="28"/>
                  </a:cubicBezTo>
                  <a:cubicBezTo>
                    <a:pt x="30" y="29"/>
                    <a:pt x="29" y="31"/>
                    <a:pt x="28" y="31"/>
                  </a:cubicBezTo>
                  <a:cubicBezTo>
                    <a:pt x="27" y="31"/>
                    <a:pt x="26" y="29"/>
                    <a:pt x="25" y="29"/>
                  </a:cubicBezTo>
                  <a:cubicBezTo>
                    <a:pt x="24" y="29"/>
                    <a:pt x="24" y="30"/>
                    <a:pt x="24" y="31"/>
                  </a:cubicBezTo>
                  <a:cubicBezTo>
                    <a:pt x="24" y="31"/>
                    <a:pt x="24" y="32"/>
                    <a:pt x="25" y="32"/>
                  </a:cubicBezTo>
                  <a:cubicBezTo>
                    <a:pt x="30" y="38"/>
                    <a:pt x="30" y="38"/>
                    <a:pt x="30" y="38"/>
                  </a:cubicBezTo>
                  <a:cubicBezTo>
                    <a:pt x="31" y="38"/>
                    <a:pt x="31" y="39"/>
                    <a:pt x="32" y="39"/>
                  </a:cubicBezTo>
                  <a:cubicBezTo>
                    <a:pt x="33" y="39"/>
                    <a:pt x="33" y="38"/>
                    <a:pt x="34" y="38"/>
                  </a:cubicBezTo>
                  <a:cubicBezTo>
                    <a:pt x="38" y="34"/>
                    <a:pt x="38" y="34"/>
                    <a:pt x="38" y="34"/>
                  </a:cubicBezTo>
                  <a:cubicBezTo>
                    <a:pt x="38" y="34"/>
                    <a:pt x="39" y="33"/>
                    <a:pt x="39" y="32"/>
                  </a:cubicBezTo>
                  <a:cubicBezTo>
                    <a:pt x="39" y="32"/>
                    <a:pt x="38" y="31"/>
                    <a:pt x="38" y="30"/>
                  </a:cubicBezTo>
                  <a:close/>
                </a:path>
              </a:pathLst>
            </a:custGeom>
            <a:solidFill>
              <a:srgbClr val="8976C5"/>
            </a:solidFill>
            <a:ln>
              <a:noFill/>
            </a:ln>
          </p:spPr>
          <p:txBody>
            <a:bodyPr vert="horz" wrap="square" lIns="243824" tIns="121912" rIns="243824" bIns="121912" numCol="1" anchor="t" anchorCtr="0" compatLnSpc="1"/>
            <a:lstStyle/>
            <a:p>
              <a:endParaRPr lang="id-ID"/>
            </a:p>
          </p:txBody>
        </p:sp>
      </p:grpSp>
      <p:grpSp>
        <p:nvGrpSpPr>
          <p:cNvPr id="74" name="组合 73"/>
          <p:cNvGrpSpPr/>
          <p:nvPr/>
        </p:nvGrpSpPr>
        <p:grpSpPr>
          <a:xfrm>
            <a:off x="6811971" y="3417701"/>
            <a:ext cx="1138612" cy="1138612"/>
            <a:chOff x="6811971" y="3340427"/>
            <a:chExt cx="1138612" cy="1138612"/>
          </a:xfrm>
        </p:grpSpPr>
        <p:sp>
          <p:nvSpPr>
            <p:cNvPr id="76" name="椭圆 75"/>
            <p:cNvSpPr/>
            <p:nvPr/>
          </p:nvSpPr>
          <p:spPr>
            <a:xfrm rot="19800000">
              <a:off x="6811971" y="3340427"/>
              <a:ext cx="1138612" cy="1138612"/>
            </a:xfrm>
            <a:prstGeom prst="ellipse">
              <a:avLst/>
            </a:prstGeom>
            <a:gradFill>
              <a:gsLst>
                <a:gs pos="10000">
                  <a:schemeClr val="bg2">
                    <a:lumMod val="90000"/>
                  </a:schemeClr>
                </a:gs>
                <a:gs pos="92000">
                  <a:schemeClr val="bg1"/>
                </a:gs>
              </a:gsLst>
              <a:lin ang="5400000" scaled="1"/>
            </a:gradFill>
            <a:ln w="28575">
              <a:gradFill>
                <a:gsLst>
                  <a:gs pos="0">
                    <a:schemeClr val="bg1"/>
                  </a:gs>
                  <a:gs pos="100000">
                    <a:schemeClr val="bg2">
                      <a:lumMod val="90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7" name="Freeform 130"/>
            <p:cNvSpPr>
              <a:spLocks noEditPoints="1"/>
            </p:cNvSpPr>
            <p:nvPr/>
          </p:nvSpPr>
          <p:spPr bwMode="auto">
            <a:xfrm>
              <a:off x="7104112" y="3645024"/>
              <a:ext cx="626114" cy="494301"/>
            </a:xfrm>
            <a:custGeom>
              <a:avLst/>
              <a:gdLst>
                <a:gd name="T0" fmla="*/ 48 w 48"/>
                <a:gd name="T1" fmla="*/ 31 h 38"/>
                <a:gd name="T2" fmla="*/ 44 w 48"/>
                <a:gd name="T3" fmla="*/ 34 h 38"/>
                <a:gd name="T4" fmla="*/ 42 w 48"/>
                <a:gd name="T5" fmla="*/ 34 h 38"/>
                <a:gd name="T6" fmla="*/ 21 w 48"/>
                <a:gd name="T7" fmla="*/ 26 h 38"/>
                <a:gd name="T8" fmla="*/ 21 w 48"/>
                <a:gd name="T9" fmla="*/ 28 h 38"/>
                <a:gd name="T10" fmla="*/ 8 w 48"/>
                <a:gd name="T11" fmla="*/ 38 h 38"/>
                <a:gd name="T12" fmla="*/ 0 w 48"/>
                <a:gd name="T13" fmla="*/ 30 h 38"/>
                <a:gd name="T14" fmla="*/ 13 w 48"/>
                <a:gd name="T15" fmla="*/ 21 h 38"/>
                <a:gd name="T16" fmla="*/ 17 w 48"/>
                <a:gd name="T17" fmla="*/ 21 h 38"/>
                <a:gd name="T18" fmla="*/ 17 w 48"/>
                <a:gd name="T19" fmla="*/ 17 h 38"/>
                <a:gd name="T20" fmla="*/ 13 w 48"/>
                <a:gd name="T21" fmla="*/ 17 h 38"/>
                <a:gd name="T22" fmla="*/ 0 w 48"/>
                <a:gd name="T23" fmla="*/ 8 h 38"/>
                <a:gd name="T24" fmla="*/ 8 w 48"/>
                <a:gd name="T25" fmla="*/ 0 h 38"/>
                <a:gd name="T26" fmla="*/ 21 w 48"/>
                <a:gd name="T27" fmla="*/ 10 h 38"/>
                <a:gd name="T28" fmla="*/ 21 w 48"/>
                <a:gd name="T29" fmla="*/ 12 h 38"/>
                <a:gd name="T30" fmla="*/ 42 w 48"/>
                <a:gd name="T31" fmla="*/ 4 h 38"/>
                <a:gd name="T32" fmla="*/ 44 w 48"/>
                <a:gd name="T33" fmla="*/ 4 h 38"/>
                <a:gd name="T34" fmla="*/ 48 w 48"/>
                <a:gd name="T35" fmla="*/ 7 h 38"/>
                <a:gd name="T36" fmla="*/ 34 w 48"/>
                <a:gd name="T37" fmla="*/ 19 h 38"/>
                <a:gd name="T38" fmla="*/ 16 w 48"/>
                <a:gd name="T39" fmla="*/ 26 h 38"/>
                <a:gd name="T40" fmla="*/ 7 w 48"/>
                <a:gd name="T41" fmla="*/ 27 h 38"/>
                <a:gd name="T42" fmla="*/ 8 w 48"/>
                <a:gd name="T43" fmla="*/ 34 h 38"/>
                <a:gd name="T44" fmla="*/ 16 w 48"/>
                <a:gd name="T45" fmla="*/ 26 h 38"/>
                <a:gd name="T46" fmla="*/ 8 w 48"/>
                <a:gd name="T47" fmla="*/ 4 h 38"/>
                <a:gd name="T48" fmla="*/ 7 w 48"/>
                <a:gd name="T49" fmla="*/ 11 h 38"/>
                <a:gd name="T50" fmla="*/ 16 w 48"/>
                <a:gd name="T51" fmla="*/ 12 h 38"/>
                <a:gd name="T52" fmla="*/ 27 w 48"/>
                <a:gd name="T53" fmla="*/ 22 h 38"/>
                <a:gd name="T54" fmla="*/ 43 w 48"/>
                <a:gd name="T55" fmla="*/ 5 h 38"/>
                <a:gd name="T56" fmla="*/ 22 w 48"/>
                <a:gd name="T57" fmla="*/ 20 h 38"/>
                <a:gd name="T58" fmla="*/ 18 w 48"/>
                <a:gd name="T59" fmla="*/ 23 h 38"/>
                <a:gd name="T60" fmla="*/ 19 w 48"/>
                <a:gd name="T61" fmla="*/ 23 h 38"/>
                <a:gd name="T62" fmla="*/ 24 w 48"/>
                <a:gd name="T63" fmla="*/ 22 h 38"/>
                <a:gd name="T64" fmla="*/ 21 w 48"/>
                <a:gd name="T65" fmla="*/ 17 h 38"/>
                <a:gd name="T66" fmla="*/ 21 w 48"/>
                <a:gd name="T67" fmla="*/ 15 h 38"/>
                <a:gd name="T68" fmla="*/ 20 w 48"/>
                <a:gd name="T69" fmla="*/ 14 h 38"/>
                <a:gd name="T70" fmla="*/ 18 w 48"/>
                <a:gd name="T71" fmla="*/ 15 h 38"/>
                <a:gd name="T72" fmla="*/ 18 w 48"/>
                <a:gd name="T73" fmla="*/ 16 h 38"/>
                <a:gd name="T74" fmla="*/ 27 w 48"/>
                <a:gd name="T75" fmla="*/ 19 h 38"/>
                <a:gd name="T76" fmla="*/ 24 w 48"/>
                <a:gd name="T77" fmla="*/ 19 h 38"/>
                <a:gd name="T78" fmla="*/ 27 w 48"/>
                <a:gd name="T79" fmla="*/ 19 h 38"/>
                <a:gd name="T80" fmla="*/ 32 w 48"/>
                <a:gd name="T81" fmla="*/ 20 h 38"/>
                <a:gd name="T82" fmla="*/ 27 w 48"/>
                <a:gd name="T83" fmla="*/ 24 h 38"/>
                <a:gd name="T84" fmla="*/ 46 w 48"/>
                <a:gd name="T85"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 h="38">
                  <a:moveTo>
                    <a:pt x="47" y="30"/>
                  </a:moveTo>
                  <a:cubicBezTo>
                    <a:pt x="48" y="30"/>
                    <a:pt x="48" y="31"/>
                    <a:pt x="48" y="31"/>
                  </a:cubicBezTo>
                  <a:cubicBezTo>
                    <a:pt x="48" y="32"/>
                    <a:pt x="48" y="32"/>
                    <a:pt x="47" y="33"/>
                  </a:cubicBezTo>
                  <a:cubicBezTo>
                    <a:pt x="44" y="34"/>
                    <a:pt x="44" y="34"/>
                    <a:pt x="44" y="34"/>
                  </a:cubicBezTo>
                  <a:cubicBezTo>
                    <a:pt x="43" y="34"/>
                    <a:pt x="43" y="34"/>
                    <a:pt x="43" y="34"/>
                  </a:cubicBezTo>
                  <a:cubicBezTo>
                    <a:pt x="43" y="34"/>
                    <a:pt x="42" y="34"/>
                    <a:pt x="42" y="34"/>
                  </a:cubicBezTo>
                  <a:cubicBezTo>
                    <a:pt x="24" y="24"/>
                    <a:pt x="24" y="24"/>
                    <a:pt x="24" y="24"/>
                  </a:cubicBezTo>
                  <a:cubicBezTo>
                    <a:pt x="21" y="26"/>
                    <a:pt x="21" y="26"/>
                    <a:pt x="21" y="26"/>
                  </a:cubicBezTo>
                  <a:cubicBezTo>
                    <a:pt x="21" y="26"/>
                    <a:pt x="20" y="26"/>
                    <a:pt x="20" y="26"/>
                  </a:cubicBezTo>
                  <a:cubicBezTo>
                    <a:pt x="21" y="27"/>
                    <a:pt x="21" y="27"/>
                    <a:pt x="21" y="28"/>
                  </a:cubicBezTo>
                  <a:cubicBezTo>
                    <a:pt x="20" y="31"/>
                    <a:pt x="18" y="34"/>
                    <a:pt x="16" y="36"/>
                  </a:cubicBezTo>
                  <a:cubicBezTo>
                    <a:pt x="13" y="37"/>
                    <a:pt x="11" y="38"/>
                    <a:pt x="8" y="38"/>
                  </a:cubicBezTo>
                  <a:cubicBezTo>
                    <a:pt x="6" y="38"/>
                    <a:pt x="4" y="37"/>
                    <a:pt x="2" y="36"/>
                  </a:cubicBezTo>
                  <a:cubicBezTo>
                    <a:pt x="1" y="34"/>
                    <a:pt x="0" y="32"/>
                    <a:pt x="0" y="30"/>
                  </a:cubicBezTo>
                  <a:cubicBezTo>
                    <a:pt x="0" y="27"/>
                    <a:pt x="2" y="25"/>
                    <a:pt x="5" y="23"/>
                  </a:cubicBezTo>
                  <a:cubicBezTo>
                    <a:pt x="7" y="21"/>
                    <a:pt x="10" y="21"/>
                    <a:pt x="13" y="21"/>
                  </a:cubicBezTo>
                  <a:cubicBezTo>
                    <a:pt x="14" y="21"/>
                    <a:pt x="15" y="21"/>
                    <a:pt x="17" y="22"/>
                  </a:cubicBezTo>
                  <a:cubicBezTo>
                    <a:pt x="17" y="21"/>
                    <a:pt x="17" y="21"/>
                    <a:pt x="17" y="21"/>
                  </a:cubicBezTo>
                  <a:cubicBezTo>
                    <a:pt x="20" y="19"/>
                    <a:pt x="20" y="19"/>
                    <a:pt x="20" y="19"/>
                  </a:cubicBezTo>
                  <a:cubicBezTo>
                    <a:pt x="17" y="17"/>
                    <a:pt x="17" y="17"/>
                    <a:pt x="17" y="17"/>
                  </a:cubicBezTo>
                  <a:cubicBezTo>
                    <a:pt x="17" y="17"/>
                    <a:pt x="17" y="17"/>
                    <a:pt x="17" y="16"/>
                  </a:cubicBezTo>
                  <a:cubicBezTo>
                    <a:pt x="15" y="17"/>
                    <a:pt x="14" y="17"/>
                    <a:pt x="13" y="17"/>
                  </a:cubicBezTo>
                  <a:cubicBezTo>
                    <a:pt x="10" y="17"/>
                    <a:pt x="7" y="16"/>
                    <a:pt x="5" y="15"/>
                  </a:cubicBezTo>
                  <a:cubicBezTo>
                    <a:pt x="2" y="13"/>
                    <a:pt x="0" y="10"/>
                    <a:pt x="0" y="8"/>
                  </a:cubicBezTo>
                  <a:cubicBezTo>
                    <a:pt x="0" y="6"/>
                    <a:pt x="1" y="4"/>
                    <a:pt x="2" y="2"/>
                  </a:cubicBezTo>
                  <a:cubicBezTo>
                    <a:pt x="4" y="1"/>
                    <a:pt x="6" y="0"/>
                    <a:pt x="8" y="0"/>
                  </a:cubicBezTo>
                  <a:cubicBezTo>
                    <a:pt x="11" y="0"/>
                    <a:pt x="13" y="1"/>
                    <a:pt x="16" y="2"/>
                  </a:cubicBezTo>
                  <a:cubicBezTo>
                    <a:pt x="18" y="4"/>
                    <a:pt x="20" y="7"/>
                    <a:pt x="21" y="10"/>
                  </a:cubicBezTo>
                  <a:cubicBezTo>
                    <a:pt x="21" y="11"/>
                    <a:pt x="21" y="11"/>
                    <a:pt x="20" y="12"/>
                  </a:cubicBezTo>
                  <a:cubicBezTo>
                    <a:pt x="20" y="12"/>
                    <a:pt x="21" y="12"/>
                    <a:pt x="21" y="12"/>
                  </a:cubicBezTo>
                  <a:cubicBezTo>
                    <a:pt x="24" y="14"/>
                    <a:pt x="24" y="14"/>
                    <a:pt x="24" y="14"/>
                  </a:cubicBezTo>
                  <a:cubicBezTo>
                    <a:pt x="42" y="4"/>
                    <a:pt x="42" y="4"/>
                    <a:pt x="42" y="4"/>
                  </a:cubicBezTo>
                  <a:cubicBezTo>
                    <a:pt x="42" y="4"/>
                    <a:pt x="43" y="4"/>
                    <a:pt x="43" y="4"/>
                  </a:cubicBezTo>
                  <a:cubicBezTo>
                    <a:pt x="43" y="4"/>
                    <a:pt x="43" y="4"/>
                    <a:pt x="44" y="4"/>
                  </a:cubicBezTo>
                  <a:cubicBezTo>
                    <a:pt x="47" y="5"/>
                    <a:pt x="47" y="5"/>
                    <a:pt x="47" y="5"/>
                  </a:cubicBezTo>
                  <a:cubicBezTo>
                    <a:pt x="48" y="6"/>
                    <a:pt x="48" y="6"/>
                    <a:pt x="48" y="7"/>
                  </a:cubicBezTo>
                  <a:cubicBezTo>
                    <a:pt x="48" y="7"/>
                    <a:pt x="48" y="8"/>
                    <a:pt x="47" y="8"/>
                  </a:cubicBezTo>
                  <a:cubicBezTo>
                    <a:pt x="34" y="19"/>
                    <a:pt x="34" y="19"/>
                    <a:pt x="34" y="19"/>
                  </a:cubicBezTo>
                  <a:lnTo>
                    <a:pt x="47" y="30"/>
                  </a:lnTo>
                  <a:close/>
                  <a:moveTo>
                    <a:pt x="16" y="26"/>
                  </a:moveTo>
                  <a:cubicBezTo>
                    <a:pt x="15" y="25"/>
                    <a:pt x="14" y="25"/>
                    <a:pt x="13" y="25"/>
                  </a:cubicBezTo>
                  <a:cubicBezTo>
                    <a:pt x="11" y="25"/>
                    <a:pt x="9" y="26"/>
                    <a:pt x="7" y="27"/>
                  </a:cubicBezTo>
                  <a:cubicBezTo>
                    <a:pt x="4" y="28"/>
                    <a:pt x="3" y="31"/>
                    <a:pt x="5" y="33"/>
                  </a:cubicBezTo>
                  <a:cubicBezTo>
                    <a:pt x="6" y="33"/>
                    <a:pt x="7" y="34"/>
                    <a:pt x="8" y="34"/>
                  </a:cubicBezTo>
                  <a:cubicBezTo>
                    <a:pt x="10" y="34"/>
                    <a:pt x="12" y="33"/>
                    <a:pt x="13" y="32"/>
                  </a:cubicBezTo>
                  <a:cubicBezTo>
                    <a:pt x="16" y="30"/>
                    <a:pt x="17" y="27"/>
                    <a:pt x="16" y="26"/>
                  </a:cubicBezTo>
                  <a:close/>
                  <a:moveTo>
                    <a:pt x="13" y="6"/>
                  </a:moveTo>
                  <a:cubicBezTo>
                    <a:pt x="12" y="5"/>
                    <a:pt x="10" y="4"/>
                    <a:pt x="8" y="4"/>
                  </a:cubicBezTo>
                  <a:cubicBezTo>
                    <a:pt x="7" y="4"/>
                    <a:pt x="6" y="5"/>
                    <a:pt x="5" y="5"/>
                  </a:cubicBezTo>
                  <a:cubicBezTo>
                    <a:pt x="3" y="7"/>
                    <a:pt x="4" y="10"/>
                    <a:pt x="7" y="11"/>
                  </a:cubicBezTo>
                  <a:cubicBezTo>
                    <a:pt x="9" y="12"/>
                    <a:pt x="11" y="13"/>
                    <a:pt x="13" y="13"/>
                  </a:cubicBezTo>
                  <a:cubicBezTo>
                    <a:pt x="14" y="13"/>
                    <a:pt x="15" y="13"/>
                    <a:pt x="16" y="12"/>
                  </a:cubicBezTo>
                  <a:cubicBezTo>
                    <a:pt x="17" y="11"/>
                    <a:pt x="16" y="8"/>
                    <a:pt x="13" y="6"/>
                  </a:cubicBezTo>
                  <a:close/>
                  <a:moveTo>
                    <a:pt x="27" y="22"/>
                  </a:moveTo>
                  <a:cubicBezTo>
                    <a:pt x="46" y="7"/>
                    <a:pt x="46" y="7"/>
                    <a:pt x="46" y="7"/>
                  </a:cubicBezTo>
                  <a:cubicBezTo>
                    <a:pt x="43" y="5"/>
                    <a:pt x="43" y="5"/>
                    <a:pt x="43" y="5"/>
                  </a:cubicBezTo>
                  <a:cubicBezTo>
                    <a:pt x="22" y="17"/>
                    <a:pt x="22" y="17"/>
                    <a:pt x="22" y="17"/>
                  </a:cubicBezTo>
                  <a:cubicBezTo>
                    <a:pt x="22" y="20"/>
                    <a:pt x="22" y="20"/>
                    <a:pt x="22" y="20"/>
                  </a:cubicBezTo>
                  <a:cubicBezTo>
                    <a:pt x="18" y="22"/>
                    <a:pt x="18" y="22"/>
                    <a:pt x="18" y="22"/>
                  </a:cubicBezTo>
                  <a:cubicBezTo>
                    <a:pt x="18" y="23"/>
                    <a:pt x="18" y="23"/>
                    <a:pt x="18" y="23"/>
                  </a:cubicBezTo>
                  <a:cubicBezTo>
                    <a:pt x="18" y="23"/>
                    <a:pt x="18" y="23"/>
                    <a:pt x="18" y="23"/>
                  </a:cubicBezTo>
                  <a:cubicBezTo>
                    <a:pt x="19" y="23"/>
                    <a:pt x="19" y="23"/>
                    <a:pt x="19" y="23"/>
                  </a:cubicBezTo>
                  <a:cubicBezTo>
                    <a:pt x="20" y="24"/>
                    <a:pt x="20" y="24"/>
                    <a:pt x="20" y="24"/>
                  </a:cubicBezTo>
                  <a:cubicBezTo>
                    <a:pt x="24" y="22"/>
                    <a:pt x="24" y="22"/>
                    <a:pt x="24" y="22"/>
                  </a:cubicBezTo>
                  <a:lnTo>
                    <a:pt x="27" y="22"/>
                  </a:lnTo>
                  <a:close/>
                  <a:moveTo>
                    <a:pt x="21" y="17"/>
                  </a:moveTo>
                  <a:cubicBezTo>
                    <a:pt x="21" y="17"/>
                    <a:pt x="21" y="17"/>
                    <a:pt x="21" y="17"/>
                  </a:cubicBezTo>
                  <a:cubicBezTo>
                    <a:pt x="21" y="16"/>
                    <a:pt x="21" y="16"/>
                    <a:pt x="21" y="15"/>
                  </a:cubicBezTo>
                  <a:cubicBezTo>
                    <a:pt x="22" y="15"/>
                    <a:pt x="22" y="15"/>
                    <a:pt x="22" y="15"/>
                  </a:cubicBezTo>
                  <a:cubicBezTo>
                    <a:pt x="20" y="14"/>
                    <a:pt x="20" y="14"/>
                    <a:pt x="20" y="14"/>
                  </a:cubicBezTo>
                  <a:cubicBezTo>
                    <a:pt x="19" y="15"/>
                    <a:pt x="19" y="15"/>
                    <a:pt x="19" y="15"/>
                  </a:cubicBezTo>
                  <a:cubicBezTo>
                    <a:pt x="19" y="15"/>
                    <a:pt x="19" y="15"/>
                    <a:pt x="18" y="15"/>
                  </a:cubicBezTo>
                  <a:cubicBezTo>
                    <a:pt x="18" y="15"/>
                    <a:pt x="18" y="15"/>
                    <a:pt x="18" y="15"/>
                  </a:cubicBezTo>
                  <a:cubicBezTo>
                    <a:pt x="18" y="16"/>
                    <a:pt x="18" y="16"/>
                    <a:pt x="18" y="16"/>
                  </a:cubicBezTo>
                  <a:lnTo>
                    <a:pt x="21" y="17"/>
                  </a:lnTo>
                  <a:close/>
                  <a:moveTo>
                    <a:pt x="27" y="19"/>
                  </a:moveTo>
                  <a:cubicBezTo>
                    <a:pt x="27" y="20"/>
                    <a:pt x="27" y="21"/>
                    <a:pt x="26" y="21"/>
                  </a:cubicBezTo>
                  <a:cubicBezTo>
                    <a:pt x="25" y="21"/>
                    <a:pt x="24" y="20"/>
                    <a:pt x="24" y="19"/>
                  </a:cubicBezTo>
                  <a:cubicBezTo>
                    <a:pt x="24" y="18"/>
                    <a:pt x="25" y="17"/>
                    <a:pt x="26" y="17"/>
                  </a:cubicBezTo>
                  <a:cubicBezTo>
                    <a:pt x="27" y="17"/>
                    <a:pt x="27" y="18"/>
                    <a:pt x="27" y="19"/>
                  </a:cubicBezTo>
                  <a:close/>
                  <a:moveTo>
                    <a:pt x="46" y="31"/>
                  </a:moveTo>
                  <a:cubicBezTo>
                    <a:pt x="32" y="20"/>
                    <a:pt x="32" y="20"/>
                    <a:pt x="32" y="20"/>
                  </a:cubicBezTo>
                  <a:cubicBezTo>
                    <a:pt x="28" y="24"/>
                    <a:pt x="28" y="24"/>
                    <a:pt x="28" y="24"/>
                  </a:cubicBezTo>
                  <a:cubicBezTo>
                    <a:pt x="28" y="24"/>
                    <a:pt x="27" y="24"/>
                    <a:pt x="27" y="24"/>
                  </a:cubicBezTo>
                  <a:cubicBezTo>
                    <a:pt x="43" y="33"/>
                    <a:pt x="43" y="33"/>
                    <a:pt x="43" y="33"/>
                  </a:cubicBezTo>
                  <a:lnTo>
                    <a:pt x="46" y="31"/>
                  </a:lnTo>
                  <a:close/>
                </a:path>
              </a:pathLst>
            </a:custGeom>
            <a:solidFill>
              <a:srgbClr val="70B604"/>
            </a:solidFill>
            <a:ln>
              <a:noFill/>
            </a:ln>
          </p:spPr>
          <p:txBody>
            <a:bodyPr vert="horz" wrap="square" lIns="243824" tIns="121912" rIns="243824" bIns="121912" numCol="1" anchor="t" anchorCtr="0" compatLnSpc="1"/>
            <a:lstStyle/>
            <a:p>
              <a:endParaRPr lang="id-ID"/>
            </a:p>
          </p:txBody>
        </p:sp>
      </p:grpSp>
    </p:spTree>
    <p:extLst>
      <p:ext uri="{BB962C8B-B14F-4D97-AF65-F5344CB8AC3E}">
        <p14:creationId xmlns:p14="http://schemas.microsoft.com/office/powerpoint/2010/main" val="3855300999"/>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528"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ppt_w</p:attrName>
                                        </p:attrNameLst>
                                      </p:cBhvr>
                                      <p:tavLst>
                                        <p:tav tm="0">
                                          <p:val>
                                            <p:fltVal val="0"/>
                                          </p:val>
                                        </p:tav>
                                        <p:tav tm="100000">
                                          <p:val>
                                            <p:strVal val="#ppt_w"/>
                                          </p:val>
                                        </p:tav>
                                      </p:tavLst>
                                    </p:anim>
                                    <p:anim calcmode="lin" valueType="num">
                                      <p:cBhvr>
                                        <p:cTn id="13" dur="500" fill="hold"/>
                                        <p:tgtEl>
                                          <p:spTgt spid="54"/>
                                        </p:tgtEl>
                                        <p:attrNameLst>
                                          <p:attrName>ppt_h</p:attrName>
                                        </p:attrNameLst>
                                      </p:cBhvr>
                                      <p:tavLst>
                                        <p:tav tm="0">
                                          <p:val>
                                            <p:fltVal val="0"/>
                                          </p:val>
                                        </p:tav>
                                        <p:tav tm="100000">
                                          <p:val>
                                            <p:strVal val="#ppt_h"/>
                                          </p:val>
                                        </p:tav>
                                      </p:tavLst>
                                    </p:anim>
                                    <p:animEffect transition="in" filter="fade">
                                      <p:cBhvr>
                                        <p:cTn id="14" dur="500"/>
                                        <p:tgtEl>
                                          <p:spTgt spid="54"/>
                                        </p:tgtEl>
                                      </p:cBhvr>
                                    </p:animEffect>
                                    <p:anim calcmode="lin" valueType="num">
                                      <p:cBhvr>
                                        <p:cTn id="15" dur="500" fill="hold"/>
                                        <p:tgtEl>
                                          <p:spTgt spid="54"/>
                                        </p:tgtEl>
                                        <p:attrNameLst>
                                          <p:attrName>ppt_x</p:attrName>
                                        </p:attrNameLst>
                                      </p:cBhvr>
                                      <p:tavLst>
                                        <p:tav tm="0">
                                          <p:val>
                                            <p:fltVal val="0.5"/>
                                          </p:val>
                                        </p:tav>
                                        <p:tav tm="100000">
                                          <p:val>
                                            <p:strVal val="#ppt_x"/>
                                          </p:val>
                                        </p:tav>
                                      </p:tavLst>
                                    </p:anim>
                                    <p:anim calcmode="lin" valueType="num">
                                      <p:cBhvr>
                                        <p:cTn id="16" dur="500" fill="hold"/>
                                        <p:tgtEl>
                                          <p:spTgt spid="54"/>
                                        </p:tgtEl>
                                        <p:attrNameLst>
                                          <p:attrName>ppt_y</p:attrName>
                                        </p:attrNameLst>
                                      </p:cBhvr>
                                      <p:tavLst>
                                        <p:tav tm="0">
                                          <p:val>
                                            <p:fltVal val="0.5"/>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0-#ppt_w/2"/>
                                          </p:val>
                                        </p:tav>
                                        <p:tav tm="100000">
                                          <p:val>
                                            <p:strVal val="#ppt_x"/>
                                          </p:val>
                                        </p:tav>
                                      </p:tavLst>
                                    </p:anim>
                                    <p:anim calcmode="lin" valueType="num">
                                      <p:cBhvr additive="base">
                                        <p:cTn id="25" dur="5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0-#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53" presetClass="entr" presetSubtype="528" fill="hold" nodeType="after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p:cTn id="33" dur="500" fill="hold"/>
                                        <p:tgtEl>
                                          <p:spTgt spid="45"/>
                                        </p:tgtEl>
                                        <p:attrNameLst>
                                          <p:attrName>ppt_w</p:attrName>
                                        </p:attrNameLst>
                                      </p:cBhvr>
                                      <p:tavLst>
                                        <p:tav tm="0">
                                          <p:val>
                                            <p:fltVal val="0"/>
                                          </p:val>
                                        </p:tav>
                                        <p:tav tm="100000">
                                          <p:val>
                                            <p:strVal val="#ppt_w"/>
                                          </p:val>
                                        </p:tav>
                                      </p:tavLst>
                                    </p:anim>
                                    <p:anim calcmode="lin" valueType="num">
                                      <p:cBhvr>
                                        <p:cTn id="34" dur="500" fill="hold"/>
                                        <p:tgtEl>
                                          <p:spTgt spid="45"/>
                                        </p:tgtEl>
                                        <p:attrNameLst>
                                          <p:attrName>ppt_h</p:attrName>
                                        </p:attrNameLst>
                                      </p:cBhvr>
                                      <p:tavLst>
                                        <p:tav tm="0">
                                          <p:val>
                                            <p:fltVal val="0"/>
                                          </p:val>
                                        </p:tav>
                                        <p:tav tm="100000">
                                          <p:val>
                                            <p:strVal val="#ppt_h"/>
                                          </p:val>
                                        </p:tav>
                                      </p:tavLst>
                                    </p:anim>
                                    <p:animEffect transition="in" filter="fade">
                                      <p:cBhvr>
                                        <p:cTn id="35" dur="500"/>
                                        <p:tgtEl>
                                          <p:spTgt spid="45"/>
                                        </p:tgtEl>
                                      </p:cBhvr>
                                    </p:animEffect>
                                    <p:anim calcmode="lin" valueType="num">
                                      <p:cBhvr>
                                        <p:cTn id="36" dur="500" fill="hold"/>
                                        <p:tgtEl>
                                          <p:spTgt spid="45"/>
                                        </p:tgtEl>
                                        <p:attrNameLst>
                                          <p:attrName>ppt_x</p:attrName>
                                        </p:attrNameLst>
                                      </p:cBhvr>
                                      <p:tavLst>
                                        <p:tav tm="0">
                                          <p:val>
                                            <p:fltVal val="0.5"/>
                                          </p:val>
                                        </p:tav>
                                        <p:tav tm="100000">
                                          <p:val>
                                            <p:strVal val="#ppt_x"/>
                                          </p:val>
                                        </p:tav>
                                      </p:tavLst>
                                    </p:anim>
                                    <p:anim calcmode="lin" valueType="num">
                                      <p:cBhvr>
                                        <p:cTn id="37" dur="500" fill="hold"/>
                                        <p:tgtEl>
                                          <p:spTgt spid="45"/>
                                        </p:tgtEl>
                                        <p:attrNameLst>
                                          <p:attrName>ppt_y</p:attrName>
                                        </p:attrNameLst>
                                      </p:cBhvr>
                                      <p:tavLst>
                                        <p:tav tm="0">
                                          <p:val>
                                            <p:fltVal val="0.5"/>
                                          </p:val>
                                        </p:tav>
                                        <p:tav tm="100000">
                                          <p:val>
                                            <p:strVal val="#ppt_y"/>
                                          </p:val>
                                        </p:tav>
                                      </p:tavLst>
                                    </p:anim>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3000"/>
                            </p:stCondLst>
                            <p:childTnLst>
                              <p:par>
                                <p:cTn id="43" presetID="2" presetClass="entr" presetSubtype="2"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1+#ppt_w/2"/>
                                          </p:val>
                                        </p:tav>
                                        <p:tav tm="100000">
                                          <p:val>
                                            <p:strVal val="#ppt_x"/>
                                          </p:val>
                                        </p:tav>
                                      </p:tavLst>
                                    </p:anim>
                                    <p:anim calcmode="lin" valueType="num">
                                      <p:cBhvr additive="base">
                                        <p:cTn id="46" dur="500" fill="hold"/>
                                        <p:tgtEl>
                                          <p:spTgt spid="41"/>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1+#ppt_w/2"/>
                                          </p:val>
                                        </p:tav>
                                        <p:tav tm="100000">
                                          <p:val>
                                            <p:strVal val="#ppt_x"/>
                                          </p:val>
                                        </p:tav>
                                      </p:tavLst>
                                    </p:anim>
                                    <p:anim calcmode="lin" valueType="num">
                                      <p:cBhvr additive="base">
                                        <p:cTn id="50" dur="500" fill="hold"/>
                                        <p:tgtEl>
                                          <p:spTgt spid="40"/>
                                        </p:tgtEl>
                                        <p:attrNameLst>
                                          <p:attrName>ppt_y</p:attrName>
                                        </p:attrNameLst>
                                      </p:cBhvr>
                                      <p:tavLst>
                                        <p:tav tm="0">
                                          <p:val>
                                            <p:strVal val="#ppt_y"/>
                                          </p:val>
                                        </p:tav>
                                        <p:tav tm="100000">
                                          <p:val>
                                            <p:strVal val="#ppt_y"/>
                                          </p:val>
                                        </p:tav>
                                      </p:tavLst>
                                    </p:anim>
                                  </p:childTnLst>
                                </p:cTn>
                              </p:par>
                            </p:childTnLst>
                          </p:cTn>
                        </p:par>
                        <p:par>
                          <p:cTn id="51" fill="hold">
                            <p:stCondLst>
                              <p:cond delay="3500"/>
                            </p:stCondLst>
                            <p:childTnLst>
                              <p:par>
                                <p:cTn id="52" presetID="53" presetClass="entr" presetSubtype="528" fill="hold" nodeType="afterEffect">
                                  <p:stCondLst>
                                    <p:cond delay="0"/>
                                  </p:stCondLst>
                                  <p:childTnLst>
                                    <p:set>
                                      <p:cBhvr>
                                        <p:cTn id="53" dur="1" fill="hold">
                                          <p:stCondLst>
                                            <p:cond delay="0"/>
                                          </p:stCondLst>
                                        </p:cTn>
                                        <p:tgtEl>
                                          <p:spTgt spid="74"/>
                                        </p:tgtEl>
                                        <p:attrNameLst>
                                          <p:attrName>style.visibility</p:attrName>
                                        </p:attrNameLst>
                                      </p:cBhvr>
                                      <p:to>
                                        <p:strVal val="visible"/>
                                      </p:to>
                                    </p:set>
                                    <p:anim calcmode="lin" valueType="num">
                                      <p:cBhvr>
                                        <p:cTn id="54" dur="500" fill="hold"/>
                                        <p:tgtEl>
                                          <p:spTgt spid="74"/>
                                        </p:tgtEl>
                                        <p:attrNameLst>
                                          <p:attrName>ppt_w</p:attrName>
                                        </p:attrNameLst>
                                      </p:cBhvr>
                                      <p:tavLst>
                                        <p:tav tm="0">
                                          <p:val>
                                            <p:fltVal val="0"/>
                                          </p:val>
                                        </p:tav>
                                        <p:tav tm="100000">
                                          <p:val>
                                            <p:strVal val="#ppt_w"/>
                                          </p:val>
                                        </p:tav>
                                      </p:tavLst>
                                    </p:anim>
                                    <p:anim calcmode="lin" valueType="num">
                                      <p:cBhvr>
                                        <p:cTn id="55" dur="500" fill="hold"/>
                                        <p:tgtEl>
                                          <p:spTgt spid="74"/>
                                        </p:tgtEl>
                                        <p:attrNameLst>
                                          <p:attrName>ppt_h</p:attrName>
                                        </p:attrNameLst>
                                      </p:cBhvr>
                                      <p:tavLst>
                                        <p:tav tm="0">
                                          <p:val>
                                            <p:fltVal val="0"/>
                                          </p:val>
                                        </p:tav>
                                        <p:tav tm="100000">
                                          <p:val>
                                            <p:strVal val="#ppt_h"/>
                                          </p:val>
                                        </p:tav>
                                      </p:tavLst>
                                    </p:anim>
                                    <p:animEffect transition="in" filter="fade">
                                      <p:cBhvr>
                                        <p:cTn id="56" dur="500"/>
                                        <p:tgtEl>
                                          <p:spTgt spid="74"/>
                                        </p:tgtEl>
                                      </p:cBhvr>
                                    </p:animEffect>
                                    <p:anim calcmode="lin" valueType="num">
                                      <p:cBhvr>
                                        <p:cTn id="57" dur="500" fill="hold"/>
                                        <p:tgtEl>
                                          <p:spTgt spid="74"/>
                                        </p:tgtEl>
                                        <p:attrNameLst>
                                          <p:attrName>ppt_x</p:attrName>
                                        </p:attrNameLst>
                                      </p:cBhvr>
                                      <p:tavLst>
                                        <p:tav tm="0">
                                          <p:val>
                                            <p:fltVal val="0.5"/>
                                          </p:val>
                                        </p:tav>
                                        <p:tav tm="100000">
                                          <p:val>
                                            <p:strVal val="#ppt_x"/>
                                          </p:val>
                                        </p:tav>
                                      </p:tavLst>
                                    </p:anim>
                                    <p:anim calcmode="lin" valueType="num">
                                      <p:cBhvr>
                                        <p:cTn id="58" dur="500" fill="hold"/>
                                        <p:tgtEl>
                                          <p:spTgt spid="74"/>
                                        </p:tgtEl>
                                        <p:attrNameLst>
                                          <p:attrName>ppt_y</p:attrName>
                                        </p:attrNameLst>
                                      </p:cBhvr>
                                      <p:tavLst>
                                        <p:tav tm="0">
                                          <p:val>
                                            <p:fltVal val="0.5"/>
                                          </p:val>
                                        </p:tav>
                                        <p:tav tm="100000">
                                          <p:val>
                                            <p:strVal val="#ppt_y"/>
                                          </p:val>
                                        </p:tav>
                                      </p:tavLst>
                                    </p:anim>
                                  </p:childTnLst>
                                </p:cTn>
                              </p:par>
                            </p:childTnLst>
                          </p:cTn>
                        </p:par>
                        <p:par>
                          <p:cTn id="59" fill="hold">
                            <p:stCondLst>
                              <p:cond delay="4000"/>
                            </p:stCondLst>
                            <p:childTnLst>
                              <p:par>
                                <p:cTn id="60" presetID="22" presetClass="entr" presetSubtype="1"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up)">
                                      <p:cBhvr>
                                        <p:cTn id="62" dur="500"/>
                                        <p:tgtEl>
                                          <p:spTgt spid="32"/>
                                        </p:tgtEl>
                                      </p:cBhvr>
                                    </p:animEffect>
                                  </p:childTnLst>
                                </p:cTn>
                              </p:par>
                            </p:childTnLst>
                          </p:cTn>
                        </p:par>
                        <p:par>
                          <p:cTn id="63" fill="hold">
                            <p:stCondLst>
                              <p:cond delay="4500"/>
                            </p:stCondLst>
                            <p:childTnLst>
                              <p:par>
                                <p:cTn id="64" presetID="2" presetClass="entr" presetSubtype="2" fill="hold" grpId="0" nodeType="afterEffect">
                                  <p:stCondLst>
                                    <p:cond delay="0"/>
                                  </p:stCondLst>
                                  <p:childTnLst>
                                    <p:set>
                                      <p:cBhvr>
                                        <p:cTn id="65" dur="1" fill="hold">
                                          <p:stCondLst>
                                            <p:cond delay="0"/>
                                          </p:stCondLst>
                                        </p:cTn>
                                        <p:tgtEl>
                                          <p:spTgt spid="43"/>
                                        </p:tgtEl>
                                        <p:attrNameLst>
                                          <p:attrName>style.visibility</p:attrName>
                                        </p:attrNameLst>
                                      </p:cBhvr>
                                      <p:to>
                                        <p:strVal val="visible"/>
                                      </p:to>
                                    </p:set>
                                    <p:anim calcmode="lin" valueType="num">
                                      <p:cBhvr additive="base">
                                        <p:cTn id="66" dur="500" fill="hold"/>
                                        <p:tgtEl>
                                          <p:spTgt spid="43"/>
                                        </p:tgtEl>
                                        <p:attrNameLst>
                                          <p:attrName>ppt_x</p:attrName>
                                        </p:attrNameLst>
                                      </p:cBhvr>
                                      <p:tavLst>
                                        <p:tav tm="0">
                                          <p:val>
                                            <p:strVal val="1+#ppt_w/2"/>
                                          </p:val>
                                        </p:tav>
                                        <p:tav tm="100000">
                                          <p:val>
                                            <p:strVal val="#ppt_x"/>
                                          </p:val>
                                        </p:tav>
                                      </p:tavLst>
                                    </p:anim>
                                    <p:anim calcmode="lin" valueType="num">
                                      <p:cBhvr additive="base">
                                        <p:cTn id="67" dur="500" fill="hold"/>
                                        <p:tgtEl>
                                          <p:spTgt spid="43"/>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additive="base">
                                        <p:cTn id="70" dur="500" fill="hold"/>
                                        <p:tgtEl>
                                          <p:spTgt spid="42"/>
                                        </p:tgtEl>
                                        <p:attrNameLst>
                                          <p:attrName>ppt_x</p:attrName>
                                        </p:attrNameLst>
                                      </p:cBhvr>
                                      <p:tavLst>
                                        <p:tav tm="0">
                                          <p:val>
                                            <p:strVal val="1+#ppt_w/2"/>
                                          </p:val>
                                        </p:tav>
                                        <p:tav tm="100000">
                                          <p:val>
                                            <p:strVal val="#ppt_x"/>
                                          </p:val>
                                        </p:tav>
                                      </p:tavLst>
                                    </p:anim>
                                    <p:anim calcmode="lin" valueType="num">
                                      <p:cBhvr additive="base">
                                        <p:cTn id="71" dur="500" fill="hold"/>
                                        <p:tgtEl>
                                          <p:spTgt spid="42"/>
                                        </p:tgtEl>
                                        <p:attrNameLst>
                                          <p:attrName>ppt_y</p:attrName>
                                        </p:attrNameLst>
                                      </p:cBhvr>
                                      <p:tavLst>
                                        <p:tav tm="0">
                                          <p:val>
                                            <p:strVal val="#ppt_y"/>
                                          </p:val>
                                        </p:tav>
                                        <p:tav tm="100000">
                                          <p:val>
                                            <p:strVal val="#ppt_y"/>
                                          </p:val>
                                        </p:tav>
                                      </p:tavLst>
                                    </p:anim>
                                  </p:childTnLst>
                                </p:cTn>
                              </p:par>
                            </p:childTnLst>
                          </p:cTn>
                        </p:par>
                        <p:par>
                          <p:cTn id="72" fill="hold">
                            <p:stCondLst>
                              <p:cond delay="5000"/>
                            </p:stCondLst>
                            <p:childTnLst>
                              <p:par>
                                <p:cTn id="73" presetID="53" presetClass="entr" presetSubtype="528" fill="hold" nodeType="after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p:cTn id="75" dur="500" fill="hold"/>
                                        <p:tgtEl>
                                          <p:spTgt spid="48"/>
                                        </p:tgtEl>
                                        <p:attrNameLst>
                                          <p:attrName>ppt_w</p:attrName>
                                        </p:attrNameLst>
                                      </p:cBhvr>
                                      <p:tavLst>
                                        <p:tav tm="0">
                                          <p:val>
                                            <p:fltVal val="0"/>
                                          </p:val>
                                        </p:tav>
                                        <p:tav tm="100000">
                                          <p:val>
                                            <p:strVal val="#ppt_w"/>
                                          </p:val>
                                        </p:tav>
                                      </p:tavLst>
                                    </p:anim>
                                    <p:anim calcmode="lin" valueType="num">
                                      <p:cBhvr>
                                        <p:cTn id="76" dur="500" fill="hold"/>
                                        <p:tgtEl>
                                          <p:spTgt spid="48"/>
                                        </p:tgtEl>
                                        <p:attrNameLst>
                                          <p:attrName>ppt_h</p:attrName>
                                        </p:attrNameLst>
                                      </p:cBhvr>
                                      <p:tavLst>
                                        <p:tav tm="0">
                                          <p:val>
                                            <p:fltVal val="0"/>
                                          </p:val>
                                        </p:tav>
                                        <p:tav tm="100000">
                                          <p:val>
                                            <p:strVal val="#ppt_h"/>
                                          </p:val>
                                        </p:tav>
                                      </p:tavLst>
                                    </p:anim>
                                    <p:animEffect transition="in" filter="fade">
                                      <p:cBhvr>
                                        <p:cTn id="77" dur="500"/>
                                        <p:tgtEl>
                                          <p:spTgt spid="48"/>
                                        </p:tgtEl>
                                      </p:cBhvr>
                                    </p:animEffect>
                                    <p:anim calcmode="lin" valueType="num">
                                      <p:cBhvr>
                                        <p:cTn id="78" dur="500" fill="hold"/>
                                        <p:tgtEl>
                                          <p:spTgt spid="48"/>
                                        </p:tgtEl>
                                        <p:attrNameLst>
                                          <p:attrName>ppt_x</p:attrName>
                                        </p:attrNameLst>
                                      </p:cBhvr>
                                      <p:tavLst>
                                        <p:tav tm="0">
                                          <p:val>
                                            <p:fltVal val="0.5"/>
                                          </p:val>
                                        </p:tav>
                                        <p:tav tm="100000">
                                          <p:val>
                                            <p:strVal val="#ppt_x"/>
                                          </p:val>
                                        </p:tav>
                                      </p:tavLst>
                                    </p:anim>
                                    <p:anim calcmode="lin" valueType="num">
                                      <p:cBhvr>
                                        <p:cTn id="79" dur="500" fill="hold"/>
                                        <p:tgtEl>
                                          <p:spTgt spid="48"/>
                                        </p:tgtEl>
                                        <p:attrNameLst>
                                          <p:attrName>ppt_y</p:attrName>
                                        </p:attrNameLst>
                                      </p:cBhvr>
                                      <p:tavLst>
                                        <p:tav tm="0">
                                          <p:val>
                                            <p:fltVal val="0.5"/>
                                          </p:val>
                                        </p:tav>
                                        <p:tav tm="100000">
                                          <p:val>
                                            <p:strVal val="#ppt_y"/>
                                          </p:val>
                                        </p:tav>
                                      </p:tavLst>
                                    </p:anim>
                                  </p:childTnLst>
                                </p:cTn>
                              </p:par>
                            </p:childTnLst>
                          </p:cTn>
                        </p:par>
                        <p:par>
                          <p:cTn id="80" fill="hold">
                            <p:stCondLst>
                              <p:cond delay="5500"/>
                            </p:stCondLst>
                            <p:childTnLst>
                              <p:par>
                                <p:cTn id="81" presetID="22" presetClass="entr" presetSubtype="2"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wipe(right)">
                                      <p:cBhvr>
                                        <p:cTn id="83" dur="500"/>
                                        <p:tgtEl>
                                          <p:spTgt spid="33"/>
                                        </p:tgtEl>
                                      </p:cBhvr>
                                    </p:animEffect>
                                  </p:childTnLst>
                                </p:cTn>
                              </p:par>
                            </p:childTnLst>
                          </p:cTn>
                        </p:par>
                        <p:par>
                          <p:cTn id="84" fill="hold">
                            <p:stCondLst>
                              <p:cond delay="6000"/>
                            </p:stCondLst>
                            <p:childTnLst>
                              <p:par>
                                <p:cTn id="85" presetID="2" presetClass="entr" presetSubtype="8"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0-#ppt_w/2"/>
                                          </p:val>
                                        </p:tav>
                                        <p:tav tm="100000">
                                          <p:val>
                                            <p:strVal val="#ppt_x"/>
                                          </p:val>
                                        </p:tav>
                                      </p:tavLst>
                                    </p:anim>
                                    <p:anim calcmode="lin" valueType="num">
                                      <p:cBhvr additive="base">
                                        <p:cTn id="9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animBg="1"/>
      <p:bldP spid="33" grpId="0" animBg="1"/>
      <p:bldP spid="34" grpId="0" animBg="1"/>
      <p:bldP spid="35" grpId="0" animBg="1"/>
      <p:bldP spid="36" grpId="0"/>
      <p:bldP spid="37" grpId="0"/>
      <p:bldP spid="38" grpId="0"/>
      <p:bldP spid="39" grpId="0"/>
      <p:bldP spid="40" grpId="0"/>
      <p:bldP spid="41" grpId="0"/>
      <p:bldP spid="42"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文本框 27"/>
          <p:cNvSpPr txBox="1"/>
          <p:nvPr/>
        </p:nvSpPr>
        <p:spPr>
          <a:xfrm>
            <a:off x="559766" y="322044"/>
            <a:ext cx="3185487"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总体规划</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整体架构</a:t>
            </a:r>
            <a:endParaRPr lang="zh-CN" altLang="en-US" sz="2400" b="1" dirty="0">
              <a:solidFill>
                <a:schemeClr val="tx1">
                  <a:lumMod val="65000"/>
                  <a:lumOff val="35000"/>
                </a:schemeClr>
              </a:solidFill>
              <a:latin typeface="+mn-ea"/>
              <a:cs typeface="+mn-ea"/>
              <a:sym typeface="+mn-lt"/>
            </a:endParaRPr>
          </a:p>
        </p:txBody>
      </p:sp>
      <p:grpSp>
        <p:nvGrpSpPr>
          <p:cNvPr id="2" name="组合 1"/>
          <p:cNvGrpSpPr/>
          <p:nvPr/>
        </p:nvGrpSpPr>
        <p:grpSpPr>
          <a:xfrm>
            <a:off x="794004" y="819899"/>
            <a:ext cx="10599420" cy="5445289"/>
            <a:chOff x="794004" y="819899"/>
            <a:chExt cx="10599420" cy="5445289"/>
          </a:xfrm>
        </p:grpSpPr>
        <p:sp>
          <p:nvSpPr>
            <p:cNvPr id="120" name="object 5"/>
            <p:cNvSpPr/>
            <p:nvPr/>
          </p:nvSpPr>
          <p:spPr>
            <a:xfrm>
              <a:off x="1784604" y="1901951"/>
              <a:ext cx="1658112" cy="2017776"/>
            </a:xfrm>
            <a:prstGeom prst="rect">
              <a:avLst/>
            </a:prstGeom>
            <a:blipFill>
              <a:blip r:embed="rId3" cstate="print"/>
              <a:stretch>
                <a:fillRect/>
              </a:stretch>
            </a:blipFill>
          </p:spPr>
          <p:txBody>
            <a:bodyPr wrap="square" lIns="0" tIns="0" rIns="0" bIns="0" rtlCol="0">
              <a:noAutofit/>
            </a:bodyPr>
            <a:lstStyle/>
            <a:p>
              <a:endParaRPr/>
            </a:p>
          </p:txBody>
        </p:sp>
        <p:sp>
          <p:nvSpPr>
            <p:cNvPr id="124" name="object 6"/>
            <p:cNvSpPr/>
            <p:nvPr/>
          </p:nvSpPr>
          <p:spPr>
            <a:xfrm>
              <a:off x="1831848" y="1929383"/>
              <a:ext cx="1568196" cy="1927860"/>
            </a:xfrm>
            <a:prstGeom prst="rect">
              <a:avLst/>
            </a:prstGeom>
            <a:blipFill>
              <a:blip r:embed="rId4" cstate="print"/>
              <a:stretch>
                <a:fillRect/>
              </a:stretch>
            </a:blipFill>
          </p:spPr>
          <p:txBody>
            <a:bodyPr wrap="square" lIns="0" tIns="0" rIns="0" bIns="0" rtlCol="0">
              <a:noAutofit/>
            </a:bodyPr>
            <a:lstStyle/>
            <a:p>
              <a:endParaRPr/>
            </a:p>
          </p:txBody>
        </p:sp>
        <p:sp>
          <p:nvSpPr>
            <p:cNvPr id="125" name="object 7"/>
            <p:cNvSpPr/>
            <p:nvPr/>
          </p:nvSpPr>
          <p:spPr>
            <a:xfrm>
              <a:off x="1831848" y="1929383"/>
              <a:ext cx="1568196" cy="1927860"/>
            </a:xfrm>
            <a:custGeom>
              <a:avLst/>
              <a:gdLst/>
              <a:ahLst/>
              <a:cxnLst/>
              <a:rect l="l" t="t" r="r" b="b"/>
              <a:pathLst>
                <a:path w="1568196" h="1927860">
                  <a:moveTo>
                    <a:pt x="0" y="1927860"/>
                  </a:moveTo>
                  <a:lnTo>
                    <a:pt x="1568196" y="1927860"/>
                  </a:lnTo>
                  <a:lnTo>
                    <a:pt x="1568196" y="0"/>
                  </a:lnTo>
                  <a:lnTo>
                    <a:pt x="0" y="0"/>
                  </a:lnTo>
                  <a:lnTo>
                    <a:pt x="0" y="1927860"/>
                  </a:lnTo>
                  <a:close/>
                </a:path>
              </a:pathLst>
            </a:custGeom>
            <a:ln w="9144">
              <a:solidFill>
                <a:srgbClr val="497DBA"/>
              </a:solidFill>
            </a:ln>
          </p:spPr>
          <p:txBody>
            <a:bodyPr wrap="square" lIns="0" tIns="0" rIns="0" bIns="0" rtlCol="0">
              <a:noAutofit/>
            </a:bodyPr>
            <a:lstStyle/>
            <a:p>
              <a:endParaRPr/>
            </a:p>
          </p:txBody>
        </p:sp>
        <p:sp>
          <p:nvSpPr>
            <p:cNvPr id="126" name="object 8"/>
            <p:cNvSpPr/>
            <p:nvPr/>
          </p:nvSpPr>
          <p:spPr>
            <a:xfrm>
              <a:off x="3526535" y="1905000"/>
              <a:ext cx="1658112" cy="2017776"/>
            </a:xfrm>
            <a:prstGeom prst="rect">
              <a:avLst/>
            </a:prstGeom>
            <a:blipFill>
              <a:blip r:embed="rId3" cstate="print"/>
              <a:stretch>
                <a:fillRect/>
              </a:stretch>
            </a:blipFill>
          </p:spPr>
          <p:txBody>
            <a:bodyPr wrap="square" lIns="0" tIns="0" rIns="0" bIns="0" rtlCol="0">
              <a:noAutofit/>
            </a:bodyPr>
            <a:lstStyle/>
            <a:p>
              <a:endParaRPr/>
            </a:p>
          </p:txBody>
        </p:sp>
        <p:sp>
          <p:nvSpPr>
            <p:cNvPr id="127" name="object 9"/>
            <p:cNvSpPr/>
            <p:nvPr/>
          </p:nvSpPr>
          <p:spPr>
            <a:xfrm>
              <a:off x="3573779" y="1932432"/>
              <a:ext cx="1568196" cy="1927860"/>
            </a:xfrm>
            <a:prstGeom prst="rect">
              <a:avLst/>
            </a:prstGeom>
            <a:blipFill>
              <a:blip r:embed="rId5" cstate="print"/>
              <a:stretch>
                <a:fillRect/>
              </a:stretch>
            </a:blipFill>
          </p:spPr>
          <p:txBody>
            <a:bodyPr wrap="square" lIns="0" tIns="0" rIns="0" bIns="0" rtlCol="0">
              <a:noAutofit/>
            </a:bodyPr>
            <a:lstStyle/>
            <a:p>
              <a:endParaRPr/>
            </a:p>
          </p:txBody>
        </p:sp>
        <p:sp>
          <p:nvSpPr>
            <p:cNvPr id="128" name="object 10"/>
            <p:cNvSpPr/>
            <p:nvPr/>
          </p:nvSpPr>
          <p:spPr>
            <a:xfrm>
              <a:off x="3573779" y="1932432"/>
              <a:ext cx="1568196" cy="1927860"/>
            </a:xfrm>
            <a:custGeom>
              <a:avLst/>
              <a:gdLst/>
              <a:ahLst/>
              <a:cxnLst/>
              <a:rect l="l" t="t" r="r" b="b"/>
              <a:pathLst>
                <a:path w="1568196" h="1927860">
                  <a:moveTo>
                    <a:pt x="0" y="1927860"/>
                  </a:moveTo>
                  <a:lnTo>
                    <a:pt x="1568196" y="1927860"/>
                  </a:lnTo>
                  <a:lnTo>
                    <a:pt x="1568196" y="0"/>
                  </a:lnTo>
                  <a:lnTo>
                    <a:pt x="0" y="0"/>
                  </a:lnTo>
                  <a:lnTo>
                    <a:pt x="0" y="1927860"/>
                  </a:lnTo>
                  <a:close/>
                </a:path>
              </a:pathLst>
            </a:custGeom>
            <a:ln w="9144">
              <a:solidFill>
                <a:srgbClr val="BD4A47"/>
              </a:solidFill>
            </a:ln>
          </p:spPr>
          <p:txBody>
            <a:bodyPr wrap="square" lIns="0" tIns="0" rIns="0" bIns="0" rtlCol="0">
              <a:noAutofit/>
            </a:bodyPr>
            <a:lstStyle/>
            <a:p>
              <a:endParaRPr/>
            </a:p>
          </p:txBody>
        </p:sp>
        <p:sp>
          <p:nvSpPr>
            <p:cNvPr id="129" name="object 11"/>
            <p:cNvSpPr/>
            <p:nvPr/>
          </p:nvSpPr>
          <p:spPr>
            <a:xfrm>
              <a:off x="5268467" y="1905000"/>
              <a:ext cx="1658112" cy="2017776"/>
            </a:xfrm>
            <a:prstGeom prst="rect">
              <a:avLst/>
            </a:prstGeom>
            <a:blipFill>
              <a:blip r:embed="rId3" cstate="print"/>
              <a:stretch>
                <a:fillRect/>
              </a:stretch>
            </a:blipFill>
          </p:spPr>
          <p:txBody>
            <a:bodyPr wrap="square" lIns="0" tIns="0" rIns="0" bIns="0" rtlCol="0">
              <a:noAutofit/>
            </a:bodyPr>
            <a:lstStyle/>
            <a:p>
              <a:endParaRPr/>
            </a:p>
          </p:txBody>
        </p:sp>
        <p:sp>
          <p:nvSpPr>
            <p:cNvPr id="130" name="object 12"/>
            <p:cNvSpPr/>
            <p:nvPr/>
          </p:nvSpPr>
          <p:spPr>
            <a:xfrm>
              <a:off x="5315711" y="1932432"/>
              <a:ext cx="1568195" cy="1927860"/>
            </a:xfrm>
            <a:prstGeom prst="rect">
              <a:avLst/>
            </a:prstGeom>
            <a:blipFill>
              <a:blip r:embed="rId6" cstate="print"/>
              <a:stretch>
                <a:fillRect/>
              </a:stretch>
            </a:blipFill>
          </p:spPr>
          <p:txBody>
            <a:bodyPr wrap="square" lIns="0" tIns="0" rIns="0" bIns="0" rtlCol="0">
              <a:noAutofit/>
            </a:bodyPr>
            <a:lstStyle/>
            <a:p>
              <a:endParaRPr/>
            </a:p>
          </p:txBody>
        </p:sp>
        <p:sp>
          <p:nvSpPr>
            <p:cNvPr id="131" name="object 13"/>
            <p:cNvSpPr/>
            <p:nvPr/>
          </p:nvSpPr>
          <p:spPr>
            <a:xfrm>
              <a:off x="5315711" y="1932432"/>
              <a:ext cx="1568195" cy="1927860"/>
            </a:xfrm>
            <a:custGeom>
              <a:avLst/>
              <a:gdLst/>
              <a:ahLst/>
              <a:cxnLst/>
              <a:rect l="l" t="t" r="r" b="b"/>
              <a:pathLst>
                <a:path w="1568196" h="1927860">
                  <a:moveTo>
                    <a:pt x="0" y="1927860"/>
                  </a:moveTo>
                  <a:lnTo>
                    <a:pt x="1568195" y="1927860"/>
                  </a:lnTo>
                  <a:lnTo>
                    <a:pt x="1568195" y="0"/>
                  </a:lnTo>
                  <a:lnTo>
                    <a:pt x="0" y="0"/>
                  </a:lnTo>
                  <a:lnTo>
                    <a:pt x="0" y="1927860"/>
                  </a:lnTo>
                  <a:close/>
                </a:path>
              </a:pathLst>
            </a:custGeom>
            <a:ln w="9144">
              <a:solidFill>
                <a:srgbClr val="97B853"/>
              </a:solidFill>
            </a:ln>
          </p:spPr>
          <p:txBody>
            <a:bodyPr wrap="square" lIns="0" tIns="0" rIns="0" bIns="0" rtlCol="0">
              <a:noAutofit/>
            </a:bodyPr>
            <a:lstStyle/>
            <a:p>
              <a:endParaRPr/>
            </a:p>
          </p:txBody>
        </p:sp>
        <p:sp>
          <p:nvSpPr>
            <p:cNvPr id="132" name="object 14"/>
            <p:cNvSpPr/>
            <p:nvPr/>
          </p:nvSpPr>
          <p:spPr>
            <a:xfrm>
              <a:off x="7010400" y="1905000"/>
              <a:ext cx="1658111" cy="2017776"/>
            </a:xfrm>
            <a:prstGeom prst="rect">
              <a:avLst/>
            </a:prstGeom>
            <a:blipFill>
              <a:blip r:embed="rId3" cstate="print"/>
              <a:stretch>
                <a:fillRect/>
              </a:stretch>
            </a:blipFill>
          </p:spPr>
          <p:txBody>
            <a:bodyPr wrap="square" lIns="0" tIns="0" rIns="0" bIns="0" rtlCol="0">
              <a:noAutofit/>
            </a:bodyPr>
            <a:lstStyle/>
            <a:p>
              <a:endParaRPr/>
            </a:p>
          </p:txBody>
        </p:sp>
        <p:sp>
          <p:nvSpPr>
            <p:cNvPr id="133" name="object 15"/>
            <p:cNvSpPr/>
            <p:nvPr/>
          </p:nvSpPr>
          <p:spPr>
            <a:xfrm>
              <a:off x="7057643" y="1932432"/>
              <a:ext cx="1568196" cy="1927860"/>
            </a:xfrm>
            <a:prstGeom prst="rect">
              <a:avLst/>
            </a:prstGeom>
            <a:blipFill>
              <a:blip r:embed="rId7" cstate="print"/>
              <a:stretch>
                <a:fillRect/>
              </a:stretch>
            </a:blipFill>
          </p:spPr>
          <p:txBody>
            <a:bodyPr wrap="square" lIns="0" tIns="0" rIns="0" bIns="0" rtlCol="0">
              <a:noAutofit/>
            </a:bodyPr>
            <a:lstStyle/>
            <a:p>
              <a:endParaRPr/>
            </a:p>
          </p:txBody>
        </p:sp>
        <p:sp>
          <p:nvSpPr>
            <p:cNvPr id="134" name="object 16"/>
            <p:cNvSpPr/>
            <p:nvPr/>
          </p:nvSpPr>
          <p:spPr>
            <a:xfrm>
              <a:off x="7057643" y="1932432"/>
              <a:ext cx="1568196" cy="1927860"/>
            </a:xfrm>
            <a:custGeom>
              <a:avLst/>
              <a:gdLst/>
              <a:ahLst/>
              <a:cxnLst/>
              <a:rect l="l" t="t" r="r" b="b"/>
              <a:pathLst>
                <a:path w="1568196" h="1927860">
                  <a:moveTo>
                    <a:pt x="0" y="1927860"/>
                  </a:moveTo>
                  <a:lnTo>
                    <a:pt x="1568196" y="1927860"/>
                  </a:lnTo>
                  <a:lnTo>
                    <a:pt x="1568196" y="0"/>
                  </a:lnTo>
                  <a:lnTo>
                    <a:pt x="0" y="0"/>
                  </a:lnTo>
                  <a:lnTo>
                    <a:pt x="0" y="1927860"/>
                  </a:lnTo>
                  <a:close/>
                </a:path>
              </a:pathLst>
            </a:custGeom>
            <a:ln w="9144">
              <a:solidFill>
                <a:srgbClr val="7C5F9F"/>
              </a:solidFill>
            </a:ln>
          </p:spPr>
          <p:txBody>
            <a:bodyPr wrap="square" lIns="0" tIns="0" rIns="0" bIns="0" rtlCol="0">
              <a:noAutofit/>
            </a:bodyPr>
            <a:lstStyle/>
            <a:p>
              <a:endParaRPr/>
            </a:p>
          </p:txBody>
        </p:sp>
        <p:sp>
          <p:nvSpPr>
            <p:cNvPr id="135" name="object 17"/>
            <p:cNvSpPr/>
            <p:nvPr/>
          </p:nvSpPr>
          <p:spPr>
            <a:xfrm>
              <a:off x="8840723" y="1905000"/>
              <a:ext cx="1656587" cy="2017776"/>
            </a:xfrm>
            <a:prstGeom prst="rect">
              <a:avLst/>
            </a:prstGeom>
            <a:blipFill>
              <a:blip r:embed="rId3" cstate="print"/>
              <a:stretch>
                <a:fillRect/>
              </a:stretch>
            </a:blipFill>
          </p:spPr>
          <p:txBody>
            <a:bodyPr wrap="square" lIns="0" tIns="0" rIns="0" bIns="0" rtlCol="0">
              <a:noAutofit/>
            </a:bodyPr>
            <a:lstStyle/>
            <a:p>
              <a:endParaRPr/>
            </a:p>
          </p:txBody>
        </p:sp>
        <p:sp>
          <p:nvSpPr>
            <p:cNvPr id="136" name="object 18"/>
            <p:cNvSpPr/>
            <p:nvPr/>
          </p:nvSpPr>
          <p:spPr>
            <a:xfrm>
              <a:off x="8887968" y="1932432"/>
              <a:ext cx="1566672" cy="1927860"/>
            </a:xfrm>
            <a:prstGeom prst="rect">
              <a:avLst/>
            </a:prstGeom>
            <a:blipFill>
              <a:blip r:embed="rId8" cstate="print"/>
              <a:stretch>
                <a:fillRect/>
              </a:stretch>
            </a:blipFill>
          </p:spPr>
          <p:txBody>
            <a:bodyPr wrap="square" lIns="0" tIns="0" rIns="0" bIns="0" rtlCol="0">
              <a:noAutofit/>
            </a:bodyPr>
            <a:lstStyle/>
            <a:p>
              <a:endParaRPr/>
            </a:p>
          </p:txBody>
        </p:sp>
        <p:sp>
          <p:nvSpPr>
            <p:cNvPr id="137" name="object 19"/>
            <p:cNvSpPr/>
            <p:nvPr/>
          </p:nvSpPr>
          <p:spPr>
            <a:xfrm>
              <a:off x="8887968" y="1932432"/>
              <a:ext cx="1566672" cy="1927860"/>
            </a:xfrm>
            <a:custGeom>
              <a:avLst/>
              <a:gdLst/>
              <a:ahLst/>
              <a:cxnLst/>
              <a:rect l="l" t="t" r="r" b="b"/>
              <a:pathLst>
                <a:path w="1566672" h="1927860">
                  <a:moveTo>
                    <a:pt x="0" y="1927860"/>
                  </a:moveTo>
                  <a:lnTo>
                    <a:pt x="1566672" y="1927860"/>
                  </a:lnTo>
                  <a:lnTo>
                    <a:pt x="1566672" y="0"/>
                  </a:lnTo>
                  <a:lnTo>
                    <a:pt x="0" y="0"/>
                  </a:lnTo>
                  <a:lnTo>
                    <a:pt x="0" y="1927860"/>
                  </a:lnTo>
                  <a:close/>
                </a:path>
              </a:pathLst>
            </a:custGeom>
            <a:ln w="9144">
              <a:solidFill>
                <a:srgbClr val="46AAC5"/>
              </a:solidFill>
            </a:ln>
          </p:spPr>
          <p:txBody>
            <a:bodyPr wrap="square" lIns="0" tIns="0" rIns="0" bIns="0" rtlCol="0">
              <a:noAutofit/>
            </a:bodyPr>
            <a:lstStyle/>
            <a:p>
              <a:endParaRPr/>
            </a:p>
          </p:txBody>
        </p:sp>
        <p:sp>
          <p:nvSpPr>
            <p:cNvPr id="140" name="object 20"/>
            <p:cNvSpPr/>
            <p:nvPr/>
          </p:nvSpPr>
          <p:spPr>
            <a:xfrm>
              <a:off x="1348739" y="819899"/>
              <a:ext cx="9584436" cy="688860"/>
            </a:xfrm>
            <a:prstGeom prst="rect">
              <a:avLst/>
            </a:prstGeom>
            <a:blipFill>
              <a:blip r:embed="rId9" cstate="print"/>
              <a:stretch>
                <a:fillRect/>
              </a:stretch>
            </a:blipFill>
          </p:spPr>
          <p:txBody>
            <a:bodyPr wrap="square" lIns="0" tIns="0" rIns="0" bIns="0" rtlCol="0">
              <a:noAutofit/>
            </a:bodyPr>
            <a:lstStyle/>
            <a:p>
              <a:endParaRPr/>
            </a:p>
          </p:txBody>
        </p:sp>
        <p:sp>
          <p:nvSpPr>
            <p:cNvPr id="141" name="object 21"/>
            <p:cNvSpPr/>
            <p:nvPr/>
          </p:nvSpPr>
          <p:spPr>
            <a:xfrm>
              <a:off x="1395983" y="844296"/>
              <a:ext cx="9494520" cy="598931"/>
            </a:xfrm>
            <a:prstGeom prst="rect">
              <a:avLst/>
            </a:prstGeom>
            <a:blipFill>
              <a:blip r:embed="rId10" cstate="print"/>
              <a:stretch>
                <a:fillRect/>
              </a:stretch>
            </a:blipFill>
          </p:spPr>
          <p:txBody>
            <a:bodyPr wrap="square" lIns="0" tIns="0" rIns="0" bIns="0" rtlCol="0">
              <a:noAutofit/>
            </a:bodyPr>
            <a:lstStyle/>
            <a:p>
              <a:endParaRPr/>
            </a:p>
          </p:txBody>
        </p:sp>
        <p:sp>
          <p:nvSpPr>
            <p:cNvPr id="142" name="object 22"/>
            <p:cNvSpPr/>
            <p:nvPr/>
          </p:nvSpPr>
          <p:spPr>
            <a:xfrm>
              <a:off x="1395983" y="844296"/>
              <a:ext cx="9494520" cy="598931"/>
            </a:xfrm>
            <a:custGeom>
              <a:avLst/>
              <a:gdLst/>
              <a:ahLst/>
              <a:cxnLst/>
              <a:rect l="l" t="t" r="r" b="b"/>
              <a:pathLst>
                <a:path w="9494520" h="598931">
                  <a:moveTo>
                    <a:pt x="0" y="598931"/>
                  </a:moveTo>
                  <a:lnTo>
                    <a:pt x="4747260" y="0"/>
                  </a:lnTo>
                  <a:lnTo>
                    <a:pt x="9494520" y="598931"/>
                  </a:lnTo>
                  <a:lnTo>
                    <a:pt x="0" y="598931"/>
                  </a:lnTo>
                  <a:close/>
                </a:path>
              </a:pathLst>
            </a:custGeom>
            <a:ln w="9144">
              <a:solidFill>
                <a:srgbClr val="97B853"/>
              </a:solidFill>
            </a:ln>
          </p:spPr>
          <p:txBody>
            <a:bodyPr wrap="square" lIns="0" tIns="0" rIns="0" bIns="0" rtlCol="0">
              <a:noAutofit/>
            </a:bodyPr>
            <a:lstStyle/>
            <a:p>
              <a:endParaRPr/>
            </a:p>
          </p:txBody>
        </p:sp>
        <p:sp>
          <p:nvSpPr>
            <p:cNvPr id="143" name="object 23"/>
            <p:cNvSpPr txBox="1"/>
            <p:nvPr/>
          </p:nvSpPr>
          <p:spPr>
            <a:xfrm>
              <a:off x="2151379" y="2002282"/>
              <a:ext cx="836294" cy="594360"/>
            </a:xfrm>
            <a:prstGeom prst="rect">
              <a:avLst/>
            </a:prstGeom>
          </p:spPr>
          <p:txBody>
            <a:bodyPr vert="horz" wrap="square" lIns="0" tIns="0" rIns="0" bIns="0" rtlCol="0">
              <a:noAutofit/>
            </a:bodyPr>
            <a:lstStyle/>
            <a:p>
              <a:pPr algn="ctr">
                <a:lnSpc>
                  <a:spcPct val="100000"/>
                </a:lnSpc>
              </a:pPr>
              <a:r>
                <a:rPr sz="1600" spc="-20" dirty="0">
                  <a:latin typeface="Microsoft YaHei UI"/>
                  <a:cs typeface="Microsoft YaHei UI"/>
                </a:rPr>
                <a:t>园区管理</a:t>
              </a:r>
              <a:endParaRPr sz="1600">
                <a:latin typeface="Microsoft YaHei UI"/>
                <a:cs typeface="Microsoft YaHei UI"/>
              </a:endParaRPr>
            </a:p>
            <a:p>
              <a:pPr>
                <a:lnSpc>
                  <a:spcPts val="1200"/>
                </a:lnSpc>
                <a:spcBef>
                  <a:spcPts val="21"/>
                </a:spcBef>
              </a:pPr>
              <a:endParaRPr sz="1200"/>
            </a:p>
            <a:p>
              <a:pPr marL="95250" algn="ctr">
                <a:lnSpc>
                  <a:spcPct val="100000"/>
                </a:lnSpc>
              </a:pPr>
              <a:r>
                <a:rPr sz="1200" dirty="0">
                  <a:latin typeface="Microsoft YaHei UI"/>
                  <a:cs typeface="Microsoft YaHei UI"/>
                </a:rPr>
                <a:t>物业管理</a:t>
              </a:r>
              <a:endParaRPr sz="1200">
                <a:latin typeface="Microsoft YaHei UI"/>
                <a:cs typeface="Microsoft YaHei UI"/>
              </a:endParaRPr>
            </a:p>
          </p:txBody>
        </p:sp>
        <p:sp>
          <p:nvSpPr>
            <p:cNvPr id="144" name="object 24"/>
            <p:cNvSpPr txBox="1"/>
            <p:nvPr/>
          </p:nvSpPr>
          <p:spPr>
            <a:xfrm>
              <a:off x="5644641" y="991108"/>
              <a:ext cx="1043940" cy="317500"/>
            </a:xfrm>
            <a:prstGeom prst="rect">
              <a:avLst/>
            </a:prstGeom>
          </p:spPr>
          <p:txBody>
            <a:bodyPr vert="horz" wrap="square" lIns="0" tIns="0" rIns="0" bIns="0" rtlCol="0">
              <a:noAutofit/>
            </a:bodyPr>
            <a:lstStyle/>
            <a:p>
              <a:pPr marL="12700">
                <a:lnSpc>
                  <a:spcPct val="100000"/>
                </a:lnSpc>
              </a:pPr>
              <a:r>
                <a:rPr sz="2000" b="1" dirty="0">
                  <a:solidFill>
                    <a:srgbClr val="FFFFFF"/>
                  </a:solidFill>
                  <a:latin typeface="Microsoft YaHei UI"/>
                  <a:cs typeface="Microsoft YaHei UI"/>
                </a:rPr>
                <a:t>智慧园区</a:t>
              </a:r>
              <a:endParaRPr sz="2000">
                <a:latin typeface="Microsoft YaHei UI"/>
                <a:cs typeface="Microsoft YaHei UI"/>
              </a:endParaRPr>
            </a:p>
          </p:txBody>
        </p:sp>
        <p:sp>
          <p:nvSpPr>
            <p:cNvPr id="145" name="object 25"/>
            <p:cNvSpPr txBox="1"/>
            <p:nvPr/>
          </p:nvSpPr>
          <p:spPr>
            <a:xfrm>
              <a:off x="2299842" y="2763901"/>
              <a:ext cx="6350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招商管理</a:t>
              </a:r>
              <a:endParaRPr sz="1200">
                <a:latin typeface="Microsoft YaHei UI"/>
                <a:cs typeface="Microsoft YaHei UI"/>
              </a:endParaRPr>
            </a:p>
          </p:txBody>
        </p:sp>
        <p:sp>
          <p:nvSpPr>
            <p:cNvPr id="146" name="object 26"/>
            <p:cNvSpPr txBox="1"/>
            <p:nvPr/>
          </p:nvSpPr>
          <p:spPr>
            <a:xfrm>
              <a:off x="2299842" y="3126613"/>
              <a:ext cx="6350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租赁管理</a:t>
              </a:r>
              <a:endParaRPr sz="1200">
                <a:latin typeface="Microsoft YaHei UI"/>
                <a:cs typeface="Microsoft YaHei UI"/>
              </a:endParaRPr>
            </a:p>
          </p:txBody>
        </p:sp>
        <p:sp>
          <p:nvSpPr>
            <p:cNvPr id="147" name="object 27"/>
            <p:cNvSpPr/>
            <p:nvPr/>
          </p:nvSpPr>
          <p:spPr>
            <a:xfrm>
              <a:off x="1997964" y="2322563"/>
              <a:ext cx="1238250" cy="1436382"/>
            </a:xfrm>
            <a:prstGeom prst="rect">
              <a:avLst/>
            </a:prstGeom>
            <a:blipFill>
              <a:blip r:embed="rId11" cstate="print"/>
              <a:stretch>
                <a:fillRect/>
              </a:stretch>
            </a:blipFill>
          </p:spPr>
          <p:txBody>
            <a:bodyPr wrap="square" lIns="0" tIns="0" rIns="0" bIns="0" rtlCol="0">
              <a:noAutofit/>
            </a:bodyPr>
            <a:lstStyle/>
            <a:p>
              <a:endParaRPr/>
            </a:p>
          </p:txBody>
        </p:sp>
        <p:sp>
          <p:nvSpPr>
            <p:cNvPr id="148" name="object 28"/>
            <p:cNvSpPr txBox="1"/>
            <p:nvPr/>
          </p:nvSpPr>
          <p:spPr>
            <a:xfrm>
              <a:off x="2299842" y="3489070"/>
              <a:ext cx="635000" cy="195580"/>
            </a:xfrm>
            <a:prstGeom prst="rect">
              <a:avLst/>
            </a:prstGeom>
          </p:spPr>
          <p:txBody>
            <a:bodyPr vert="horz" wrap="square" lIns="0" tIns="0" rIns="0" bIns="0" rtlCol="0">
              <a:noAutofit/>
            </a:bodyPr>
            <a:lstStyle/>
            <a:p>
              <a:pPr marL="12700">
                <a:lnSpc>
                  <a:spcPct val="100000"/>
                </a:lnSpc>
              </a:pPr>
              <a:r>
                <a:rPr sz="1200" spc="-5" dirty="0">
                  <a:latin typeface="Microsoft YaHei UI"/>
                  <a:cs typeface="Microsoft YaHei UI"/>
                </a:rPr>
                <a:t>能耗管理</a:t>
              </a:r>
              <a:endParaRPr sz="1200">
                <a:latin typeface="Microsoft YaHei UI"/>
                <a:cs typeface="Microsoft YaHei UI"/>
              </a:endParaRPr>
            </a:p>
          </p:txBody>
        </p:sp>
        <p:sp>
          <p:nvSpPr>
            <p:cNvPr id="175" name="object 29"/>
            <p:cNvSpPr txBox="1"/>
            <p:nvPr/>
          </p:nvSpPr>
          <p:spPr>
            <a:xfrm>
              <a:off x="4047235" y="3126613"/>
              <a:ext cx="6350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商务服务</a:t>
              </a:r>
              <a:endParaRPr sz="1200">
                <a:latin typeface="Microsoft YaHei UI"/>
                <a:cs typeface="Microsoft YaHei UI"/>
              </a:endParaRPr>
            </a:p>
          </p:txBody>
        </p:sp>
        <p:sp>
          <p:nvSpPr>
            <p:cNvPr id="176" name="object 30"/>
            <p:cNvSpPr/>
            <p:nvPr/>
          </p:nvSpPr>
          <p:spPr>
            <a:xfrm>
              <a:off x="3744467" y="2322563"/>
              <a:ext cx="1238250" cy="1436382"/>
            </a:xfrm>
            <a:prstGeom prst="rect">
              <a:avLst/>
            </a:prstGeom>
            <a:blipFill>
              <a:blip r:embed="rId12" cstate="print"/>
              <a:stretch>
                <a:fillRect/>
              </a:stretch>
            </a:blipFill>
          </p:spPr>
          <p:txBody>
            <a:bodyPr wrap="square" lIns="0" tIns="0" rIns="0" bIns="0" rtlCol="0">
              <a:noAutofit/>
            </a:bodyPr>
            <a:lstStyle/>
            <a:p>
              <a:endParaRPr/>
            </a:p>
          </p:txBody>
        </p:sp>
        <p:sp>
          <p:nvSpPr>
            <p:cNvPr id="177" name="object 31"/>
            <p:cNvSpPr txBox="1"/>
            <p:nvPr/>
          </p:nvSpPr>
          <p:spPr>
            <a:xfrm>
              <a:off x="3947921" y="2002282"/>
              <a:ext cx="836294" cy="594360"/>
            </a:xfrm>
            <a:prstGeom prst="rect">
              <a:avLst/>
            </a:prstGeom>
          </p:spPr>
          <p:txBody>
            <a:bodyPr vert="horz" wrap="square" lIns="0" tIns="0" rIns="0" bIns="0" rtlCol="0">
              <a:noAutofit/>
            </a:bodyPr>
            <a:lstStyle/>
            <a:p>
              <a:pPr algn="ctr">
                <a:lnSpc>
                  <a:spcPct val="100000"/>
                </a:lnSpc>
              </a:pPr>
              <a:r>
                <a:rPr sz="1600" spc="-20" dirty="0">
                  <a:latin typeface="Microsoft YaHei UI"/>
                  <a:cs typeface="Microsoft YaHei UI"/>
                </a:rPr>
                <a:t>企业服务</a:t>
              </a:r>
              <a:endParaRPr sz="1600">
                <a:latin typeface="Microsoft YaHei UI"/>
                <a:cs typeface="Microsoft YaHei UI"/>
              </a:endParaRPr>
            </a:p>
            <a:p>
              <a:pPr>
                <a:lnSpc>
                  <a:spcPts val="1200"/>
                </a:lnSpc>
                <a:spcBef>
                  <a:spcPts val="21"/>
                </a:spcBef>
              </a:pPr>
              <a:endParaRPr sz="1200"/>
            </a:p>
            <a:p>
              <a:pPr marR="2540" algn="ctr">
                <a:lnSpc>
                  <a:spcPct val="100000"/>
                </a:lnSpc>
              </a:pPr>
              <a:r>
                <a:rPr sz="1200" dirty="0">
                  <a:latin typeface="Microsoft YaHei UI"/>
                  <a:cs typeface="Microsoft YaHei UI"/>
                </a:rPr>
                <a:t>办公服务</a:t>
              </a:r>
              <a:endParaRPr sz="1200">
                <a:latin typeface="Microsoft YaHei UI"/>
                <a:cs typeface="Microsoft YaHei UI"/>
              </a:endParaRPr>
            </a:p>
          </p:txBody>
        </p:sp>
        <p:sp>
          <p:nvSpPr>
            <p:cNvPr id="178" name="object 32"/>
            <p:cNvSpPr txBox="1"/>
            <p:nvPr/>
          </p:nvSpPr>
          <p:spPr>
            <a:xfrm>
              <a:off x="4047235" y="2763901"/>
              <a:ext cx="6350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咨询服务</a:t>
              </a:r>
              <a:endParaRPr sz="1200">
                <a:latin typeface="Microsoft YaHei UI"/>
                <a:cs typeface="Microsoft YaHei UI"/>
              </a:endParaRPr>
            </a:p>
          </p:txBody>
        </p:sp>
        <p:sp>
          <p:nvSpPr>
            <p:cNvPr id="179" name="object 33"/>
            <p:cNvSpPr txBox="1"/>
            <p:nvPr/>
          </p:nvSpPr>
          <p:spPr>
            <a:xfrm>
              <a:off x="4047235" y="3489070"/>
              <a:ext cx="635000" cy="195580"/>
            </a:xfrm>
            <a:prstGeom prst="rect">
              <a:avLst/>
            </a:prstGeom>
          </p:spPr>
          <p:txBody>
            <a:bodyPr vert="horz" wrap="square" lIns="0" tIns="0" rIns="0" bIns="0" rtlCol="0">
              <a:noAutofit/>
            </a:bodyPr>
            <a:lstStyle/>
            <a:p>
              <a:pPr marL="12700">
                <a:lnSpc>
                  <a:spcPct val="100000"/>
                </a:lnSpc>
              </a:pPr>
              <a:r>
                <a:rPr sz="1200" spc="-5" dirty="0">
                  <a:latin typeface="Microsoft YaHei UI"/>
                  <a:cs typeface="Microsoft YaHei UI"/>
                </a:rPr>
                <a:t>中介服务</a:t>
              </a:r>
              <a:endParaRPr sz="1200">
                <a:latin typeface="Microsoft YaHei UI"/>
                <a:cs typeface="Microsoft YaHei UI"/>
              </a:endParaRPr>
            </a:p>
          </p:txBody>
        </p:sp>
        <p:sp>
          <p:nvSpPr>
            <p:cNvPr id="180" name="object 34"/>
            <p:cNvSpPr txBox="1"/>
            <p:nvPr/>
          </p:nvSpPr>
          <p:spPr>
            <a:xfrm>
              <a:off x="5830570" y="3126613"/>
              <a:ext cx="6350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众包服务</a:t>
              </a:r>
              <a:endParaRPr sz="1200">
                <a:latin typeface="Microsoft YaHei UI"/>
                <a:cs typeface="Microsoft YaHei UI"/>
              </a:endParaRPr>
            </a:p>
          </p:txBody>
        </p:sp>
        <p:sp>
          <p:nvSpPr>
            <p:cNvPr id="181" name="object 35"/>
            <p:cNvSpPr/>
            <p:nvPr/>
          </p:nvSpPr>
          <p:spPr>
            <a:xfrm>
              <a:off x="5527547" y="2322563"/>
              <a:ext cx="1238250" cy="1436382"/>
            </a:xfrm>
            <a:prstGeom prst="rect">
              <a:avLst/>
            </a:prstGeom>
            <a:blipFill>
              <a:blip r:embed="rId13" cstate="print"/>
              <a:stretch>
                <a:fillRect/>
              </a:stretch>
            </a:blipFill>
          </p:spPr>
          <p:txBody>
            <a:bodyPr wrap="square" lIns="0" tIns="0" rIns="0" bIns="0" rtlCol="0">
              <a:noAutofit/>
            </a:bodyPr>
            <a:lstStyle/>
            <a:p>
              <a:endParaRPr/>
            </a:p>
          </p:txBody>
        </p:sp>
        <p:sp>
          <p:nvSpPr>
            <p:cNvPr id="182" name="object 36"/>
            <p:cNvSpPr txBox="1"/>
            <p:nvPr/>
          </p:nvSpPr>
          <p:spPr>
            <a:xfrm>
              <a:off x="5731255" y="2002282"/>
              <a:ext cx="836294" cy="594360"/>
            </a:xfrm>
            <a:prstGeom prst="rect">
              <a:avLst/>
            </a:prstGeom>
          </p:spPr>
          <p:txBody>
            <a:bodyPr vert="horz" wrap="square" lIns="0" tIns="0" rIns="0" bIns="0" rtlCol="0">
              <a:noAutofit/>
            </a:bodyPr>
            <a:lstStyle/>
            <a:p>
              <a:pPr algn="ctr">
                <a:lnSpc>
                  <a:spcPct val="100000"/>
                </a:lnSpc>
              </a:pPr>
              <a:r>
                <a:rPr sz="1600" spc="-20" dirty="0">
                  <a:latin typeface="Microsoft YaHei UI"/>
                  <a:cs typeface="Microsoft YaHei UI"/>
                </a:rPr>
                <a:t>产业服务</a:t>
              </a:r>
              <a:endParaRPr sz="1600">
                <a:latin typeface="Microsoft YaHei UI"/>
                <a:cs typeface="Microsoft YaHei UI"/>
              </a:endParaRPr>
            </a:p>
            <a:p>
              <a:pPr>
                <a:lnSpc>
                  <a:spcPts val="1200"/>
                </a:lnSpc>
                <a:spcBef>
                  <a:spcPts val="21"/>
                </a:spcBef>
              </a:pPr>
              <a:endParaRPr sz="1200"/>
            </a:p>
            <a:p>
              <a:pPr marR="2540" algn="ctr">
                <a:lnSpc>
                  <a:spcPct val="100000"/>
                </a:lnSpc>
              </a:pPr>
              <a:r>
                <a:rPr sz="1200" dirty="0">
                  <a:latin typeface="Microsoft YaHei UI"/>
                  <a:cs typeface="Microsoft YaHei UI"/>
                </a:rPr>
                <a:t>众创空间</a:t>
              </a:r>
              <a:endParaRPr sz="1200">
                <a:latin typeface="Microsoft YaHei UI"/>
                <a:cs typeface="Microsoft YaHei UI"/>
              </a:endParaRPr>
            </a:p>
          </p:txBody>
        </p:sp>
        <p:sp>
          <p:nvSpPr>
            <p:cNvPr id="183" name="object 37"/>
            <p:cNvSpPr txBox="1"/>
            <p:nvPr/>
          </p:nvSpPr>
          <p:spPr>
            <a:xfrm>
              <a:off x="5830570" y="2763901"/>
              <a:ext cx="6350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金融服务</a:t>
              </a:r>
              <a:endParaRPr sz="1200">
                <a:latin typeface="Microsoft YaHei UI"/>
                <a:cs typeface="Microsoft YaHei UI"/>
              </a:endParaRPr>
            </a:p>
          </p:txBody>
        </p:sp>
        <p:sp>
          <p:nvSpPr>
            <p:cNvPr id="184" name="object 38"/>
            <p:cNvSpPr txBox="1"/>
            <p:nvPr/>
          </p:nvSpPr>
          <p:spPr>
            <a:xfrm>
              <a:off x="5830570" y="3489070"/>
              <a:ext cx="635000" cy="195580"/>
            </a:xfrm>
            <a:prstGeom prst="rect">
              <a:avLst/>
            </a:prstGeom>
          </p:spPr>
          <p:txBody>
            <a:bodyPr vert="horz" wrap="square" lIns="0" tIns="0" rIns="0" bIns="0" rtlCol="0">
              <a:noAutofit/>
            </a:bodyPr>
            <a:lstStyle/>
            <a:p>
              <a:pPr marL="12700">
                <a:lnSpc>
                  <a:spcPct val="100000"/>
                </a:lnSpc>
              </a:pPr>
              <a:r>
                <a:rPr sz="1200" spc="-5" dirty="0">
                  <a:latin typeface="Microsoft YaHei UI"/>
                  <a:cs typeface="Microsoft YaHei UI"/>
                </a:rPr>
                <a:t>电商服务</a:t>
              </a:r>
              <a:endParaRPr sz="1200">
                <a:latin typeface="Microsoft YaHei UI"/>
                <a:cs typeface="Microsoft YaHei UI"/>
              </a:endParaRPr>
            </a:p>
          </p:txBody>
        </p:sp>
        <p:sp>
          <p:nvSpPr>
            <p:cNvPr id="185" name="object 39"/>
            <p:cNvSpPr txBox="1"/>
            <p:nvPr/>
          </p:nvSpPr>
          <p:spPr>
            <a:xfrm>
              <a:off x="7533258" y="3126613"/>
              <a:ext cx="6350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税务代办</a:t>
              </a:r>
              <a:endParaRPr sz="1200">
                <a:latin typeface="Microsoft YaHei UI"/>
                <a:cs typeface="Microsoft YaHei UI"/>
              </a:endParaRPr>
            </a:p>
          </p:txBody>
        </p:sp>
        <p:sp>
          <p:nvSpPr>
            <p:cNvPr id="186" name="object 40"/>
            <p:cNvSpPr/>
            <p:nvPr/>
          </p:nvSpPr>
          <p:spPr>
            <a:xfrm>
              <a:off x="7231380" y="2322563"/>
              <a:ext cx="1236738" cy="1436382"/>
            </a:xfrm>
            <a:prstGeom prst="rect">
              <a:avLst/>
            </a:prstGeom>
            <a:blipFill>
              <a:blip r:embed="rId14" cstate="print"/>
              <a:stretch>
                <a:fillRect/>
              </a:stretch>
            </a:blipFill>
          </p:spPr>
          <p:txBody>
            <a:bodyPr wrap="square" lIns="0" tIns="0" rIns="0" bIns="0" rtlCol="0">
              <a:noAutofit/>
            </a:bodyPr>
            <a:lstStyle/>
            <a:p>
              <a:endParaRPr/>
            </a:p>
          </p:txBody>
        </p:sp>
        <p:sp>
          <p:nvSpPr>
            <p:cNvPr id="187" name="object 41"/>
            <p:cNvSpPr txBox="1"/>
            <p:nvPr/>
          </p:nvSpPr>
          <p:spPr>
            <a:xfrm>
              <a:off x="7432293" y="2002282"/>
              <a:ext cx="836294" cy="594360"/>
            </a:xfrm>
            <a:prstGeom prst="rect">
              <a:avLst/>
            </a:prstGeom>
          </p:spPr>
          <p:txBody>
            <a:bodyPr vert="horz" wrap="square" lIns="0" tIns="0" rIns="0" bIns="0" rtlCol="0">
              <a:noAutofit/>
            </a:bodyPr>
            <a:lstStyle/>
            <a:p>
              <a:pPr algn="ctr">
                <a:lnSpc>
                  <a:spcPct val="100000"/>
                </a:lnSpc>
              </a:pPr>
              <a:r>
                <a:rPr sz="1600" spc="-20" dirty="0">
                  <a:latin typeface="Microsoft YaHei UI"/>
                  <a:cs typeface="Microsoft YaHei UI"/>
                </a:rPr>
                <a:t>政务服务</a:t>
              </a:r>
              <a:endParaRPr sz="1600" dirty="0">
                <a:latin typeface="Microsoft YaHei UI"/>
                <a:cs typeface="Microsoft YaHei UI"/>
              </a:endParaRPr>
            </a:p>
            <a:p>
              <a:pPr>
                <a:lnSpc>
                  <a:spcPts val="1200"/>
                </a:lnSpc>
                <a:spcBef>
                  <a:spcPts val="21"/>
                </a:spcBef>
              </a:pPr>
              <a:endParaRPr sz="1200" dirty="0"/>
            </a:p>
            <a:p>
              <a:pPr marL="635" algn="ctr">
                <a:lnSpc>
                  <a:spcPct val="100000"/>
                </a:lnSpc>
              </a:pPr>
              <a:r>
                <a:rPr sz="1200" dirty="0">
                  <a:latin typeface="Microsoft YaHei UI"/>
                  <a:cs typeface="Microsoft YaHei UI"/>
                </a:rPr>
                <a:t>工商代办</a:t>
              </a:r>
            </a:p>
          </p:txBody>
        </p:sp>
        <p:sp>
          <p:nvSpPr>
            <p:cNvPr id="188" name="object 42"/>
            <p:cNvSpPr txBox="1"/>
            <p:nvPr/>
          </p:nvSpPr>
          <p:spPr>
            <a:xfrm>
              <a:off x="7533258" y="2763901"/>
              <a:ext cx="6350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质检管理</a:t>
              </a:r>
            </a:p>
          </p:txBody>
        </p:sp>
        <p:sp>
          <p:nvSpPr>
            <p:cNvPr id="189" name="object 43"/>
            <p:cNvSpPr txBox="1"/>
            <p:nvPr/>
          </p:nvSpPr>
          <p:spPr>
            <a:xfrm>
              <a:off x="7533258" y="3489070"/>
              <a:ext cx="635000" cy="195580"/>
            </a:xfrm>
            <a:prstGeom prst="rect">
              <a:avLst/>
            </a:prstGeom>
          </p:spPr>
          <p:txBody>
            <a:bodyPr vert="horz" wrap="square" lIns="0" tIns="0" rIns="0" bIns="0" rtlCol="0">
              <a:noAutofit/>
            </a:bodyPr>
            <a:lstStyle/>
            <a:p>
              <a:pPr marL="12700">
                <a:lnSpc>
                  <a:spcPct val="100000"/>
                </a:lnSpc>
              </a:pPr>
              <a:r>
                <a:rPr sz="1200" spc="-5" dirty="0">
                  <a:latin typeface="Microsoft YaHei UI"/>
                  <a:cs typeface="Microsoft YaHei UI"/>
                </a:rPr>
                <a:t>资助申请</a:t>
              </a:r>
              <a:endParaRPr sz="1200" dirty="0">
                <a:latin typeface="Microsoft YaHei UI"/>
                <a:cs typeface="Microsoft YaHei UI"/>
              </a:endParaRPr>
            </a:p>
          </p:txBody>
        </p:sp>
        <p:sp>
          <p:nvSpPr>
            <p:cNvPr id="190" name="object 44"/>
            <p:cNvSpPr txBox="1"/>
            <p:nvPr/>
          </p:nvSpPr>
          <p:spPr>
            <a:xfrm>
              <a:off x="9366250" y="2763901"/>
              <a:ext cx="6350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论坛活动</a:t>
              </a:r>
              <a:endParaRPr sz="1200">
                <a:latin typeface="Microsoft YaHei UI"/>
                <a:cs typeface="Microsoft YaHei UI"/>
              </a:endParaRPr>
            </a:p>
          </p:txBody>
        </p:sp>
        <p:sp>
          <p:nvSpPr>
            <p:cNvPr id="191" name="object 45"/>
            <p:cNvSpPr txBox="1"/>
            <p:nvPr/>
          </p:nvSpPr>
          <p:spPr>
            <a:xfrm>
              <a:off x="9366250" y="3126613"/>
              <a:ext cx="6350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交通出行</a:t>
              </a:r>
              <a:endParaRPr sz="1200">
                <a:latin typeface="Microsoft YaHei UI"/>
                <a:cs typeface="Microsoft YaHei UI"/>
              </a:endParaRPr>
            </a:p>
          </p:txBody>
        </p:sp>
        <p:sp>
          <p:nvSpPr>
            <p:cNvPr id="192" name="object 46"/>
            <p:cNvSpPr/>
            <p:nvPr/>
          </p:nvSpPr>
          <p:spPr>
            <a:xfrm>
              <a:off x="9063228" y="2322563"/>
              <a:ext cx="1238250" cy="1436382"/>
            </a:xfrm>
            <a:prstGeom prst="rect">
              <a:avLst/>
            </a:prstGeom>
            <a:blipFill>
              <a:blip r:embed="rId15" cstate="print"/>
              <a:stretch>
                <a:fillRect/>
              </a:stretch>
            </a:blipFill>
          </p:spPr>
          <p:txBody>
            <a:bodyPr wrap="square" lIns="0" tIns="0" rIns="0" bIns="0" rtlCol="0">
              <a:noAutofit/>
            </a:bodyPr>
            <a:lstStyle/>
            <a:p>
              <a:endParaRPr/>
            </a:p>
          </p:txBody>
        </p:sp>
        <p:sp>
          <p:nvSpPr>
            <p:cNvPr id="193" name="object 47"/>
            <p:cNvSpPr txBox="1"/>
            <p:nvPr/>
          </p:nvSpPr>
          <p:spPr>
            <a:xfrm>
              <a:off x="9265666" y="2002282"/>
              <a:ext cx="836294" cy="594360"/>
            </a:xfrm>
            <a:prstGeom prst="rect">
              <a:avLst/>
            </a:prstGeom>
          </p:spPr>
          <p:txBody>
            <a:bodyPr vert="horz" wrap="square" lIns="0" tIns="0" rIns="0" bIns="0" rtlCol="0">
              <a:noAutofit/>
            </a:bodyPr>
            <a:lstStyle/>
            <a:p>
              <a:pPr algn="ctr">
                <a:lnSpc>
                  <a:spcPct val="100000"/>
                </a:lnSpc>
              </a:pPr>
              <a:r>
                <a:rPr sz="1600" spc="-20" dirty="0">
                  <a:latin typeface="Microsoft YaHei UI"/>
                  <a:cs typeface="Microsoft YaHei UI"/>
                </a:rPr>
                <a:t>生活服务</a:t>
              </a:r>
              <a:endParaRPr sz="1600">
                <a:latin typeface="Microsoft YaHei UI"/>
                <a:cs typeface="Microsoft YaHei UI"/>
              </a:endParaRPr>
            </a:p>
            <a:p>
              <a:pPr>
                <a:lnSpc>
                  <a:spcPts val="1200"/>
                </a:lnSpc>
                <a:spcBef>
                  <a:spcPts val="21"/>
                </a:spcBef>
              </a:pPr>
              <a:endParaRPr sz="1200"/>
            </a:p>
            <a:p>
              <a:pPr marR="0" algn="ctr">
                <a:lnSpc>
                  <a:spcPct val="100000"/>
                </a:lnSpc>
              </a:pPr>
              <a:r>
                <a:rPr sz="1200" dirty="0">
                  <a:latin typeface="Microsoft YaHei UI"/>
                  <a:cs typeface="Microsoft YaHei UI"/>
                </a:rPr>
                <a:t>餐饮服务</a:t>
              </a:r>
              <a:endParaRPr sz="1200">
                <a:latin typeface="Microsoft YaHei UI"/>
                <a:cs typeface="Microsoft YaHei UI"/>
              </a:endParaRPr>
            </a:p>
          </p:txBody>
        </p:sp>
        <p:sp>
          <p:nvSpPr>
            <p:cNvPr id="194" name="object 48"/>
            <p:cNvSpPr txBox="1"/>
            <p:nvPr/>
          </p:nvSpPr>
          <p:spPr>
            <a:xfrm>
              <a:off x="9366250" y="3489070"/>
              <a:ext cx="635000" cy="195580"/>
            </a:xfrm>
            <a:prstGeom prst="rect">
              <a:avLst/>
            </a:prstGeom>
          </p:spPr>
          <p:txBody>
            <a:bodyPr vert="horz" wrap="square" lIns="0" tIns="0" rIns="0" bIns="0" rtlCol="0">
              <a:noAutofit/>
            </a:bodyPr>
            <a:lstStyle/>
            <a:p>
              <a:pPr marL="12700">
                <a:lnSpc>
                  <a:spcPct val="100000"/>
                </a:lnSpc>
              </a:pPr>
              <a:r>
                <a:rPr sz="1200" spc="-5" dirty="0">
                  <a:latin typeface="Microsoft YaHei UI"/>
                  <a:cs typeface="Microsoft YaHei UI"/>
                </a:rPr>
                <a:t>社交圈子</a:t>
              </a:r>
              <a:endParaRPr sz="1200">
                <a:latin typeface="Microsoft YaHei UI"/>
                <a:cs typeface="Microsoft YaHei UI"/>
              </a:endParaRPr>
            </a:p>
          </p:txBody>
        </p:sp>
        <p:sp>
          <p:nvSpPr>
            <p:cNvPr id="195" name="object 49"/>
            <p:cNvSpPr/>
            <p:nvPr/>
          </p:nvSpPr>
          <p:spPr>
            <a:xfrm>
              <a:off x="1761744" y="1510233"/>
              <a:ext cx="8730996" cy="438962"/>
            </a:xfrm>
            <a:prstGeom prst="rect">
              <a:avLst/>
            </a:prstGeom>
            <a:blipFill>
              <a:blip r:embed="rId16" cstate="print"/>
              <a:stretch>
                <a:fillRect/>
              </a:stretch>
            </a:blipFill>
          </p:spPr>
          <p:txBody>
            <a:bodyPr wrap="square" lIns="0" tIns="0" rIns="0" bIns="0" rtlCol="0">
              <a:noAutofit/>
            </a:bodyPr>
            <a:lstStyle/>
            <a:p>
              <a:endParaRPr/>
            </a:p>
          </p:txBody>
        </p:sp>
        <p:sp>
          <p:nvSpPr>
            <p:cNvPr id="196" name="object 50"/>
            <p:cNvSpPr/>
            <p:nvPr/>
          </p:nvSpPr>
          <p:spPr>
            <a:xfrm>
              <a:off x="4643628" y="1461490"/>
              <a:ext cx="2967228" cy="614197"/>
            </a:xfrm>
            <a:prstGeom prst="rect">
              <a:avLst/>
            </a:prstGeom>
            <a:blipFill>
              <a:blip r:embed="rId17" cstate="print"/>
              <a:stretch>
                <a:fillRect/>
              </a:stretch>
            </a:blipFill>
          </p:spPr>
          <p:txBody>
            <a:bodyPr wrap="square" lIns="0" tIns="0" rIns="0" bIns="0" rtlCol="0">
              <a:noAutofit/>
            </a:bodyPr>
            <a:lstStyle/>
            <a:p>
              <a:endParaRPr/>
            </a:p>
          </p:txBody>
        </p:sp>
        <p:sp>
          <p:nvSpPr>
            <p:cNvPr id="197" name="object 51"/>
            <p:cNvSpPr/>
            <p:nvPr/>
          </p:nvSpPr>
          <p:spPr>
            <a:xfrm>
              <a:off x="1804416" y="1530096"/>
              <a:ext cx="8650224" cy="358139"/>
            </a:xfrm>
            <a:custGeom>
              <a:avLst/>
              <a:gdLst/>
              <a:ahLst/>
              <a:cxnLst/>
              <a:rect l="l" t="t" r="r" b="b"/>
              <a:pathLst>
                <a:path w="8650224" h="358139">
                  <a:moveTo>
                    <a:pt x="8590534" y="0"/>
                  </a:moveTo>
                  <a:lnTo>
                    <a:pt x="50249" y="738"/>
                  </a:lnTo>
                  <a:lnTo>
                    <a:pt x="14430" y="20728"/>
                  </a:lnTo>
                  <a:lnTo>
                    <a:pt x="0" y="59689"/>
                  </a:lnTo>
                  <a:lnTo>
                    <a:pt x="738" y="307890"/>
                  </a:lnTo>
                  <a:lnTo>
                    <a:pt x="20728" y="343709"/>
                  </a:lnTo>
                  <a:lnTo>
                    <a:pt x="59689" y="358139"/>
                  </a:lnTo>
                  <a:lnTo>
                    <a:pt x="8599974" y="357401"/>
                  </a:lnTo>
                  <a:lnTo>
                    <a:pt x="8635793" y="337411"/>
                  </a:lnTo>
                  <a:lnTo>
                    <a:pt x="8650224" y="298450"/>
                  </a:lnTo>
                  <a:lnTo>
                    <a:pt x="8649485" y="50249"/>
                  </a:lnTo>
                  <a:lnTo>
                    <a:pt x="8629495" y="14430"/>
                  </a:lnTo>
                  <a:lnTo>
                    <a:pt x="8590534" y="0"/>
                  </a:lnTo>
                  <a:close/>
                </a:path>
              </a:pathLst>
            </a:custGeom>
            <a:solidFill>
              <a:srgbClr val="CADCEF"/>
            </a:solidFill>
          </p:spPr>
          <p:txBody>
            <a:bodyPr wrap="square" lIns="0" tIns="0" rIns="0" bIns="0" rtlCol="0">
              <a:noAutofit/>
            </a:bodyPr>
            <a:lstStyle/>
            <a:p>
              <a:endParaRPr/>
            </a:p>
          </p:txBody>
        </p:sp>
        <p:sp>
          <p:nvSpPr>
            <p:cNvPr id="198" name="object 52"/>
            <p:cNvSpPr txBox="1"/>
            <p:nvPr/>
          </p:nvSpPr>
          <p:spPr>
            <a:xfrm>
              <a:off x="4826000" y="1547114"/>
              <a:ext cx="1095375" cy="317500"/>
            </a:xfrm>
            <a:prstGeom prst="rect">
              <a:avLst/>
            </a:prstGeom>
          </p:spPr>
          <p:txBody>
            <a:bodyPr vert="horz" wrap="square" lIns="0" tIns="0" rIns="0" bIns="0" rtlCol="0">
              <a:noAutofit/>
            </a:bodyPr>
            <a:lstStyle/>
            <a:p>
              <a:pPr marL="12700">
                <a:lnSpc>
                  <a:spcPct val="100000"/>
                </a:lnSpc>
              </a:pPr>
              <a:r>
                <a:rPr sz="2000" spc="-50" dirty="0">
                  <a:solidFill>
                    <a:srgbClr val="FF0000"/>
                  </a:solidFill>
                  <a:latin typeface="Microsoft YaHei UI"/>
                  <a:cs typeface="Microsoft YaHei UI"/>
                </a:rPr>
                <a:t>W</a:t>
              </a:r>
              <a:r>
                <a:rPr sz="2000" spc="0" dirty="0">
                  <a:solidFill>
                    <a:srgbClr val="FF0000"/>
                  </a:solidFill>
                  <a:latin typeface="Microsoft YaHei UI"/>
                  <a:cs typeface="Microsoft YaHei UI"/>
                </a:rPr>
                <a:t>e</a:t>
              </a:r>
              <a:r>
                <a:rPr sz="2000" spc="5" dirty="0">
                  <a:solidFill>
                    <a:srgbClr val="FF0000"/>
                  </a:solidFill>
                  <a:latin typeface="Microsoft YaHei UI"/>
                  <a:cs typeface="Microsoft YaHei UI"/>
                </a:rPr>
                <a:t>b</a:t>
              </a:r>
              <a:r>
                <a:rPr sz="2000" spc="0" dirty="0">
                  <a:solidFill>
                    <a:srgbClr val="FF0000"/>
                  </a:solidFill>
                  <a:latin typeface="Microsoft YaHei UI"/>
                  <a:cs typeface="Microsoft YaHei UI"/>
                </a:rPr>
                <a:t>门户</a:t>
              </a:r>
              <a:endParaRPr sz="2000">
                <a:latin typeface="Microsoft YaHei UI"/>
                <a:cs typeface="Microsoft YaHei UI"/>
              </a:endParaRPr>
            </a:p>
          </p:txBody>
        </p:sp>
        <p:sp>
          <p:nvSpPr>
            <p:cNvPr id="199" name="object 53"/>
            <p:cNvSpPr txBox="1"/>
            <p:nvPr/>
          </p:nvSpPr>
          <p:spPr>
            <a:xfrm>
              <a:off x="6116828" y="1547114"/>
              <a:ext cx="1316990" cy="317500"/>
            </a:xfrm>
            <a:prstGeom prst="rect">
              <a:avLst/>
            </a:prstGeom>
          </p:spPr>
          <p:txBody>
            <a:bodyPr vert="horz" wrap="square" lIns="0" tIns="0" rIns="0" bIns="0" rtlCol="0">
              <a:noAutofit/>
            </a:bodyPr>
            <a:lstStyle/>
            <a:p>
              <a:pPr marL="12700">
                <a:lnSpc>
                  <a:spcPct val="100000"/>
                </a:lnSpc>
                <a:tabLst>
                  <a:tab pos="228600" algn="l"/>
                </a:tabLst>
              </a:pPr>
              <a:r>
                <a:rPr sz="2000" dirty="0">
                  <a:solidFill>
                    <a:srgbClr val="FF0000"/>
                  </a:solidFill>
                  <a:latin typeface="Microsoft YaHei UI"/>
                  <a:cs typeface="Microsoft YaHei UI"/>
                </a:rPr>
                <a:t>|	移动</a:t>
              </a:r>
              <a:r>
                <a:rPr sz="2000" spc="-5" dirty="0">
                  <a:solidFill>
                    <a:srgbClr val="FF0000"/>
                  </a:solidFill>
                  <a:latin typeface="Microsoft YaHei UI"/>
                  <a:cs typeface="Microsoft YaHei UI"/>
                </a:rPr>
                <a:t> </a:t>
              </a:r>
              <a:r>
                <a:rPr sz="2000" spc="5" dirty="0">
                  <a:solidFill>
                    <a:srgbClr val="FF0000"/>
                  </a:solidFill>
                  <a:latin typeface="Microsoft YaHei UI"/>
                  <a:cs typeface="Microsoft YaHei UI"/>
                </a:rPr>
                <a:t>A</a:t>
              </a:r>
              <a:r>
                <a:rPr sz="2000" spc="0" dirty="0">
                  <a:solidFill>
                    <a:srgbClr val="FF0000"/>
                  </a:solidFill>
                  <a:latin typeface="Microsoft YaHei UI"/>
                  <a:cs typeface="Microsoft YaHei UI"/>
                </a:rPr>
                <a:t>PP</a:t>
              </a:r>
              <a:endParaRPr sz="2000">
                <a:latin typeface="Microsoft YaHei UI"/>
                <a:cs typeface="Microsoft YaHei UI"/>
              </a:endParaRPr>
            </a:p>
          </p:txBody>
        </p:sp>
        <p:sp>
          <p:nvSpPr>
            <p:cNvPr id="200" name="object 54"/>
            <p:cNvSpPr/>
            <p:nvPr/>
          </p:nvSpPr>
          <p:spPr>
            <a:xfrm>
              <a:off x="794004" y="3948684"/>
              <a:ext cx="10599420" cy="1642872"/>
            </a:xfrm>
            <a:prstGeom prst="rect">
              <a:avLst/>
            </a:prstGeom>
            <a:blipFill>
              <a:blip r:embed="rId18" cstate="print"/>
              <a:stretch>
                <a:fillRect/>
              </a:stretch>
            </a:blipFill>
          </p:spPr>
          <p:txBody>
            <a:bodyPr wrap="square" lIns="0" tIns="0" rIns="0" bIns="0" rtlCol="0">
              <a:noAutofit/>
            </a:bodyPr>
            <a:lstStyle/>
            <a:p>
              <a:endParaRPr/>
            </a:p>
          </p:txBody>
        </p:sp>
        <p:sp>
          <p:nvSpPr>
            <p:cNvPr id="201" name="object 55"/>
            <p:cNvSpPr/>
            <p:nvPr/>
          </p:nvSpPr>
          <p:spPr>
            <a:xfrm>
              <a:off x="841247" y="3976115"/>
              <a:ext cx="10509504" cy="1552955"/>
            </a:xfrm>
            <a:prstGeom prst="rect">
              <a:avLst/>
            </a:prstGeom>
            <a:blipFill>
              <a:blip r:embed="rId19" cstate="print"/>
              <a:stretch>
                <a:fillRect/>
              </a:stretch>
            </a:blipFill>
          </p:spPr>
          <p:txBody>
            <a:bodyPr wrap="square" lIns="0" tIns="0" rIns="0" bIns="0" rtlCol="0">
              <a:noAutofit/>
            </a:bodyPr>
            <a:lstStyle/>
            <a:p>
              <a:endParaRPr/>
            </a:p>
          </p:txBody>
        </p:sp>
        <p:sp>
          <p:nvSpPr>
            <p:cNvPr id="202" name="object 56"/>
            <p:cNvSpPr/>
            <p:nvPr/>
          </p:nvSpPr>
          <p:spPr>
            <a:xfrm>
              <a:off x="841247" y="3976115"/>
              <a:ext cx="10509504" cy="1552955"/>
            </a:xfrm>
            <a:custGeom>
              <a:avLst/>
              <a:gdLst/>
              <a:ahLst/>
              <a:cxnLst/>
              <a:rect l="l" t="t" r="r" b="b"/>
              <a:pathLst>
                <a:path w="10509504" h="1552955">
                  <a:moveTo>
                    <a:pt x="0" y="258825"/>
                  </a:moveTo>
                  <a:lnTo>
                    <a:pt x="3387" y="216829"/>
                  </a:lnTo>
                  <a:lnTo>
                    <a:pt x="13195" y="176995"/>
                  </a:lnTo>
                  <a:lnTo>
                    <a:pt x="28891" y="139855"/>
                  </a:lnTo>
                  <a:lnTo>
                    <a:pt x="49940" y="105942"/>
                  </a:lnTo>
                  <a:lnTo>
                    <a:pt x="75811" y="75787"/>
                  </a:lnTo>
                  <a:lnTo>
                    <a:pt x="105969" y="49922"/>
                  </a:lnTo>
                  <a:lnTo>
                    <a:pt x="139883" y="28879"/>
                  </a:lnTo>
                  <a:lnTo>
                    <a:pt x="177019" y="13189"/>
                  </a:lnTo>
                  <a:lnTo>
                    <a:pt x="216844" y="3386"/>
                  </a:lnTo>
                  <a:lnTo>
                    <a:pt x="258826" y="0"/>
                  </a:lnTo>
                  <a:lnTo>
                    <a:pt x="10250678" y="0"/>
                  </a:lnTo>
                  <a:lnTo>
                    <a:pt x="10292674" y="3386"/>
                  </a:lnTo>
                  <a:lnTo>
                    <a:pt x="10332508" y="13189"/>
                  </a:lnTo>
                  <a:lnTo>
                    <a:pt x="10369648" y="28879"/>
                  </a:lnTo>
                  <a:lnTo>
                    <a:pt x="10403561" y="49922"/>
                  </a:lnTo>
                  <a:lnTo>
                    <a:pt x="10433716" y="75787"/>
                  </a:lnTo>
                  <a:lnTo>
                    <a:pt x="10459581" y="105942"/>
                  </a:lnTo>
                  <a:lnTo>
                    <a:pt x="10480624" y="139855"/>
                  </a:lnTo>
                  <a:lnTo>
                    <a:pt x="10496314" y="176995"/>
                  </a:lnTo>
                  <a:lnTo>
                    <a:pt x="10506117" y="216829"/>
                  </a:lnTo>
                  <a:lnTo>
                    <a:pt x="10509504" y="258825"/>
                  </a:lnTo>
                  <a:lnTo>
                    <a:pt x="10509504" y="1294129"/>
                  </a:lnTo>
                  <a:lnTo>
                    <a:pt x="10506117" y="1336126"/>
                  </a:lnTo>
                  <a:lnTo>
                    <a:pt x="10496314" y="1375960"/>
                  </a:lnTo>
                  <a:lnTo>
                    <a:pt x="10480624" y="1413100"/>
                  </a:lnTo>
                  <a:lnTo>
                    <a:pt x="10459581" y="1447013"/>
                  </a:lnTo>
                  <a:lnTo>
                    <a:pt x="10433716" y="1477168"/>
                  </a:lnTo>
                  <a:lnTo>
                    <a:pt x="10403561" y="1503033"/>
                  </a:lnTo>
                  <a:lnTo>
                    <a:pt x="10369648" y="1524076"/>
                  </a:lnTo>
                  <a:lnTo>
                    <a:pt x="10332508" y="1539766"/>
                  </a:lnTo>
                  <a:lnTo>
                    <a:pt x="10292674" y="1549569"/>
                  </a:lnTo>
                  <a:lnTo>
                    <a:pt x="10250678" y="1552955"/>
                  </a:lnTo>
                  <a:lnTo>
                    <a:pt x="258826" y="1552955"/>
                  </a:lnTo>
                  <a:lnTo>
                    <a:pt x="216844" y="1549569"/>
                  </a:lnTo>
                  <a:lnTo>
                    <a:pt x="177019" y="1539766"/>
                  </a:lnTo>
                  <a:lnTo>
                    <a:pt x="139883" y="1524076"/>
                  </a:lnTo>
                  <a:lnTo>
                    <a:pt x="105969" y="1503033"/>
                  </a:lnTo>
                  <a:lnTo>
                    <a:pt x="75811" y="1477168"/>
                  </a:lnTo>
                  <a:lnTo>
                    <a:pt x="49940" y="1447013"/>
                  </a:lnTo>
                  <a:lnTo>
                    <a:pt x="28891" y="1413100"/>
                  </a:lnTo>
                  <a:lnTo>
                    <a:pt x="13195" y="1375960"/>
                  </a:lnTo>
                  <a:lnTo>
                    <a:pt x="3387" y="1336126"/>
                  </a:lnTo>
                  <a:lnTo>
                    <a:pt x="0" y="1294129"/>
                  </a:lnTo>
                  <a:lnTo>
                    <a:pt x="0" y="258825"/>
                  </a:lnTo>
                  <a:close/>
                </a:path>
              </a:pathLst>
            </a:custGeom>
            <a:ln w="9144">
              <a:solidFill>
                <a:srgbClr val="7C5F9F"/>
              </a:solidFill>
            </a:ln>
          </p:spPr>
          <p:txBody>
            <a:bodyPr wrap="square" lIns="0" tIns="0" rIns="0" bIns="0" rtlCol="0">
              <a:noAutofit/>
            </a:bodyPr>
            <a:lstStyle/>
            <a:p>
              <a:endParaRPr/>
            </a:p>
          </p:txBody>
        </p:sp>
        <p:sp>
          <p:nvSpPr>
            <p:cNvPr id="203" name="object 57"/>
            <p:cNvSpPr txBox="1"/>
            <p:nvPr/>
          </p:nvSpPr>
          <p:spPr>
            <a:xfrm>
              <a:off x="4495419" y="3976115"/>
              <a:ext cx="4130420" cy="429261"/>
            </a:xfrm>
            <a:prstGeom prst="rect">
              <a:avLst/>
            </a:prstGeom>
            <a:scene3d>
              <a:camera prst="orthographicFront"/>
              <a:lightRig rig="threePt" dir="t"/>
            </a:scene3d>
            <a:sp3d>
              <a:bevelT/>
            </a:sp3d>
          </p:spPr>
          <p:style>
            <a:lnRef idx="3">
              <a:schemeClr val="lt1"/>
            </a:lnRef>
            <a:fillRef idx="1">
              <a:schemeClr val="accent1"/>
            </a:fillRef>
            <a:effectRef idx="1">
              <a:schemeClr val="accent1"/>
            </a:effectRef>
            <a:fontRef idx="minor">
              <a:schemeClr val="lt1"/>
            </a:fontRef>
          </p:style>
          <p:txBody>
            <a:bodyPr vert="horz" wrap="square" lIns="0" tIns="0" rIns="0" bIns="0" rtlCol="0">
              <a:noAutofit/>
            </a:bodyPr>
            <a:lstStyle/>
            <a:p>
              <a:pPr algn="ctr"/>
              <a:r>
                <a:rPr lang="zh-CN" altLang="en-US" sz="2800" dirty="0">
                  <a:latin typeface="微软雅黑" panose="020B0503020204020204" pitchFamily="34" charset="-122"/>
                  <a:ea typeface="微软雅黑" panose="020B0503020204020204" pitchFamily="34" charset="-122"/>
                </a:rPr>
                <a:t>智慧云管理平台</a:t>
              </a:r>
            </a:p>
          </p:txBody>
        </p:sp>
        <p:sp>
          <p:nvSpPr>
            <p:cNvPr id="204" name="object 58"/>
            <p:cNvSpPr/>
            <p:nvPr/>
          </p:nvSpPr>
          <p:spPr>
            <a:xfrm>
              <a:off x="932688" y="5614415"/>
              <a:ext cx="10312908" cy="650773"/>
            </a:xfrm>
            <a:prstGeom prst="rect">
              <a:avLst/>
            </a:prstGeom>
            <a:blipFill>
              <a:blip r:embed="rId20" cstate="print"/>
              <a:stretch>
                <a:fillRect/>
              </a:stretch>
            </a:blipFill>
          </p:spPr>
          <p:txBody>
            <a:bodyPr wrap="square" lIns="0" tIns="0" rIns="0" bIns="0" rtlCol="0">
              <a:noAutofit/>
            </a:bodyPr>
            <a:lstStyle/>
            <a:p>
              <a:endParaRPr/>
            </a:p>
          </p:txBody>
        </p:sp>
        <p:sp>
          <p:nvSpPr>
            <p:cNvPr id="205" name="object 59"/>
            <p:cNvSpPr/>
            <p:nvPr/>
          </p:nvSpPr>
          <p:spPr>
            <a:xfrm>
              <a:off x="975360" y="5634228"/>
              <a:ext cx="10232136" cy="569976"/>
            </a:xfrm>
            <a:custGeom>
              <a:avLst/>
              <a:gdLst/>
              <a:ahLst/>
              <a:cxnLst/>
              <a:rect l="l" t="t" r="r" b="b"/>
              <a:pathLst>
                <a:path w="10232136" h="569976">
                  <a:moveTo>
                    <a:pt x="0" y="569976"/>
                  </a:moveTo>
                  <a:lnTo>
                    <a:pt x="10232136" y="569976"/>
                  </a:lnTo>
                  <a:lnTo>
                    <a:pt x="10232136" y="0"/>
                  </a:lnTo>
                  <a:lnTo>
                    <a:pt x="0" y="0"/>
                  </a:lnTo>
                  <a:lnTo>
                    <a:pt x="0" y="569976"/>
                  </a:lnTo>
                  <a:close/>
                </a:path>
              </a:pathLst>
            </a:custGeom>
            <a:solidFill>
              <a:srgbClr val="CADCEF"/>
            </a:solidFill>
          </p:spPr>
          <p:txBody>
            <a:bodyPr wrap="square" lIns="0" tIns="0" rIns="0" bIns="0" rtlCol="0">
              <a:noAutofit/>
            </a:bodyPr>
            <a:lstStyle/>
            <a:p>
              <a:endParaRPr/>
            </a:p>
          </p:txBody>
        </p:sp>
        <p:sp>
          <p:nvSpPr>
            <p:cNvPr id="206" name="object 60"/>
            <p:cNvSpPr/>
            <p:nvPr/>
          </p:nvSpPr>
          <p:spPr>
            <a:xfrm>
              <a:off x="2066544" y="5775959"/>
              <a:ext cx="1337309" cy="333019"/>
            </a:xfrm>
            <a:prstGeom prst="rect">
              <a:avLst/>
            </a:prstGeom>
            <a:blipFill>
              <a:blip r:embed="rId21" cstate="print"/>
              <a:stretch>
                <a:fillRect/>
              </a:stretch>
            </a:blipFill>
          </p:spPr>
          <p:txBody>
            <a:bodyPr wrap="square" lIns="0" tIns="0" rIns="0" bIns="0" rtlCol="0">
              <a:noAutofit/>
            </a:bodyPr>
            <a:lstStyle/>
            <a:p>
              <a:endParaRPr/>
            </a:p>
          </p:txBody>
        </p:sp>
        <p:sp>
          <p:nvSpPr>
            <p:cNvPr id="207" name="object 61"/>
            <p:cNvSpPr txBox="1"/>
            <p:nvPr/>
          </p:nvSpPr>
          <p:spPr>
            <a:xfrm>
              <a:off x="2418969" y="5847588"/>
              <a:ext cx="635000" cy="195580"/>
            </a:xfrm>
            <a:prstGeom prst="rect">
              <a:avLst/>
            </a:prstGeom>
          </p:spPr>
          <p:txBody>
            <a:bodyPr vert="horz" wrap="square" lIns="0" tIns="0" rIns="0" bIns="0" rtlCol="0">
              <a:noAutofit/>
            </a:bodyPr>
            <a:lstStyle/>
            <a:p>
              <a:pPr marL="12700">
                <a:lnSpc>
                  <a:spcPct val="100000"/>
                </a:lnSpc>
              </a:pPr>
              <a:r>
                <a:rPr sz="1200" spc="-5" dirty="0">
                  <a:latin typeface="Microsoft YaHei UI"/>
                  <a:cs typeface="Microsoft YaHei UI"/>
                </a:rPr>
                <a:t>数据中心</a:t>
              </a:r>
              <a:endParaRPr sz="1200">
                <a:latin typeface="Microsoft YaHei UI"/>
                <a:cs typeface="Microsoft YaHei UI"/>
              </a:endParaRPr>
            </a:p>
          </p:txBody>
        </p:sp>
        <p:sp>
          <p:nvSpPr>
            <p:cNvPr id="208" name="object 62"/>
            <p:cNvSpPr/>
            <p:nvPr/>
          </p:nvSpPr>
          <p:spPr>
            <a:xfrm>
              <a:off x="3582923" y="5775959"/>
              <a:ext cx="1338834" cy="333019"/>
            </a:xfrm>
            <a:prstGeom prst="rect">
              <a:avLst/>
            </a:prstGeom>
            <a:blipFill>
              <a:blip r:embed="rId22" cstate="print"/>
              <a:stretch>
                <a:fillRect/>
              </a:stretch>
            </a:blipFill>
          </p:spPr>
          <p:txBody>
            <a:bodyPr wrap="square" lIns="0" tIns="0" rIns="0" bIns="0" rtlCol="0">
              <a:noAutofit/>
            </a:bodyPr>
            <a:lstStyle/>
            <a:p>
              <a:endParaRPr/>
            </a:p>
          </p:txBody>
        </p:sp>
        <p:sp>
          <p:nvSpPr>
            <p:cNvPr id="209" name="object 63"/>
            <p:cNvSpPr txBox="1"/>
            <p:nvPr/>
          </p:nvSpPr>
          <p:spPr>
            <a:xfrm>
              <a:off x="4012819" y="5847588"/>
              <a:ext cx="482600" cy="195580"/>
            </a:xfrm>
            <a:prstGeom prst="rect">
              <a:avLst/>
            </a:prstGeom>
          </p:spPr>
          <p:txBody>
            <a:bodyPr vert="horz" wrap="square" lIns="0" tIns="0" rIns="0" bIns="0" rtlCol="0">
              <a:noAutofit/>
            </a:bodyPr>
            <a:lstStyle/>
            <a:p>
              <a:pPr marL="12700">
                <a:lnSpc>
                  <a:spcPct val="100000"/>
                </a:lnSpc>
              </a:pPr>
              <a:r>
                <a:rPr sz="1200" spc="-5" dirty="0">
                  <a:latin typeface="Microsoft YaHei UI"/>
                  <a:cs typeface="Microsoft YaHei UI"/>
                </a:rPr>
                <a:t>通信网</a:t>
              </a:r>
              <a:endParaRPr sz="1200">
                <a:latin typeface="Microsoft YaHei UI"/>
                <a:cs typeface="Microsoft YaHei UI"/>
              </a:endParaRPr>
            </a:p>
          </p:txBody>
        </p:sp>
        <p:sp>
          <p:nvSpPr>
            <p:cNvPr id="210" name="object 64"/>
            <p:cNvSpPr/>
            <p:nvPr/>
          </p:nvSpPr>
          <p:spPr>
            <a:xfrm>
              <a:off x="5100828" y="5775959"/>
              <a:ext cx="1338834" cy="333019"/>
            </a:xfrm>
            <a:prstGeom prst="rect">
              <a:avLst/>
            </a:prstGeom>
            <a:blipFill>
              <a:blip r:embed="rId23" cstate="print"/>
              <a:stretch>
                <a:fillRect/>
              </a:stretch>
            </a:blipFill>
          </p:spPr>
          <p:txBody>
            <a:bodyPr wrap="square" lIns="0" tIns="0" rIns="0" bIns="0" rtlCol="0">
              <a:noAutofit/>
            </a:bodyPr>
            <a:lstStyle/>
            <a:p>
              <a:endParaRPr/>
            </a:p>
          </p:txBody>
        </p:sp>
        <p:sp>
          <p:nvSpPr>
            <p:cNvPr id="211" name="object 65"/>
            <p:cNvSpPr txBox="1"/>
            <p:nvPr/>
          </p:nvSpPr>
          <p:spPr>
            <a:xfrm>
              <a:off x="5530341" y="5847588"/>
              <a:ext cx="482600" cy="195580"/>
            </a:xfrm>
            <a:prstGeom prst="rect">
              <a:avLst/>
            </a:prstGeom>
          </p:spPr>
          <p:txBody>
            <a:bodyPr vert="horz" wrap="square" lIns="0" tIns="0" rIns="0" bIns="0" rtlCol="0">
              <a:noAutofit/>
            </a:bodyPr>
            <a:lstStyle/>
            <a:p>
              <a:pPr marL="12700">
                <a:lnSpc>
                  <a:spcPct val="100000"/>
                </a:lnSpc>
              </a:pPr>
              <a:r>
                <a:rPr sz="1200" spc="-5" dirty="0">
                  <a:latin typeface="Microsoft YaHei UI"/>
                  <a:cs typeface="Microsoft YaHei UI"/>
                </a:rPr>
                <a:t>物联网</a:t>
              </a:r>
              <a:endParaRPr sz="1200">
                <a:latin typeface="Microsoft YaHei UI"/>
                <a:cs typeface="Microsoft YaHei UI"/>
              </a:endParaRPr>
            </a:p>
          </p:txBody>
        </p:sp>
        <p:sp>
          <p:nvSpPr>
            <p:cNvPr id="212" name="object 66"/>
            <p:cNvSpPr/>
            <p:nvPr/>
          </p:nvSpPr>
          <p:spPr>
            <a:xfrm>
              <a:off x="6620256" y="5775959"/>
              <a:ext cx="1337309" cy="333019"/>
            </a:xfrm>
            <a:prstGeom prst="rect">
              <a:avLst/>
            </a:prstGeom>
            <a:blipFill>
              <a:blip r:embed="rId21" cstate="print"/>
              <a:stretch>
                <a:fillRect/>
              </a:stretch>
            </a:blipFill>
          </p:spPr>
          <p:txBody>
            <a:bodyPr wrap="square" lIns="0" tIns="0" rIns="0" bIns="0" rtlCol="0">
              <a:noAutofit/>
            </a:bodyPr>
            <a:lstStyle/>
            <a:p>
              <a:endParaRPr/>
            </a:p>
          </p:txBody>
        </p:sp>
        <p:sp>
          <p:nvSpPr>
            <p:cNvPr id="213" name="object 67"/>
            <p:cNvSpPr txBox="1"/>
            <p:nvPr/>
          </p:nvSpPr>
          <p:spPr>
            <a:xfrm>
              <a:off x="6896861" y="5847588"/>
              <a:ext cx="789305"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移动互联网</a:t>
              </a:r>
              <a:endParaRPr sz="1200">
                <a:latin typeface="Microsoft YaHei UI"/>
                <a:cs typeface="Microsoft YaHei UI"/>
              </a:endParaRPr>
            </a:p>
          </p:txBody>
        </p:sp>
        <p:sp>
          <p:nvSpPr>
            <p:cNvPr id="214" name="object 68"/>
            <p:cNvSpPr/>
            <p:nvPr/>
          </p:nvSpPr>
          <p:spPr>
            <a:xfrm>
              <a:off x="8136635" y="5775959"/>
              <a:ext cx="1337309" cy="333019"/>
            </a:xfrm>
            <a:prstGeom prst="rect">
              <a:avLst/>
            </a:prstGeom>
            <a:blipFill>
              <a:blip r:embed="rId24" cstate="print"/>
              <a:stretch>
                <a:fillRect/>
              </a:stretch>
            </a:blipFill>
          </p:spPr>
          <p:txBody>
            <a:bodyPr wrap="square" lIns="0" tIns="0" rIns="0" bIns="0" rtlCol="0">
              <a:noAutofit/>
            </a:bodyPr>
            <a:lstStyle/>
            <a:p>
              <a:endParaRPr/>
            </a:p>
          </p:txBody>
        </p:sp>
        <p:sp>
          <p:nvSpPr>
            <p:cNvPr id="215" name="object 69"/>
            <p:cNvSpPr txBox="1"/>
            <p:nvPr/>
          </p:nvSpPr>
          <p:spPr>
            <a:xfrm>
              <a:off x="8490584" y="5847588"/>
              <a:ext cx="635000" cy="195580"/>
            </a:xfrm>
            <a:prstGeom prst="rect">
              <a:avLst/>
            </a:prstGeom>
          </p:spPr>
          <p:txBody>
            <a:bodyPr vert="horz" wrap="square" lIns="0" tIns="0" rIns="0" bIns="0" rtlCol="0">
              <a:noAutofit/>
            </a:bodyPr>
            <a:lstStyle/>
            <a:p>
              <a:pPr marL="12700">
                <a:lnSpc>
                  <a:spcPct val="100000"/>
                </a:lnSpc>
              </a:pPr>
              <a:r>
                <a:rPr sz="1200" spc="-5" dirty="0">
                  <a:latin typeface="Microsoft YaHei UI"/>
                  <a:cs typeface="Microsoft YaHei UI"/>
                </a:rPr>
                <a:t>操作系统</a:t>
              </a:r>
              <a:endParaRPr sz="1200">
                <a:latin typeface="Microsoft YaHei UI"/>
                <a:cs typeface="Microsoft YaHei UI"/>
              </a:endParaRPr>
            </a:p>
          </p:txBody>
        </p:sp>
        <p:sp>
          <p:nvSpPr>
            <p:cNvPr id="216" name="object 70"/>
            <p:cNvSpPr/>
            <p:nvPr/>
          </p:nvSpPr>
          <p:spPr>
            <a:xfrm>
              <a:off x="9654540" y="5775959"/>
              <a:ext cx="1337309" cy="333019"/>
            </a:xfrm>
            <a:prstGeom prst="rect">
              <a:avLst/>
            </a:prstGeom>
            <a:blipFill>
              <a:blip r:embed="rId24" cstate="print"/>
              <a:stretch>
                <a:fillRect/>
              </a:stretch>
            </a:blipFill>
          </p:spPr>
          <p:txBody>
            <a:bodyPr wrap="square" lIns="0" tIns="0" rIns="0" bIns="0" rtlCol="0">
              <a:noAutofit/>
            </a:bodyPr>
            <a:lstStyle/>
            <a:p>
              <a:endParaRPr/>
            </a:p>
          </p:txBody>
        </p:sp>
        <p:sp>
          <p:nvSpPr>
            <p:cNvPr id="217" name="object 71"/>
            <p:cNvSpPr txBox="1"/>
            <p:nvPr/>
          </p:nvSpPr>
          <p:spPr>
            <a:xfrm>
              <a:off x="10084054" y="5847588"/>
              <a:ext cx="482600" cy="195580"/>
            </a:xfrm>
            <a:prstGeom prst="rect">
              <a:avLst/>
            </a:prstGeom>
          </p:spPr>
          <p:txBody>
            <a:bodyPr vert="horz" wrap="square" lIns="0" tIns="0" rIns="0" bIns="0" rtlCol="0">
              <a:noAutofit/>
            </a:bodyPr>
            <a:lstStyle/>
            <a:p>
              <a:pPr marL="12700">
                <a:lnSpc>
                  <a:spcPct val="100000"/>
                </a:lnSpc>
              </a:pPr>
              <a:r>
                <a:rPr sz="1200" spc="-5" dirty="0">
                  <a:latin typeface="Microsoft YaHei UI"/>
                  <a:cs typeface="Microsoft YaHei UI"/>
                </a:rPr>
                <a:t>数据库</a:t>
              </a:r>
              <a:endParaRPr sz="1200">
                <a:latin typeface="Microsoft YaHei UI"/>
                <a:cs typeface="Microsoft YaHei UI"/>
              </a:endParaRPr>
            </a:p>
          </p:txBody>
        </p:sp>
        <p:sp>
          <p:nvSpPr>
            <p:cNvPr id="218" name="object 72"/>
            <p:cNvSpPr txBox="1"/>
            <p:nvPr/>
          </p:nvSpPr>
          <p:spPr>
            <a:xfrm>
              <a:off x="1137615" y="5668670"/>
              <a:ext cx="483234" cy="561340"/>
            </a:xfrm>
            <a:prstGeom prst="rect">
              <a:avLst/>
            </a:prstGeom>
          </p:spPr>
          <p:txBody>
            <a:bodyPr vert="horz" wrap="square" lIns="0" tIns="0" rIns="0" bIns="0" rtlCol="0">
              <a:noAutofit/>
            </a:bodyPr>
            <a:lstStyle/>
            <a:p>
              <a:pPr marL="12700" marR="12700">
                <a:lnSpc>
                  <a:spcPct val="100000"/>
                </a:lnSpc>
              </a:pPr>
              <a:r>
                <a:rPr sz="1800" b="1" dirty="0">
                  <a:solidFill>
                    <a:srgbClr val="205868"/>
                  </a:solidFill>
                  <a:latin typeface="Microsoft YaHei UI"/>
                  <a:cs typeface="Microsoft YaHei UI"/>
                </a:rPr>
                <a:t>基础 设施</a:t>
              </a:r>
              <a:endParaRPr sz="1800">
                <a:latin typeface="Microsoft YaHei UI"/>
                <a:cs typeface="Microsoft YaHei UI"/>
              </a:endParaRPr>
            </a:p>
          </p:txBody>
        </p:sp>
        <p:sp>
          <p:nvSpPr>
            <p:cNvPr id="219" name="object 73"/>
            <p:cNvSpPr/>
            <p:nvPr/>
          </p:nvSpPr>
          <p:spPr>
            <a:xfrm>
              <a:off x="932688" y="4459211"/>
              <a:ext cx="10312908" cy="1080528"/>
            </a:xfrm>
            <a:prstGeom prst="rect">
              <a:avLst/>
            </a:prstGeom>
            <a:blipFill>
              <a:blip r:embed="rId25" cstate="print"/>
              <a:stretch>
                <a:fillRect/>
              </a:stretch>
            </a:blipFill>
          </p:spPr>
          <p:txBody>
            <a:bodyPr wrap="square" lIns="0" tIns="0" rIns="0" bIns="0" rtlCol="0">
              <a:noAutofit/>
            </a:bodyPr>
            <a:lstStyle/>
            <a:p>
              <a:endParaRPr/>
            </a:p>
          </p:txBody>
        </p:sp>
        <p:sp>
          <p:nvSpPr>
            <p:cNvPr id="220" name="object 74"/>
            <p:cNvSpPr/>
            <p:nvPr/>
          </p:nvSpPr>
          <p:spPr>
            <a:xfrm>
              <a:off x="975360" y="4479035"/>
              <a:ext cx="10232136" cy="999744"/>
            </a:xfrm>
            <a:custGeom>
              <a:avLst/>
              <a:gdLst/>
              <a:ahLst/>
              <a:cxnLst/>
              <a:rect l="l" t="t" r="r" b="b"/>
              <a:pathLst>
                <a:path w="10232136" h="999744">
                  <a:moveTo>
                    <a:pt x="0" y="999744"/>
                  </a:moveTo>
                  <a:lnTo>
                    <a:pt x="10232136" y="999744"/>
                  </a:lnTo>
                  <a:lnTo>
                    <a:pt x="10232136" y="0"/>
                  </a:lnTo>
                  <a:lnTo>
                    <a:pt x="0" y="0"/>
                  </a:lnTo>
                  <a:lnTo>
                    <a:pt x="0" y="999744"/>
                  </a:lnTo>
                  <a:close/>
                </a:path>
              </a:pathLst>
            </a:custGeom>
            <a:solidFill>
              <a:srgbClr val="FBD4B5"/>
            </a:solidFill>
          </p:spPr>
          <p:txBody>
            <a:bodyPr wrap="square" lIns="0" tIns="0" rIns="0" bIns="0" rtlCol="0">
              <a:noAutofit/>
            </a:bodyPr>
            <a:lstStyle/>
            <a:p>
              <a:endParaRPr/>
            </a:p>
          </p:txBody>
        </p:sp>
        <p:sp>
          <p:nvSpPr>
            <p:cNvPr id="221" name="object 75"/>
            <p:cNvSpPr/>
            <p:nvPr/>
          </p:nvSpPr>
          <p:spPr>
            <a:xfrm>
              <a:off x="1740407" y="4585703"/>
              <a:ext cx="1867662" cy="334530"/>
            </a:xfrm>
            <a:prstGeom prst="rect">
              <a:avLst/>
            </a:prstGeom>
            <a:blipFill>
              <a:blip r:embed="rId26" cstate="print"/>
              <a:stretch>
                <a:fillRect/>
              </a:stretch>
            </a:blipFill>
          </p:spPr>
          <p:txBody>
            <a:bodyPr wrap="square" lIns="0" tIns="0" rIns="0" bIns="0" rtlCol="0">
              <a:noAutofit/>
            </a:bodyPr>
            <a:lstStyle/>
            <a:p>
              <a:endParaRPr/>
            </a:p>
          </p:txBody>
        </p:sp>
        <p:sp>
          <p:nvSpPr>
            <p:cNvPr id="222" name="object 76"/>
            <p:cNvSpPr txBox="1"/>
            <p:nvPr/>
          </p:nvSpPr>
          <p:spPr>
            <a:xfrm>
              <a:off x="2205608" y="4657344"/>
              <a:ext cx="939800" cy="195580"/>
            </a:xfrm>
            <a:prstGeom prst="rect">
              <a:avLst/>
            </a:prstGeom>
          </p:spPr>
          <p:txBody>
            <a:bodyPr vert="horz" wrap="square" lIns="0" tIns="0" rIns="0" bIns="0" rtlCol="0">
              <a:noAutofit/>
            </a:bodyPr>
            <a:lstStyle/>
            <a:p>
              <a:pPr marL="12700">
                <a:lnSpc>
                  <a:spcPct val="100000"/>
                </a:lnSpc>
              </a:pPr>
              <a:r>
                <a:rPr sz="1200" b="1" dirty="0">
                  <a:latin typeface="Microsoft YaHei UI"/>
                  <a:cs typeface="Microsoft YaHei UI"/>
                </a:rPr>
                <a:t>统一数据管理</a:t>
              </a:r>
              <a:endParaRPr sz="1200">
                <a:latin typeface="Microsoft YaHei UI"/>
                <a:cs typeface="Microsoft YaHei UI"/>
              </a:endParaRPr>
            </a:p>
          </p:txBody>
        </p:sp>
        <p:sp>
          <p:nvSpPr>
            <p:cNvPr id="223" name="object 77"/>
            <p:cNvSpPr/>
            <p:nvPr/>
          </p:nvSpPr>
          <p:spPr>
            <a:xfrm>
              <a:off x="5676900" y="4600918"/>
              <a:ext cx="1832609" cy="308648"/>
            </a:xfrm>
            <a:prstGeom prst="rect">
              <a:avLst/>
            </a:prstGeom>
            <a:blipFill>
              <a:blip r:embed="rId27" cstate="print"/>
              <a:stretch>
                <a:fillRect/>
              </a:stretch>
            </a:blipFill>
          </p:spPr>
          <p:txBody>
            <a:bodyPr wrap="square" lIns="0" tIns="0" rIns="0" bIns="0" rtlCol="0">
              <a:noAutofit/>
            </a:bodyPr>
            <a:lstStyle/>
            <a:p>
              <a:endParaRPr/>
            </a:p>
          </p:txBody>
        </p:sp>
        <p:sp>
          <p:nvSpPr>
            <p:cNvPr id="224" name="object 78"/>
            <p:cNvSpPr txBox="1"/>
            <p:nvPr/>
          </p:nvSpPr>
          <p:spPr>
            <a:xfrm>
              <a:off x="6125336" y="4660138"/>
              <a:ext cx="941705" cy="195580"/>
            </a:xfrm>
            <a:prstGeom prst="rect">
              <a:avLst/>
            </a:prstGeom>
          </p:spPr>
          <p:txBody>
            <a:bodyPr vert="horz" wrap="square" lIns="0" tIns="0" rIns="0" bIns="0" rtlCol="0">
              <a:noAutofit/>
            </a:bodyPr>
            <a:lstStyle/>
            <a:p>
              <a:pPr marL="12700">
                <a:lnSpc>
                  <a:spcPct val="100000"/>
                </a:lnSpc>
              </a:pPr>
              <a:r>
                <a:rPr sz="1200" b="1" dirty="0">
                  <a:latin typeface="Microsoft YaHei UI"/>
                  <a:cs typeface="Microsoft YaHei UI"/>
                </a:rPr>
                <a:t>统一用户认证</a:t>
              </a:r>
              <a:endParaRPr sz="1200">
                <a:latin typeface="Microsoft YaHei UI"/>
                <a:cs typeface="Microsoft YaHei UI"/>
              </a:endParaRPr>
            </a:p>
          </p:txBody>
        </p:sp>
        <p:sp>
          <p:nvSpPr>
            <p:cNvPr id="225" name="object 79"/>
            <p:cNvSpPr/>
            <p:nvPr/>
          </p:nvSpPr>
          <p:spPr>
            <a:xfrm>
              <a:off x="9270492" y="4591773"/>
              <a:ext cx="1776222" cy="308648"/>
            </a:xfrm>
            <a:prstGeom prst="rect">
              <a:avLst/>
            </a:prstGeom>
            <a:blipFill>
              <a:blip r:embed="rId28" cstate="print"/>
              <a:stretch>
                <a:fillRect/>
              </a:stretch>
            </a:blipFill>
          </p:spPr>
          <p:txBody>
            <a:bodyPr wrap="square" lIns="0" tIns="0" rIns="0" bIns="0" rtlCol="0">
              <a:noAutofit/>
            </a:bodyPr>
            <a:lstStyle/>
            <a:p>
              <a:endParaRPr/>
            </a:p>
          </p:txBody>
        </p:sp>
        <p:sp>
          <p:nvSpPr>
            <p:cNvPr id="226" name="object 80"/>
            <p:cNvSpPr txBox="1"/>
            <p:nvPr/>
          </p:nvSpPr>
          <p:spPr>
            <a:xfrm>
              <a:off x="9690607" y="4650613"/>
              <a:ext cx="939800" cy="195580"/>
            </a:xfrm>
            <a:prstGeom prst="rect">
              <a:avLst/>
            </a:prstGeom>
          </p:spPr>
          <p:txBody>
            <a:bodyPr vert="horz" wrap="square" lIns="0" tIns="0" rIns="0" bIns="0" rtlCol="0">
              <a:noAutofit/>
            </a:bodyPr>
            <a:lstStyle/>
            <a:p>
              <a:pPr marL="12700">
                <a:lnSpc>
                  <a:spcPct val="100000"/>
                </a:lnSpc>
              </a:pPr>
              <a:r>
                <a:rPr sz="1200" b="1" dirty="0">
                  <a:latin typeface="Microsoft YaHei UI"/>
                  <a:cs typeface="Microsoft YaHei UI"/>
                </a:rPr>
                <a:t>统一外部接口</a:t>
              </a:r>
              <a:endParaRPr sz="1200">
                <a:latin typeface="Microsoft YaHei UI"/>
                <a:cs typeface="Microsoft YaHei UI"/>
              </a:endParaRPr>
            </a:p>
          </p:txBody>
        </p:sp>
        <p:sp>
          <p:nvSpPr>
            <p:cNvPr id="227" name="object 81"/>
            <p:cNvSpPr txBox="1"/>
            <p:nvPr/>
          </p:nvSpPr>
          <p:spPr>
            <a:xfrm>
              <a:off x="1137615" y="4751196"/>
              <a:ext cx="483234" cy="561340"/>
            </a:xfrm>
            <a:prstGeom prst="rect">
              <a:avLst/>
            </a:prstGeom>
          </p:spPr>
          <p:txBody>
            <a:bodyPr vert="horz" wrap="square" lIns="0" tIns="0" rIns="0" bIns="0" rtlCol="0">
              <a:noAutofit/>
            </a:bodyPr>
            <a:lstStyle/>
            <a:p>
              <a:pPr marL="12700" marR="12700">
                <a:lnSpc>
                  <a:spcPct val="100000"/>
                </a:lnSpc>
              </a:pPr>
              <a:r>
                <a:rPr sz="1800" b="1" dirty="0">
                  <a:solidFill>
                    <a:srgbClr val="E36C09"/>
                  </a:solidFill>
                  <a:latin typeface="Microsoft YaHei UI"/>
                  <a:cs typeface="Microsoft YaHei UI"/>
                </a:rPr>
                <a:t>基础 支撑</a:t>
              </a:r>
              <a:endParaRPr sz="1800">
                <a:latin typeface="Microsoft YaHei UI"/>
                <a:cs typeface="Microsoft YaHei UI"/>
              </a:endParaRPr>
            </a:p>
          </p:txBody>
        </p:sp>
        <p:sp>
          <p:nvSpPr>
            <p:cNvPr id="228" name="object 82"/>
            <p:cNvSpPr/>
            <p:nvPr/>
          </p:nvSpPr>
          <p:spPr>
            <a:xfrm>
              <a:off x="3354323" y="5056632"/>
              <a:ext cx="1832610" cy="308609"/>
            </a:xfrm>
            <a:prstGeom prst="rect">
              <a:avLst/>
            </a:prstGeom>
            <a:blipFill>
              <a:blip r:embed="rId29" cstate="print"/>
              <a:stretch>
                <a:fillRect/>
              </a:stretch>
            </a:blipFill>
          </p:spPr>
          <p:txBody>
            <a:bodyPr wrap="square" lIns="0" tIns="0" rIns="0" bIns="0" rtlCol="0">
              <a:noAutofit/>
            </a:bodyPr>
            <a:lstStyle/>
            <a:p>
              <a:endParaRPr/>
            </a:p>
          </p:txBody>
        </p:sp>
        <p:sp>
          <p:nvSpPr>
            <p:cNvPr id="229" name="object 83"/>
            <p:cNvSpPr txBox="1"/>
            <p:nvPr/>
          </p:nvSpPr>
          <p:spPr>
            <a:xfrm>
              <a:off x="3669029" y="5116067"/>
              <a:ext cx="1208405"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ES</a:t>
              </a:r>
              <a:r>
                <a:rPr sz="1200" spc="5" dirty="0">
                  <a:latin typeface="Microsoft YaHei UI"/>
                  <a:cs typeface="Microsoft YaHei UI"/>
                </a:rPr>
                <a:t>B</a:t>
              </a:r>
              <a:r>
                <a:rPr sz="1200" spc="0" dirty="0">
                  <a:latin typeface="Microsoft YaHei UI"/>
                  <a:cs typeface="Microsoft YaHei UI"/>
                </a:rPr>
                <a:t>企业服务总线</a:t>
              </a:r>
              <a:endParaRPr sz="1200">
                <a:latin typeface="Microsoft YaHei UI"/>
                <a:cs typeface="Microsoft YaHei UI"/>
              </a:endParaRPr>
            </a:p>
          </p:txBody>
        </p:sp>
        <p:sp>
          <p:nvSpPr>
            <p:cNvPr id="230" name="object 84"/>
            <p:cNvSpPr/>
            <p:nvPr/>
          </p:nvSpPr>
          <p:spPr>
            <a:xfrm>
              <a:off x="5347715" y="5056619"/>
              <a:ext cx="1218450" cy="334530"/>
            </a:xfrm>
            <a:prstGeom prst="rect">
              <a:avLst/>
            </a:prstGeom>
            <a:blipFill>
              <a:blip r:embed="rId30" cstate="print"/>
              <a:stretch>
                <a:fillRect/>
              </a:stretch>
            </a:blipFill>
          </p:spPr>
          <p:txBody>
            <a:bodyPr wrap="square" lIns="0" tIns="0" rIns="0" bIns="0" rtlCol="0">
              <a:noAutofit/>
            </a:bodyPr>
            <a:lstStyle/>
            <a:p>
              <a:endParaRPr/>
            </a:p>
          </p:txBody>
        </p:sp>
        <p:sp>
          <p:nvSpPr>
            <p:cNvPr id="231" name="object 85"/>
            <p:cNvSpPr txBox="1"/>
            <p:nvPr/>
          </p:nvSpPr>
          <p:spPr>
            <a:xfrm>
              <a:off x="5488685" y="5128005"/>
              <a:ext cx="9398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支付管理平台</a:t>
              </a:r>
              <a:endParaRPr sz="1200">
                <a:latin typeface="Microsoft YaHei UI"/>
                <a:cs typeface="Microsoft YaHei UI"/>
              </a:endParaRPr>
            </a:p>
          </p:txBody>
        </p:sp>
        <p:sp>
          <p:nvSpPr>
            <p:cNvPr id="232" name="object 86"/>
            <p:cNvSpPr/>
            <p:nvPr/>
          </p:nvSpPr>
          <p:spPr>
            <a:xfrm>
              <a:off x="1740407" y="5050497"/>
              <a:ext cx="1454658" cy="334556"/>
            </a:xfrm>
            <a:prstGeom prst="rect">
              <a:avLst/>
            </a:prstGeom>
            <a:blipFill>
              <a:blip r:embed="rId31" cstate="print"/>
              <a:stretch>
                <a:fillRect/>
              </a:stretch>
            </a:blipFill>
          </p:spPr>
          <p:txBody>
            <a:bodyPr wrap="square" lIns="0" tIns="0" rIns="0" bIns="0" rtlCol="0">
              <a:noAutofit/>
            </a:bodyPr>
            <a:lstStyle/>
            <a:p>
              <a:endParaRPr/>
            </a:p>
          </p:txBody>
        </p:sp>
        <p:sp>
          <p:nvSpPr>
            <p:cNvPr id="233" name="object 87"/>
            <p:cNvSpPr txBox="1"/>
            <p:nvPr/>
          </p:nvSpPr>
          <p:spPr>
            <a:xfrm>
              <a:off x="1847469" y="5122798"/>
              <a:ext cx="12446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物联网中间件平台</a:t>
              </a:r>
              <a:endParaRPr sz="1200">
                <a:latin typeface="Microsoft YaHei UI"/>
                <a:cs typeface="Microsoft YaHei UI"/>
              </a:endParaRPr>
            </a:p>
          </p:txBody>
        </p:sp>
        <p:sp>
          <p:nvSpPr>
            <p:cNvPr id="234" name="object 88"/>
            <p:cNvSpPr/>
            <p:nvPr/>
          </p:nvSpPr>
          <p:spPr>
            <a:xfrm>
              <a:off x="9877043" y="5062715"/>
              <a:ext cx="1218450" cy="334530"/>
            </a:xfrm>
            <a:prstGeom prst="rect">
              <a:avLst/>
            </a:prstGeom>
            <a:blipFill>
              <a:blip r:embed="rId30" cstate="print"/>
              <a:stretch>
                <a:fillRect/>
              </a:stretch>
            </a:blipFill>
          </p:spPr>
          <p:txBody>
            <a:bodyPr wrap="square" lIns="0" tIns="0" rIns="0" bIns="0" rtlCol="0">
              <a:noAutofit/>
            </a:bodyPr>
            <a:lstStyle/>
            <a:p>
              <a:endParaRPr/>
            </a:p>
          </p:txBody>
        </p:sp>
        <p:sp>
          <p:nvSpPr>
            <p:cNvPr id="235" name="object 89"/>
            <p:cNvSpPr txBox="1"/>
            <p:nvPr/>
          </p:nvSpPr>
          <p:spPr>
            <a:xfrm>
              <a:off x="10095103" y="5134609"/>
              <a:ext cx="7874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大数据分析</a:t>
              </a:r>
              <a:endParaRPr sz="1200">
                <a:latin typeface="Microsoft YaHei UI"/>
                <a:cs typeface="Microsoft YaHei UI"/>
              </a:endParaRPr>
            </a:p>
          </p:txBody>
        </p:sp>
        <p:sp>
          <p:nvSpPr>
            <p:cNvPr id="236" name="object 90"/>
            <p:cNvSpPr/>
            <p:nvPr/>
          </p:nvSpPr>
          <p:spPr>
            <a:xfrm>
              <a:off x="8328659" y="5070335"/>
              <a:ext cx="1389126" cy="334530"/>
            </a:xfrm>
            <a:prstGeom prst="rect">
              <a:avLst/>
            </a:prstGeom>
            <a:blipFill>
              <a:blip r:embed="rId32" cstate="print"/>
              <a:stretch>
                <a:fillRect/>
              </a:stretch>
            </a:blipFill>
          </p:spPr>
          <p:txBody>
            <a:bodyPr wrap="square" lIns="0" tIns="0" rIns="0" bIns="0" rtlCol="0">
              <a:noAutofit/>
            </a:bodyPr>
            <a:lstStyle/>
            <a:p>
              <a:endParaRPr/>
            </a:p>
          </p:txBody>
        </p:sp>
        <p:sp>
          <p:nvSpPr>
            <p:cNvPr id="237" name="object 91"/>
            <p:cNvSpPr txBox="1"/>
            <p:nvPr/>
          </p:nvSpPr>
          <p:spPr>
            <a:xfrm>
              <a:off x="8555481" y="5142610"/>
              <a:ext cx="9398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统一安全平台</a:t>
              </a:r>
              <a:endParaRPr sz="1200">
                <a:latin typeface="Microsoft YaHei UI"/>
                <a:cs typeface="Microsoft YaHei UI"/>
              </a:endParaRPr>
            </a:p>
          </p:txBody>
        </p:sp>
        <p:sp>
          <p:nvSpPr>
            <p:cNvPr id="238" name="object 92"/>
            <p:cNvSpPr/>
            <p:nvPr/>
          </p:nvSpPr>
          <p:spPr>
            <a:xfrm>
              <a:off x="6725411" y="5059641"/>
              <a:ext cx="1443990" cy="334556"/>
            </a:xfrm>
            <a:prstGeom prst="rect">
              <a:avLst/>
            </a:prstGeom>
            <a:blipFill>
              <a:blip r:embed="rId33" cstate="print"/>
              <a:stretch>
                <a:fillRect/>
              </a:stretch>
            </a:blipFill>
          </p:spPr>
          <p:txBody>
            <a:bodyPr wrap="square" lIns="0" tIns="0" rIns="0" bIns="0" rtlCol="0">
              <a:noAutofit/>
            </a:bodyPr>
            <a:lstStyle/>
            <a:p>
              <a:endParaRPr/>
            </a:p>
          </p:txBody>
        </p:sp>
        <p:sp>
          <p:nvSpPr>
            <p:cNvPr id="239" name="object 93"/>
            <p:cNvSpPr txBox="1"/>
            <p:nvPr/>
          </p:nvSpPr>
          <p:spPr>
            <a:xfrm>
              <a:off x="7132446" y="5132196"/>
              <a:ext cx="635000" cy="195580"/>
            </a:xfrm>
            <a:prstGeom prst="rect">
              <a:avLst/>
            </a:prstGeom>
          </p:spPr>
          <p:txBody>
            <a:bodyPr vert="horz" wrap="square" lIns="0" tIns="0" rIns="0" bIns="0" rtlCol="0">
              <a:noAutofit/>
            </a:bodyPr>
            <a:lstStyle/>
            <a:p>
              <a:pPr marL="12700">
                <a:lnSpc>
                  <a:spcPct val="100000"/>
                </a:lnSpc>
              </a:pPr>
              <a:r>
                <a:rPr sz="1200" dirty="0">
                  <a:latin typeface="Microsoft YaHei UI"/>
                  <a:cs typeface="Microsoft YaHei UI"/>
                </a:rPr>
                <a:t>运营管理</a:t>
              </a:r>
              <a:endParaRPr sz="1200">
                <a:latin typeface="Microsoft YaHei UI"/>
                <a:cs typeface="Microsoft YaHei UI"/>
              </a:endParaRP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0-#ppt_w/2"/>
                                          </p:val>
                                        </p:tav>
                                        <p:tav tm="100000">
                                          <p:val>
                                            <p:strVal val="#ppt_x"/>
                                          </p:val>
                                        </p:tav>
                                      </p:tavLst>
                                    </p:anim>
                                    <p:anim calcmode="lin" valueType="num">
                                      <p:cBhvr additive="base">
                                        <p:cTn id="8" dur="500" fill="hold"/>
                                        <p:tgtEl>
                                          <p:spTgt spid="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文本框 27"/>
          <p:cNvSpPr txBox="1"/>
          <p:nvPr/>
        </p:nvSpPr>
        <p:spPr>
          <a:xfrm>
            <a:off x="559766" y="322044"/>
            <a:ext cx="3185487"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总体规划</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架构解析</a:t>
            </a:r>
            <a:endParaRPr lang="zh-CN" altLang="en-US" sz="2400" b="1" dirty="0">
              <a:solidFill>
                <a:schemeClr val="tx1">
                  <a:lumMod val="65000"/>
                  <a:lumOff val="35000"/>
                </a:schemeClr>
              </a:solidFill>
              <a:latin typeface="+mn-ea"/>
              <a:cs typeface="+mn-ea"/>
              <a:sym typeface="+mn-lt"/>
            </a:endParaRPr>
          </a:p>
        </p:txBody>
      </p:sp>
      <p:grpSp>
        <p:nvGrpSpPr>
          <p:cNvPr id="2" name="组合 1"/>
          <p:cNvGrpSpPr/>
          <p:nvPr/>
        </p:nvGrpSpPr>
        <p:grpSpPr>
          <a:xfrm>
            <a:off x="811175" y="928670"/>
            <a:ext cx="10573007" cy="5764955"/>
            <a:chOff x="811175" y="928670"/>
            <a:chExt cx="10573007" cy="5764955"/>
          </a:xfrm>
        </p:grpSpPr>
        <p:sp>
          <p:nvSpPr>
            <p:cNvPr id="93" name="矩形 92"/>
            <p:cNvSpPr/>
            <p:nvPr/>
          </p:nvSpPr>
          <p:spPr>
            <a:xfrm>
              <a:off x="811175" y="1264361"/>
              <a:ext cx="10019188" cy="5429264"/>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94" name="椭圆 93"/>
            <p:cNvSpPr/>
            <p:nvPr/>
          </p:nvSpPr>
          <p:spPr>
            <a:xfrm>
              <a:off x="2481020" y="928670"/>
              <a:ext cx="1267067" cy="260059"/>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200" dirty="0"/>
                <a:t>居民</a:t>
              </a:r>
            </a:p>
          </p:txBody>
        </p:sp>
        <p:sp>
          <p:nvSpPr>
            <p:cNvPr id="95" name="椭圆 94"/>
            <p:cNvSpPr/>
            <p:nvPr/>
          </p:nvSpPr>
          <p:spPr>
            <a:xfrm>
              <a:off x="4504691" y="930068"/>
              <a:ext cx="1267067" cy="260059"/>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200" dirty="0"/>
                <a:t>商场</a:t>
              </a:r>
            </a:p>
          </p:txBody>
        </p:sp>
        <p:sp>
          <p:nvSpPr>
            <p:cNvPr id="96" name="椭圆 95"/>
            <p:cNvSpPr/>
            <p:nvPr/>
          </p:nvSpPr>
          <p:spPr>
            <a:xfrm>
              <a:off x="6385712" y="931466"/>
              <a:ext cx="1267067" cy="260059"/>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200" dirty="0"/>
                <a:t>物业</a:t>
              </a:r>
            </a:p>
          </p:txBody>
        </p:sp>
        <p:sp>
          <p:nvSpPr>
            <p:cNvPr id="97" name="椭圆 96"/>
            <p:cNvSpPr/>
            <p:nvPr/>
          </p:nvSpPr>
          <p:spPr>
            <a:xfrm>
              <a:off x="8342255" y="932864"/>
              <a:ext cx="1267067" cy="260059"/>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200" dirty="0"/>
                <a:t>办公</a:t>
              </a:r>
            </a:p>
          </p:txBody>
        </p:sp>
        <p:grpSp>
          <p:nvGrpSpPr>
            <p:cNvPr id="98" name="组合 41"/>
            <p:cNvGrpSpPr/>
            <p:nvPr/>
          </p:nvGrpSpPr>
          <p:grpSpPr>
            <a:xfrm>
              <a:off x="811175" y="1269742"/>
              <a:ext cx="9993889" cy="587622"/>
              <a:chOff x="1275127" y="1526396"/>
              <a:chExt cx="8724550" cy="587622"/>
            </a:xfrm>
          </p:grpSpPr>
          <p:sp>
            <p:nvSpPr>
              <p:cNvPr id="271" name="矩形 270"/>
              <p:cNvSpPr/>
              <p:nvPr/>
            </p:nvSpPr>
            <p:spPr>
              <a:xfrm>
                <a:off x="1275127" y="1526396"/>
                <a:ext cx="8724550" cy="58762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72" name="矩形 271"/>
              <p:cNvSpPr/>
              <p:nvPr/>
            </p:nvSpPr>
            <p:spPr>
              <a:xfrm>
                <a:off x="1954635" y="1618145"/>
                <a:ext cx="1031846" cy="310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t>台式电脑</a:t>
                </a:r>
              </a:p>
            </p:txBody>
          </p:sp>
          <p:sp>
            <p:nvSpPr>
              <p:cNvPr id="273" name="矩形 272"/>
              <p:cNvSpPr/>
              <p:nvPr/>
            </p:nvSpPr>
            <p:spPr>
              <a:xfrm>
                <a:off x="3154261" y="1619543"/>
                <a:ext cx="1075189" cy="310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t>笔记本电脑</a:t>
                </a:r>
              </a:p>
            </p:txBody>
          </p:sp>
          <p:sp>
            <p:nvSpPr>
              <p:cNvPr id="274" name="矩形 273"/>
              <p:cNvSpPr/>
              <p:nvPr/>
            </p:nvSpPr>
            <p:spPr>
              <a:xfrm>
                <a:off x="4405618" y="1629331"/>
                <a:ext cx="1075189" cy="310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t>智能终端</a:t>
                </a:r>
              </a:p>
            </p:txBody>
          </p:sp>
          <p:sp>
            <p:nvSpPr>
              <p:cNvPr id="275" name="矩形 274"/>
              <p:cNvSpPr/>
              <p:nvPr/>
            </p:nvSpPr>
            <p:spPr>
              <a:xfrm>
                <a:off x="5640198" y="1613952"/>
                <a:ext cx="1075189" cy="310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t>互联网电视</a:t>
                </a:r>
              </a:p>
            </p:txBody>
          </p:sp>
          <p:sp>
            <p:nvSpPr>
              <p:cNvPr id="276" name="矩形 275"/>
              <p:cNvSpPr/>
              <p:nvPr/>
            </p:nvSpPr>
            <p:spPr>
              <a:xfrm>
                <a:off x="6891556" y="1615351"/>
                <a:ext cx="1075189" cy="310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t>智能手机</a:t>
                </a:r>
              </a:p>
            </p:txBody>
          </p:sp>
          <p:sp>
            <p:nvSpPr>
              <p:cNvPr id="277" name="矩形 276"/>
              <p:cNvSpPr/>
              <p:nvPr/>
            </p:nvSpPr>
            <p:spPr>
              <a:xfrm>
                <a:off x="8142914" y="1629860"/>
                <a:ext cx="1075189" cy="310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t>电话</a:t>
                </a:r>
              </a:p>
            </p:txBody>
          </p:sp>
        </p:grpSp>
        <p:sp>
          <p:nvSpPr>
            <p:cNvPr id="99" name="矩形 98"/>
            <p:cNvSpPr/>
            <p:nvPr/>
          </p:nvSpPr>
          <p:spPr>
            <a:xfrm>
              <a:off x="5395396" y="1828397"/>
              <a:ext cx="1720191" cy="243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itchFamily="34" charset="-122"/>
                  <a:ea typeface="微软雅黑" pitchFamily="34" charset="-122"/>
                </a:rPr>
                <a:t>统一门户</a:t>
              </a:r>
            </a:p>
          </p:txBody>
        </p:sp>
        <p:sp>
          <p:nvSpPr>
            <p:cNvPr id="100" name="矩形 99"/>
            <p:cNvSpPr/>
            <p:nvPr/>
          </p:nvSpPr>
          <p:spPr>
            <a:xfrm>
              <a:off x="5737415" y="2159022"/>
              <a:ext cx="1048897" cy="2516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t>手机用户</a:t>
              </a:r>
            </a:p>
          </p:txBody>
        </p:sp>
        <p:sp>
          <p:nvSpPr>
            <p:cNvPr id="101" name="矩形 100"/>
            <p:cNvSpPr/>
            <p:nvPr/>
          </p:nvSpPr>
          <p:spPr>
            <a:xfrm>
              <a:off x="3186498" y="2160420"/>
              <a:ext cx="1192947" cy="2516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200" dirty="0"/>
                <a:t>PC</a:t>
              </a:r>
              <a:r>
                <a:rPr lang="zh-CN" altLang="en-US" sz="1200" dirty="0"/>
                <a:t>端用户</a:t>
              </a:r>
            </a:p>
          </p:txBody>
        </p:sp>
        <p:sp>
          <p:nvSpPr>
            <p:cNvPr id="102" name="矩形 101"/>
            <p:cNvSpPr/>
            <p:nvPr/>
          </p:nvSpPr>
          <p:spPr>
            <a:xfrm>
              <a:off x="8180646" y="2177198"/>
              <a:ext cx="1232103" cy="2516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t>微信公众号</a:t>
              </a:r>
            </a:p>
          </p:txBody>
        </p:sp>
        <p:sp>
          <p:nvSpPr>
            <p:cNvPr id="103" name="矩形 102"/>
            <p:cNvSpPr/>
            <p:nvPr/>
          </p:nvSpPr>
          <p:spPr>
            <a:xfrm>
              <a:off x="10830364" y="1264361"/>
              <a:ext cx="553818" cy="54292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04" name="矩形 103"/>
            <p:cNvSpPr/>
            <p:nvPr/>
          </p:nvSpPr>
          <p:spPr>
            <a:xfrm>
              <a:off x="10965877" y="1577780"/>
              <a:ext cx="302083" cy="10654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组织保障体系</a:t>
              </a:r>
            </a:p>
          </p:txBody>
        </p:sp>
        <p:sp>
          <p:nvSpPr>
            <p:cNvPr id="105" name="矩形 104"/>
            <p:cNvSpPr/>
            <p:nvPr/>
          </p:nvSpPr>
          <p:spPr>
            <a:xfrm>
              <a:off x="10965877" y="2856674"/>
              <a:ext cx="302083" cy="10723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标准规范体系</a:t>
              </a:r>
            </a:p>
          </p:txBody>
        </p:sp>
        <p:sp>
          <p:nvSpPr>
            <p:cNvPr id="106" name="矩形 105"/>
            <p:cNvSpPr/>
            <p:nvPr/>
          </p:nvSpPr>
          <p:spPr>
            <a:xfrm>
              <a:off x="10965877" y="4115862"/>
              <a:ext cx="302083" cy="10276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运维管理体系</a:t>
              </a:r>
            </a:p>
          </p:txBody>
        </p:sp>
        <p:sp>
          <p:nvSpPr>
            <p:cNvPr id="107" name="矩形 106"/>
            <p:cNvSpPr/>
            <p:nvPr/>
          </p:nvSpPr>
          <p:spPr>
            <a:xfrm>
              <a:off x="10965877" y="5352810"/>
              <a:ext cx="302083" cy="10765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安全保障体系</a:t>
              </a:r>
            </a:p>
          </p:txBody>
        </p:sp>
        <p:sp>
          <p:nvSpPr>
            <p:cNvPr id="108" name="矩形 107"/>
            <p:cNvSpPr/>
            <p:nvPr/>
          </p:nvSpPr>
          <p:spPr>
            <a:xfrm>
              <a:off x="811175" y="2548731"/>
              <a:ext cx="9979905" cy="195183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dirty="0"/>
            </a:p>
          </p:txBody>
        </p:sp>
        <p:sp>
          <p:nvSpPr>
            <p:cNvPr id="109" name="TextBox 108"/>
            <p:cNvSpPr txBox="1"/>
            <p:nvPr/>
          </p:nvSpPr>
          <p:spPr>
            <a:xfrm>
              <a:off x="3613829" y="2549884"/>
              <a:ext cx="897856" cy="276999"/>
            </a:xfrm>
            <a:prstGeom prst="rect">
              <a:avLst/>
            </a:prstGeom>
            <a:noFill/>
          </p:spPr>
          <p:txBody>
            <a:bodyPr wrap="square" rtlCol="0">
              <a:spAutoFit/>
            </a:bodyPr>
            <a:lstStyle/>
            <a:p>
              <a:r>
                <a:rPr lang="zh-CN" altLang="en-US" sz="1200" dirty="0"/>
                <a:t>智慧管理</a:t>
              </a:r>
            </a:p>
          </p:txBody>
        </p:sp>
        <p:sp>
          <p:nvSpPr>
            <p:cNvPr id="110" name="TextBox 109"/>
            <p:cNvSpPr txBox="1"/>
            <p:nvPr/>
          </p:nvSpPr>
          <p:spPr>
            <a:xfrm>
              <a:off x="9069879" y="2550893"/>
              <a:ext cx="897856" cy="276999"/>
            </a:xfrm>
            <a:prstGeom prst="rect">
              <a:avLst/>
            </a:prstGeom>
            <a:noFill/>
          </p:spPr>
          <p:txBody>
            <a:bodyPr wrap="square" rtlCol="0">
              <a:spAutoFit/>
            </a:bodyPr>
            <a:lstStyle/>
            <a:p>
              <a:r>
                <a:rPr lang="zh-CN" altLang="en-US" sz="1200" dirty="0"/>
                <a:t>智慧平台</a:t>
              </a:r>
            </a:p>
          </p:txBody>
        </p:sp>
        <p:sp>
          <p:nvSpPr>
            <p:cNvPr id="111" name="矩形 110"/>
            <p:cNvSpPr/>
            <p:nvPr/>
          </p:nvSpPr>
          <p:spPr>
            <a:xfrm>
              <a:off x="8790404" y="2857059"/>
              <a:ext cx="1468455" cy="1550573"/>
            </a:xfrm>
            <a:prstGeom prst="rect">
              <a:avLst/>
            </a:prstGeom>
            <a:noFill/>
            <a:ln>
              <a:solidFill>
                <a:srgbClr val="FF5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2" name="矩形 111"/>
            <p:cNvSpPr/>
            <p:nvPr/>
          </p:nvSpPr>
          <p:spPr>
            <a:xfrm>
              <a:off x="9830232" y="3059794"/>
              <a:ext cx="346112" cy="1265339"/>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数据中心</a:t>
              </a:r>
            </a:p>
          </p:txBody>
        </p:sp>
        <p:sp>
          <p:nvSpPr>
            <p:cNvPr id="113" name="TextBox 112"/>
            <p:cNvSpPr txBox="1"/>
            <p:nvPr/>
          </p:nvSpPr>
          <p:spPr>
            <a:xfrm>
              <a:off x="8807186" y="2815535"/>
              <a:ext cx="1443282" cy="276999"/>
            </a:xfrm>
            <a:prstGeom prst="rect">
              <a:avLst/>
            </a:prstGeom>
            <a:noFill/>
          </p:spPr>
          <p:txBody>
            <a:bodyPr wrap="square" rtlCol="0">
              <a:spAutoFit/>
            </a:bodyPr>
            <a:lstStyle/>
            <a:p>
              <a:r>
                <a:rPr lang="zh-CN" altLang="en-US" sz="1200" dirty="0"/>
                <a:t>移动终端智能服务</a:t>
              </a:r>
            </a:p>
          </p:txBody>
        </p:sp>
        <p:sp>
          <p:nvSpPr>
            <p:cNvPr id="114" name="矩形 113"/>
            <p:cNvSpPr/>
            <p:nvPr/>
          </p:nvSpPr>
          <p:spPr>
            <a:xfrm>
              <a:off x="9401562" y="3069581"/>
              <a:ext cx="357231" cy="1265339"/>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服务</a:t>
              </a:r>
              <a:endParaRPr lang="en-US" altLang="zh-CN" sz="1200" dirty="0"/>
            </a:p>
            <a:p>
              <a:pPr algn="ctr"/>
              <a:r>
                <a:rPr lang="zh-CN" altLang="en-US" sz="1200" dirty="0"/>
                <a:t>管理中</a:t>
              </a:r>
              <a:endParaRPr lang="en-US" altLang="zh-CN" sz="1200" dirty="0"/>
            </a:p>
            <a:p>
              <a:pPr algn="ctr"/>
              <a:r>
                <a:rPr lang="zh-CN" altLang="en-US" sz="1200" dirty="0"/>
                <a:t>心</a:t>
              </a:r>
            </a:p>
          </p:txBody>
        </p:sp>
        <p:sp>
          <p:nvSpPr>
            <p:cNvPr id="115" name="矩形 114"/>
            <p:cNvSpPr/>
            <p:nvPr/>
          </p:nvSpPr>
          <p:spPr>
            <a:xfrm>
              <a:off x="8901537" y="3070979"/>
              <a:ext cx="401194" cy="1265339"/>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智</a:t>
              </a:r>
              <a:endParaRPr lang="en-US" altLang="zh-CN" sz="1200" dirty="0"/>
            </a:p>
            <a:p>
              <a:pPr algn="ctr"/>
              <a:r>
                <a:rPr lang="zh-CN" altLang="en-US" sz="1200" dirty="0"/>
                <a:t>慧</a:t>
              </a:r>
              <a:endParaRPr lang="en-US" altLang="zh-CN" sz="1200" dirty="0"/>
            </a:p>
            <a:p>
              <a:pPr algn="ctr"/>
              <a:r>
                <a:rPr lang="zh-CN" altLang="en-US" sz="1200" dirty="0"/>
                <a:t>社</a:t>
              </a:r>
              <a:endParaRPr lang="en-US" altLang="zh-CN" sz="1200" dirty="0"/>
            </a:p>
            <a:p>
              <a:pPr algn="ctr"/>
              <a:r>
                <a:rPr lang="zh-CN" altLang="en-US" sz="1200" dirty="0"/>
                <a:t>区</a:t>
              </a:r>
              <a:endParaRPr lang="en-US" altLang="zh-CN" sz="1200" dirty="0"/>
            </a:p>
            <a:p>
              <a:pPr algn="ctr"/>
              <a:r>
                <a:rPr lang="zh-CN" altLang="en-US" sz="1200" dirty="0"/>
                <a:t>平</a:t>
              </a:r>
              <a:endParaRPr lang="en-US" altLang="zh-CN" sz="1200" dirty="0"/>
            </a:p>
            <a:p>
              <a:pPr algn="ctr"/>
              <a:r>
                <a:rPr lang="zh-CN" altLang="en-US" sz="1200" dirty="0"/>
                <a:t>台</a:t>
              </a:r>
            </a:p>
          </p:txBody>
        </p:sp>
        <p:sp>
          <p:nvSpPr>
            <p:cNvPr id="116" name="矩形 115"/>
            <p:cNvSpPr/>
            <p:nvPr/>
          </p:nvSpPr>
          <p:spPr>
            <a:xfrm>
              <a:off x="1257672" y="2835996"/>
              <a:ext cx="6854530" cy="1593135"/>
            </a:xfrm>
            <a:prstGeom prst="rect">
              <a:avLst/>
            </a:prstGeom>
            <a:noFill/>
            <a:ln>
              <a:solidFill>
                <a:srgbClr val="FF5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117" name="组合 83"/>
            <p:cNvGrpSpPr/>
            <p:nvPr/>
          </p:nvGrpSpPr>
          <p:grpSpPr>
            <a:xfrm>
              <a:off x="6825554" y="2898914"/>
              <a:ext cx="1167771" cy="1462480"/>
              <a:chOff x="6012814" y="3163957"/>
              <a:chExt cx="1167467" cy="1462480"/>
            </a:xfrm>
          </p:grpSpPr>
          <p:sp>
            <p:nvSpPr>
              <p:cNvPr id="266" name="矩形 78"/>
              <p:cNvSpPr/>
              <p:nvPr/>
            </p:nvSpPr>
            <p:spPr>
              <a:xfrm>
                <a:off x="6012814" y="3163957"/>
                <a:ext cx="1149291" cy="261456"/>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设备管理</a:t>
                </a:r>
              </a:p>
            </p:txBody>
          </p:sp>
          <p:sp>
            <p:nvSpPr>
              <p:cNvPr id="267" name="矩形 79"/>
              <p:cNvSpPr/>
              <p:nvPr/>
            </p:nvSpPr>
            <p:spPr>
              <a:xfrm>
                <a:off x="6022601" y="3467359"/>
                <a:ext cx="1149291" cy="261456"/>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财务管理</a:t>
                </a:r>
              </a:p>
            </p:txBody>
          </p:sp>
          <p:sp>
            <p:nvSpPr>
              <p:cNvPr id="268" name="矩形 80"/>
              <p:cNvSpPr/>
              <p:nvPr/>
            </p:nvSpPr>
            <p:spPr>
              <a:xfrm>
                <a:off x="6022601" y="3760974"/>
                <a:ext cx="1149291" cy="261456"/>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经营资源管理</a:t>
                </a:r>
              </a:p>
            </p:txBody>
          </p:sp>
          <p:sp>
            <p:nvSpPr>
              <p:cNvPr id="269" name="矩形 81"/>
              <p:cNvSpPr/>
              <p:nvPr/>
            </p:nvSpPr>
            <p:spPr>
              <a:xfrm>
                <a:off x="6022601" y="4071366"/>
                <a:ext cx="1149290" cy="261456"/>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能源管理</a:t>
                </a:r>
              </a:p>
            </p:txBody>
          </p:sp>
          <p:sp>
            <p:nvSpPr>
              <p:cNvPr id="270" name="矩形 82"/>
              <p:cNvSpPr/>
              <p:nvPr/>
            </p:nvSpPr>
            <p:spPr>
              <a:xfrm>
                <a:off x="6030990" y="4364981"/>
                <a:ext cx="1149291" cy="261456"/>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运维管理</a:t>
                </a:r>
              </a:p>
            </p:txBody>
          </p:sp>
        </p:grpSp>
        <p:sp>
          <p:nvSpPr>
            <p:cNvPr id="119" name="矩形 118"/>
            <p:cNvSpPr/>
            <p:nvPr/>
          </p:nvSpPr>
          <p:spPr>
            <a:xfrm>
              <a:off x="6503892" y="2880737"/>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机房工程</a:t>
              </a:r>
              <a:endParaRPr lang="zh-CN" altLang="en-US" sz="1200" dirty="0"/>
            </a:p>
          </p:txBody>
        </p:sp>
        <p:sp>
          <p:nvSpPr>
            <p:cNvPr id="121" name="矩形 120"/>
            <p:cNvSpPr/>
            <p:nvPr/>
          </p:nvSpPr>
          <p:spPr>
            <a:xfrm>
              <a:off x="6219991" y="2898913"/>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无线网络覆盖系统</a:t>
              </a:r>
              <a:endParaRPr lang="zh-CN" altLang="en-US" sz="1200" dirty="0"/>
            </a:p>
          </p:txBody>
        </p:sp>
        <p:sp>
          <p:nvSpPr>
            <p:cNvPr id="122" name="矩形 121"/>
            <p:cNvSpPr/>
            <p:nvPr/>
          </p:nvSpPr>
          <p:spPr>
            <a:xfrm>
              <a:off x="5936090" y="2891922"/>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楼宇自控系统</a:t>
              </a:r>
              <a:endParaRPr lang="zh-CN" altLang="en-US" sz="1200" dirty="0"/>
            </a:p>
          </p:txBody>
        </p:sp>
        <p:sp>
          <p:nvSpPr>
            <p:cNvPr id="123" name="矩形 122"/>
            <p:cNvSpPr/>
            <p:nvPr/>
          </p:nvSpPr>
          <p:spPr>
            <a:xfrm>
              <a:off x="5373882" y="2901709"/>
              <a:ext cx="504868"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停车场管理及车位引导系统</a:t>
              </a:r>
              <a:endParaRPr lang="zh-CN" altLang="en-US" sz="1200" dirty="0"/>
            </a:p>
          </p:txBody>
        </p:sp>
        <p:sp>
          <p:nvSpPr>
            <p:cNvPr id="138" name="矩形 137"/>
            <p:cNvSpPr/>
            <p:nvPr/>
          </p:nvSpPr>
          <p:spPr>
            <a:xfrm>
              <a:off x="5032498" y="2901709"/>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一卡通门禁管理</a:t>
              </a:r>
              <a:endParaRPr lang="zh-CN" altLang="en-US" sz="1200" dirty="0"/>
            </a:p>
          </p:txBody>
        </p:sp>
        <p:sp>
          <p:nvSpPr>
            <p:cNvPr id="139" name="矩形 138"/>
            <p:cNvSpPr/>
            <p:nvPr/>
          </p:nvSpPr>
          <p:spPr>
            <a:xfrm>
              <a:off x="4746745" y="2911496"/>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电子巡更系统</a:t>
              </a:r>
              <a:endParaRPr lang="zh-CN" altLang="en-US" sz="1200" dirty="0"/>
            </a:p>
          </p:txBody>
        </p:sp>
        <p:sp>
          <p:nvSpPr>
            <p:cNvPr id="149" name="矩形 148"/>
            <p:cNvSpPr/>
            <p:nvPr/>
          </p:nvSpPr>
          <p:spPr>
            <a:xfrm>
              <a:off x="4460994" y="2912894"/>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入侵报警系统</a:t>
              </a:r>
              <a:endParaRPr lang="zh-CN" altLang="en-US" sz="1200" dirty="0"/>
            </a:p>
          </p:txBody>
        </p:sp>
        <p:sp>
          <p:nvSpPr>
            <p:cNvPr id="150" name="矩形 149"/>
            <p:cNvSpPr/>
            <p:nvPr/>
          </p:nvSpPr>
          <p:spPr>
            <a:xfrm>
              <a:off x="4175242" y="2905903"/>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周界防盗报警</a:t>
              </a:r>
              <a:endParaRPr lang="zh-CN" altLang="en-US" sz="1200" dirty="0"/>
            </a:p>
          </p:txBody>
        </p:sp>
        <p:sp>
          <p:nvSpPr>
            <p:cNvPr id="151" name="矩形 150"/>
            <p:cNvSpPr/>
            <p:nvPr/>
          </p:nvSpPr>
          <p:spPr>
            <a:xfrm>
              <a:off x="3889489" y="2907301"/>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视频监控系统</a:t>
              </a:r>
              <a:endParaRPr lang="zh-CN" altLang="en-US" sz="1200" dirty="0"/>
            </a:p>
          </p:txBody>
        </p:sp>
        <p:sp>
          <p:nvSpPr>
            <p:cNvPr id="152" name="矩形 151"/>
            <p:cNvSpPr/>
            <p:nvPr/>
          </p:nvSpPr>
          <p:spPr>
            <a:xfrm>
              <a:off x="3603738" y="2908699"/>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客流量统计分析</a:t>
              </a:r>
              <a:endParaRPr lang="zh-CN" altLang="en-US" sz="1200" dirty="0"/>
            </a:p>
          </p:txBody>
        </p:sp>
        <p:sp>
          <p:nvSpPr>
            <p:cNvPr id="153" name="矩形 152"/>
            <p:cNvSpPr/>
            <p:nvPr/>
          </p:nvSpPr>
          <p:spPr>
            <a:xfrm>
              <a:off x="3317985" y="2903106"/>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背景音乐广播系统</a:t>
              </a:r>
              <a:endParaRPr lang="zh-CN" altLang="en-US" sz="1200" dirty="0"/>
            </a:p>
          </p:txBody>
        </p:sp>
        <p:sp>
          <p:nvSpPr>
            <p:cNvPr id="154" name="矩形 153"/>
            <p:cNvSpPr/>
            <p:nvPr/>
          </p:nvSpPr>
          <p:spPr>
            <a:xfrm>
              <a:off x="3032234" y="2919985"/>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信息发布系统</a:t>
              </a:r>
              <a:endParaRPr lang="zh-CN" altLang="en-US" sz="1200" dirty="0"/>
            </a:p>
          </p:txBody>
        </p:sp>
        <p:sp>
          <p:nvSpPr>
            <p:cNvPr id="155" name="矩形 154"/>
            <p:cNvSpPr/>
            <p:nvPr/>
          </p:nvSpPr>
          <p:spPr>
            <a:xfrm>
              <a:off x="2746482" y="2897513"/>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音视频会议系统</a:t>
              </a:r>
              <a:endParaRPr lang="zh-CN" altLang="en-US" sz="1200" dirty="0"/>
            </a:p>
          </p:txBody>
        </p:sp>
        <p:sp>
          <p:nvSpPr>
            <p:cNvPr id="156" name="矩形 155"/>
            <p:cNvSpPr/>
            <p:nvPr/>
          </p:nvSpPr>
          <p:spPr>
            <a:xfrm>
              <a:off x="2460729" y="2898911"/>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楼宇可视对讲系统</a:t>
              </a:r>
              <a:endParaRPr lang="zh-CN" altLang="en-US" sz="1200" dirty="0"/>
            </a:p>
          </p:txBody>
        </p:sp>
        <p:sp>
          <p:nvSpPr>
            <p:cNvPr id="157" name="矩形 156"/>
            <p:cNvSpPr/>
            <p:nvPr/>
          </p:nvSpPr>
          <p:spPr>
            <a:xfrm>
              <a:off x="2174978" y="2900309"/>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电话程控交换系统</a:t>
              </a:r>
              <a:endParaRPr lang="zh-CN" altLang="en-US" sz="1200" dirty="0"/>
            </a:p>
          </p:txBody>
        </p:sp>
        <p:sp>
          <p:nvSpPr>
            <p:cNvPr id="158" name="矩形 157"/>
            <p:cNvSpPr/>
            <p:nvPr/>
          </p:nvSpPr>
          <p:spPr>
            <a:xfrm>
              <a:off x="1889226" y="2893318"/>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移动通讯信号覆盖</a:t>
              </a:r>
            </a:p>
          </p:txBody>
        </p:sp>
        <p:sp>
          <p:nvSpPr>
            <p:cNvPr id="159" name="矩形 158"/>
            <p:cNvSpPr/>
            <p:nvPr/>
          </p:nvSpPr>
          <p:spPr>
            <a:xfrm>
              <a:off x="1603474" y="2894716"/>
              <a:ext cx="209780" cy="1487648"/>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itchFamily="34" charset="-122"/>
                  <a:ea typeface="微软雅黑" pitchFamily="34" charset="-122"/>
                </a:rPr>
                <a:t>信息发布系统</a:t>
              </a:r>
            </a:p>
          </p:txBody>
        </p:sp>
        <p:sp>
          <p:nvSpPr>
            <p:cNvPr id="160" name="矩形 159"/>
            <p:cNvSpPr/>
            <p:nvPr/>
          </p:nvSpPr>
          <p:spPr>
            <a:xfrm>
              <a:off x="811175" y="4525072"/>
              <a:ext cx="9978505" cy="23489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200" dirty="0"/>
                <a:t>基于云计算、混合现实、移动通信计算的</a:t>
              </a:r>
              <a:r>
                <a:rPr lang="zh-CN" altLang="en-US" sz="1200" dirty="0">
                  <a:latin typeface="微软雅黑" panose="020B0503020204020204" pitchFamily="34" charset="-122"/>
                  <a:ea typeface="微软雅黑" panose="020B0503020204020204" pitchFamily="34" charset="-122"/>
                </a:rPr>
                <a:t>智慧云管理平台</a:t>
              </a:r>
            </a:p>
          </p:txBody>
        </p:sp>
        <p:sp>
          <p:nvSpPr>
            <p:cNvPr id="161" name="TextBox 160"/>
            <p:cNvSpPr txBox="1"/>
            <p:nvPr/>
          </p:nvSpPr>
          <p:spPr>
            <a:xfrm>
              <a:off x="5327136" y="4751574"/>
              <a:ext cx="1074071" cy="307777"/>
            </a:xfrm>
            <a:prstGeom prst="rect">
              <a:avLst/>
            </a:prstGeom>
            <a:noFill/>
          </p:spPr>
          <p:txBody>
            <a:bodyPr wrap="square" rtlCol="0">
              <a:spAutoFit/>
            </a:bodyPr>
            <a:lstStyle/>
            <a:p>
              <a:r>
                <a:rPr lang="zh-CN" altLang="en-US" sz="1400" dirty="0">
                  <a:latin typeface="微软雅黑" pitchFamily="34" charset="-122"/>
                  <a:ea typeface="微软雅黑" pitchFamily="34" charset="-122"/>
                </a:rPr>
                <a:t>云数据中心</a:t>
              </a:r>
            </a:p>
          </p:txBody>
        </p:sp>
        <p:grpSp>
          <p:nvGrpSpPr>
            <p:cNvPr id="162" name="组合 110"/>
            <p:cNvGrpSpPr/>
            <p:nvPr/>
          </p:nvGrpSpPr>
          <p:grpSpPr>
            <a:xfrm>
              <a:off x="1071201" y="5009389"/>
              <a:ext cx="9616286" cy="488805"/>
              <a:chOff x="268347" y="5307988"/>
              <a:chExt cx="9613783" cy="488805"/>
            </a:xfrm>
          </p:grpSpPr>
          <p:sp>
            <p:nvSpPr>
              <p:cNvPr id="260" name="圆角矩形 103"/>
              <p:cNvSpPr/>
              <p:nvPr/>
            </p:nvSpPr>
            <p:spPr>
              <a:xfrm>
                <a:off x="268347" y="5318620"/>
                <a:ext cx="9613783" cy="478173"/>
              </a:xfrm>
              <a:prstGeom prst="roundRect">
                <a:avLst/>
              </a:prstGeom>
              <a:noFill/>
              <a:ln>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1" name="TextBox 260"/>
              <p:cNvSpPr txBox="1"/>
              <p:nvPr/>
            </p:nvSpPr>
            <p:spPr>
              <a:xfrm>
                <a:off x="4478548" y="5307988"/>
                <a:ext cx="1189838" cy="276999"/>
              </a:xfrm>
              <a:prstGeom prst="rect">
                <a:avLst/>
              </a:prstGeom>
              <a:noFill/>
            </p:spPr>
            <p:txBody>
              <a:bodyPr wrap="square" rtlCol="0">
                <a:spAutoFit/>
              </a:bodyPr>
              <a:lstStyle/>
              <a:p>
                <a:r>
                  <a:rPr lang="zh-CN" altLang="en-US" sz="1200" dirty="0">
                    <a:latin typeface="微软雅黑" pitchFamily="34" charset="-122"/>
                    <a:ea typeface="微软雅黑" pitchFamily="34" charset="-122"/>
                  </a:rPr>
                  <a:t>数据共享交换</a:t>
                </a:r>
              </a:p>
            </p:txBody>
          </p:sp>
          <p:sp>
            <p:nvSpPr>
              <p:cNvPr id="262" name="矩形 261"/>
              <p:cNvSpPr/>
              <p:nvPr/>
            </p:nvSpPr>
            <p:spPr>
              <a:xfrm>
                <a:off x="1115736" y="5570290"/>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数据字典</a:t>
                </a:r>
              </a:p>
            </p:txBody>
          </p:sp>
          <p:sp>
            <p:nvSpPr>
              <p:cNvPr id="263" name="矩形 262"/>
              <p:cNvSpPr/>
              <p:nvPr/>
            </p:nvSpPr>
            <p:spPr>
              <a:xfrm>
                <a:off x="3264716" y="5563299"/>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数据总线</a:t>
                </a:r>
              </a:p>
            </p:txBody>
          </p:sp>
          <p:sp>
            <p:nvSpPr>
              <p:cNvPr id="264" name="矩形 263"/>
              <p:cNvSpPr/>
              <p:nvPr/>
            </p:nvSpPr>
            <p:spPr>
              <a:xfrm>
                <a:off x="5447253" y="5564697"/>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数据服务网关</a:t>
                </a:r>
              </a:p>
            </p:txBody>
          </p:sp>
          <p:sp>
            <p:nvSpPr>
              <p:cNvPr id="265" name="矩形 264"/>
              <p:cNvSpPr/>
              <p:nvPr/>
            </p:nvSpPr>
            <p:spPr>
              <a:xfrm>
                <a:off x="7796170" y="5573086"/>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数据适配器</a:t>
                </a:r>
              </a:p>
            </p:txBody>
          </p:sp>
        </p:grpSp>
        <p:grpSp>
          <p:nvGrpSpPr>
            <p:cNvPr id="163" name="组合 118"/>
            <p:cNvGrpSpPr/>
            <p:nvPr/>
          </p:nvGrpSpPr>
          <p:grpSpPr>
            <a:xfrm>
              <a:off x="1064308" y="5566704"/>
              <a:ext cx="9616286" cy="478173"/>
              <a:chOff x="244679" y="5865303"/>
              <a:chExt cx="9613783" cy="478173"/>
            </a:xfrm>
          </p:grpSpPr>
          <p:sp>
            <p:nvSpPr>
              <p:cNvPr id="255" name="圆角矩形 254"/>
              <p:cNvSpPr/>
              <p:nvPr/>
            </p:nvSpPr>
            <p:spPr>
              <a:xfrm>
                <a:off x="244679" y="5865303"/>
                <a:ext cx="9613783" cy="478173"/>
              </a:xfrm>
              <a:prstGeom prst="roundRect">
                <a:avLst/>
              </a:prstGeom>
              <a:noFill/>
              <a:ln>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6" name="TextBox 255"/>
              <p:cNvSpPr txBox="1"/>
              <p:nvPr/>
            </p:nvSpPr>
            <p:spPr>
              <a:xfrm>
                <a:off x="4792910" y="5866702"/>
                <a:ext cx="802546" cy="276999"/>
              </a:xfrm>
              <a:prstGeom prst="rect">
                <a:avLst/>
              </a:prstGeom>
              <a:noFill/>
            </p:spPr>
            <p:txBody>
              <a:bodyPr wrap="square" rtlCol="0">
                <a:spAutoFit/>
              </a:bodyPr>
              <a:lstStyle/>
              <a:p>
                <a:r>
                  <a:rPr lang="zh-CN" altLang="en-US" sz="1200" dirty="0">
                    <a:latin typeface="微软雅黑" pitchFamily="34" charset="-122"/>
                    <a:ea typeface="微软雅黑" pitchFamily="34" charset="-122"/>
                  </a:rPr>
                  <a:t>数据维护</a:t>
                </a:r>
              </a:p>
            </p:txBody>
          </p:sp>
          <p:sp>
            <p:nvSpPr>
              <p:cNvPr id="257" name="矩形 256"/>
              <p:cNvSpPr/>
              <p:nvPr/>
            </p:nvSpPr>
            <p:spPr>
              <a:xfrm>
                <a:off x="1117134" y="6116973"/>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数据转换接入</a:t>
                </a:r>
              </a:p>
            </p:txBody>
          </p:sp>
          <p:sp>
            <p:nvSpPr>
              <p:cNvPr id="258" name="矩形 257"/>
              <p:cNvSpPr/>
              <p:nvPr/>
            </p:nvSpPr>
            <p:spPr>
              <a:xfrm>
                <a:off x="4667076" y="6126760"/>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数据交换</a:t>
                </a:r>
              </a:p>
            </p:txBody>
          </p:sp>
          <p:sp>
            <p:nvSpPr>
              <p:cNvPr id="259" name="矩形 258"/>
              <p:cNvSpPr/>
              <p:nvPr/>
            </p:nvSpPr>
            <p:spPr>
              <a:xfrm>
                <a:off x="7839513" y="6119769"/>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数据版本控制</a:t>
                </a:r>
              </a:p>
            </p:txBody>
          </p:sp>
        </p:grpSp>
        <p:grpSp>
          <p:nvGrpSpPr>
            <p:cNvPr id="164" name="组合 157"/>
            <p:cNvGrpSpPr/>
            <p:nvPr/>
          </p:nvGrpSpPr>
          <p:grpSpPr>
            <a:xfrm>
              <a:off x="1074931" y="6113386"/>
              <a:ext cx="4897649" cy="478173"/>
              <a:chOff x="266810" y="6277761"/>
              <a:chExt cx="5340992" cy="478173"/>
            </a:xfrm>
          </p:grpSpPr>
          <p:sp>
            <p:nvSpPr>
              <p:cNvPr id="243" name="圆角矩形 242"/>
              <p:cNvSpPr/>
              <p:nvPr/>
            </p:nvSpPr>
            <p:spPr>
              <a:xfrm>
                <a:off x="266810" y="6277761"/>
                <a:ext cx="5340992" cy="478173"/>
              </a:xfrm>
              <a:prstGeom prst="roundRect">
                <a:avLst/>
              </a:prstGeom>
              <a:noFill/>
              <a:ln>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4" name="TextBox 243"/>
              <p:cNvSpPr txBox="1"/>
              <p:nvPr/>
            </p:nvSpPr>
            <p:spPr>
              <a:xfrm>
                <a:off x="281031" y="6279160"/>
                <a:ext cx="633370" cy="461665"/>
              </a:xfrm>
              <a:prstGeom prst="rect">
                <a:avLst/>
              </a:prstGeom>
              <a:noFill/>
            </p:spPr>
            <p:txBody>
              <a:bodyPr wrap="square" rtlCol="0">
                <a:spAutoFit/>
              </a:bodyPr>
              <a:lstStyle/>
              <a:p>
                <a:r>
                  <a:rPr lang="zh-CN" altLang="en-US" sz="1200" dirty="0"/>
                  <a:t>基础数据</a:t>
                </a:r>
              </a:p>
            </p:txBody>
          </p:sp>
          <p:grpSp>
            <p:nvGrpSpPr>
              <p:cNvPr id="245" name="组合 138"/>
              <p:cNvGrpSpPr/>
              <p:nvPr/>
            </p:nvGrpSpPr>
            <p:grpSpPr>
              <a:xfrm>
                <a:off x="799750" y="6312715"/>
                <a:ext cx="987105" cy="409663"/>
                <a:chOff x="1101753" y="6304326"/>
                <a:chExt cx="1142301" cy="409663"/>
              </a:xfrm>
            </p:grpSpPr>
            <p:sp>
              <p:nvSpPr>
                <p:cNvPr id="253" name="矩形 252"/>
                <p:cNvSpPr/>
                <p:nvPr/>
              </p:nvSpPr>
              <p:spPr>
                <a:xfrm>
                  <a:off x="1101753" y="6529431"/>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园区介绍</a:t>
                  </a:r>
                </a:p>
              </p:txBody>
            </p:sp>
            <p:sp>
              <p:nvSpPr>
                <p:cNvPr id="254" name="矩形 253"/>
                <p:cNvSpPr/>
                <p:nvPr/>
              </p:nvSpPr>
              <p:spPr>
                <a:xfrm>
                  <a:off x="1103151" y="6304326"/>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云数据</a:t>
                  </a:r>
                </a:p>
              </p:txBody>
            </p:sp>
          </p:grpSp>
          <p:grpSp>
            <p:nvGrpSpPr>
              <p:cNvPr id="246" name="组合 148"/>
              <p:cNvGrpSpPr/>
              <p:nvPr/>
            </p:nvGrpSpPr>
            <p:grpSpPr>
              <a:xfrm>
                <a:off x="1883329" y="6314113"/>
                <a:ext cx="1111542" cy="409663"/>
                <a:chOff x="1101753" y="6304326"/>
                <a:chExt cx="1142301" cy="409663"/>
              </a:xfrm>
            </p:grpSpPr>
            <p:sp>
              <p:nvSpPr>
                <p:cNvPr id="251" name="矩形 250"/>
                <p:cNvSpPr/>
                <p:nvPr/>
              </p:nvSpPr>
              <p:spPr>
                <a:xfrm>
                  <a:off x="1101753" y="6529431"/>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全景视图</a:t>
                  </a:r>
                </a:p>
              </p:txBody>
            </p:sp>
            <p:sp>
              <p:nvSpPr>
                <p:cNvPr id="252" name="矩形 251"/>
                <p:cNvSpPr/>
                <p:nvPr/>
              </p:nvSpPr>
              <p:spPr>
                <a:xfrm>
                  <a:off x="1103151" y="6304326"/>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图形图像</a:t>
                  </a:r>
                </a:p>
              </p:txBody>
            </p:sp>
          </p:grpSp>
          <p:sp>
            <p:nvSpPr>
              <p:cNvPr id="247" name="矩形 246"/>
              <p:cNvSpPr/>
              <p:nvPr/>
            </p:nvSpPr>
            <p:spPr>
              <a:xfrm>
                <a:off x="3117880" y="6297335"/>
                <a:ext cx="1118560"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三维模型</a:t>
                </a:r>
              </a:p>
            </p:txBody>
          </p:sp>
          <p:grpSp>
            <p:nvGrpSpPr>
              <p:cNvPr id="248" name="组合 154"/>
              <p:cNvGrpSpPr/>
              <p:nvPr/>
            </p:nvGrpSpPr>
            <p:grpSpPr>
              <a:xfrm>
                <a:off x="3114851" y="6297335"/>
                <a:ext cx="2346382" cy="409663"/>
                <a:chOff x="-167262" y="6304326"/>
                <a:chExt cx="2411316" cy="409663"/>
              </a:xfrm>
            </p:grpSpPr>
            <p:sp>
              <p:nvSpPr>
                <p:cNvPr id="249" name="矩形 248"/>
                <p:cNvSpPr/>
                <p:nvPr/>
              </p:nvSpPr>
              <p:spPr>
                <a:xfrm>
                  <a:off x="-167262" y="6529431"/>
                  <a:ext cx="1140905"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a:t>……</a:t>
                  </a:r>
                  <a:endParaRPr lang="zh-CN" altLang="en-US" sz="1200" dirty="0"/>
                </a:p>
              </p:txBody>
            </p:sp>
            <p:sp>
              <p:nvSpPr>
                <p:cNvPr id="250" name="矩形 249"/>
                <p:cNvSpPr/>
                <p:nvPr/>
              </p:nvSpPr>
              <p:spPr>
                <a:xfrm>
                  <a:off x="1103151" y="6304326"/>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矢量地图</a:t>
                  </a:r>
                </a:p>
              </p:txBody>
            </p:sp>
          </p:grpSp>
        </p:grpSp>
        <p:grpSp>
          <p:nvGrpSpPr>
            <p:cNvPr id="165" name="组合 158"/>
            <p:cNvGrpSpPr/>
            <p:nvPr/>
          </p:nvGrpSpPr>
          <p:grpSpPr>
            <a:xfrm>
              <a:off x="6017797" y="6114784"/>
              <a:ext cx="4669689" cy="478173"/>
              <a:chOff x="200391" y="6277761"/>
              <a:chExt cx="5340992" cy="478173"/>
            </a:xfrm>
          </p:grpSpPr>
          <p:sp>
            <p:nvSpPr>
              <p:cNvPr id="166" name="圆角矩形 165"/>
              <p:cNvSpPr/>
              <p:nvPr/>
            </p:nvSpPr>
            <p:spPr>
              <a:xfrm>
                <a:off x="200391" y="6277761"/>
                <a:ext cx="5340992" cy="478173"/>
              </a:xfrm>
              <a:prstGeom prst="roundRect">
                <a:avLst/>
              </a:prstGeom>
              <a:noFill/>
              <a:ln>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7" name="TextBox 166"/>
              <p:cNvSpPr txBox="1"/>
              <p:nvPr/>
            </p:nvSpPr>
            <p:spPr>
              <a:xfrm>
                <a:off x="281031" y="6279160"/>
                <a:ext cx="633370" cy="461665"/>
              </a:xfrm>
              <a:prstGeom prst="rect">
                <a:avLst/>
              </a:prstGeom>
              <a:noFill/>
            </p:spPr>
            <p:txBody>
              <a:bodyPr wrap="square" rtlCol="0">
                <a:spAutoFit/>
              </a:bodyPr>
              <a:lstStyle/>
              <a:p>
                <a:r>
                  <a:rPr lang="zh-CN" altLang="en-US" sz="1200" dirty="0"/>
                  <a:t>应用数据</a:t>
                </a:r>
              </a:p>
            </p:txBody>
          </p:sp>
          <p:grpSp>
            <p:nvGrpSpPr>
              <p:cNvPr id="168" name="组合 138"/>
              <p:cNvGrpSpPr/>
              <p:nvPr/>
            </p:nvGrpSpPr>
            <p:grpSpPr>
              <a:xfrm>
                <a:off x="799750" y="6312715"/>
                <a:ext cx="987105" cy="409663"/>
                <a:chOff x="1101753" y="6304326"/>
                <a:chExt cx="1142301" cy="409663"/>
              </a:xfrm>
            </p:grpSpPr>
            <p:sp>
              <p:nvSpPr>
                <p:cNvPr id="241" name="矩形 240"/>
                <p:cNvSpPr/>
                <p:nvPr/>
              </p:nvSpPr>
              <p:spPr>
                <a:xfrm>
                  <a:off x="1101753" y="6529431"/>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监控数据</a:t>
                  </a:r>
                </a:p>
              </p:txBody>
            </p:sp>
            <p:sp>
              <p:nvSpPr>
                <p:cNvPr id="242" name="矩形 241"/>
                <p:cNvSpPr/>
                <p:nvPr/>
              </p:nvSpPr>
              <p:spPr>
                <a:xfrm>
                  <a:off x="1103151" y="6304326"/>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物业服务</a:t>
                  </a:r>
                </a:p>
              </p:txBody>
            </p:sp>
          </p:grpSp>
          <p:grpSp>
            <p:nvGrpSpPr>
              <p:cNvPr id="169" name="组合 148"/>
              <p:cNvGrpSpPr/>
              <p:nvPr/>
            </p:nvGrpSpPr>
            <p:grpSpPr>
              <a:xfrm>
                <a:off x="1883329" y="6314113"/>
                <a:ext cx="1111542" cy="409663"/>
                <a:chOff x="1101753" y="6304326"/>
                <a:chExt cx="1142301" cy="409663"/>
              </a:xfrm>
            </p:grpSpPr>
            <p:sp>
              <p:nvSpPr>
                <p:cNvPr id="174" name="矩形 173"/>
                <p:cNvSpPr/>
                <p:nvPr/>
              </p:nvSpPr>
              <p:spPr>
                <a:xfrm>
                  <a:off x="1101753" y="6529431"/>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停车场</a:t>
                  </a:r>
                </a:p>
              </p:txBody>
            </p:sp>
            <p:sp>
              <p:nvSpPr>
                <p:cNvPr id="240" name="矩形 239"/>
                <p:cNvSpPr/>
                <p:nvPr/>
              </p:nvSpPr>
              <p:spPr>
                <a:xfrm>
                  <a:off x="1103151" y="6304326"/>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商场</a:t>
                  </a:r>
                </a:p>
              </p:txBody>
            </p:sp>
          </p:grpSp>
          <p:sp>
            <p:nvSpPr>
              <p:cNvPr id="170" name="矩形 169"/>
              <p:cNvSpPr/>
              <p:nvPr/>
            </p:nvSpPr>
            <p:spPr>
              <a:xfrm>
                <a:off x="3117880" y="6297335"/>
                <a:ext cx="1118560"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办公</a:t>
                </a:r>
              </a:p>
            </p:txBody>
          </p:sp>
          <p:grpSp>
            <p:nvGrpSpPr>
              <p:cNvPr id="171" name="组合 154"/>
              <p:cNvGrpSpPr/>
              <p:nvPr/>
            </p:nvGrpSpPr>
            <p:grpSpPr>
              <a:xfrm>
                <a:off x="3123880" y="6297335"/>
                <a:ext cx="2302069" cy="409663"/>
                <a:chOff x="-157980" y="6304326"/>
                <a:chExt cx="2365774" cy="409663"/>
              </a:xfrm>
            </p:grpSpPr>
            <p:sp>
              <p:nvSpPr>
                <p:cNvPr id="172" name="矩形 171"/>
                <p:cNvSpPr/>
                <p:nvPr/>
              </p:nvSpPr>
              <p:spPr>
                <a:xfrm>
                  <a:off x="-157980" y="6529431"/>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交通</a:t>
                  </a:r>
                </a:p>
              </p:txBody>
            </p:sp>
            <p:sp>
              <p:nvSpPr>
                <p:cNvPr id="173" name="矩形 172"/>
                <p:cNvSpPr/>
                <p:nvPr/>
              </p:nvSpPr>
              <p:spPr>
                <a:xfrm>
                  <a:off x="1066891" y="6304326"/>
                  <a:ext cx="1140903"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t>设备</a:t>
                  </a:r>
                </a:p>
              </p:txBody>
            </p:sp>
          </p:grpSp>
        </p:grpSp>
        <p:sp>
          <p:nvSpPr>
            <p:cNvPr id="278" name="矩形 277"/>
            <p:cNvSpPr/>
            <p:nvPr/>
          </p:nvSpPr>
          <p:spPr>
            <a:xfrm>
              <a:off x="1329110" y="2919985"/>
              <a:ext cx="214314" cy="1416210"/>
            </a:xfrm>
            <a:prstGeom prst="rect">
              <a:avLst/>
            </a:prstGeom>
            <a:solidFill>
              <a:schemeClr val="accent2">
                <a:lumMod val="40000"/>
                <a:lumOff val="6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latin typeface="微软雅黑" pitchFamily="34" charset="-122"/>
                  <a:ea typeface="微软雅黑" pitchFamily="34" charset="-122"/>
                </a:rPr>
                <a:t>综合布线</a:t>
              </a:r>
            </a:p>
          </p:txBody>
        </p:sp>
        <p:sp>
          <p:nvSpPr>
            <p:cNvPr id="279" name="矩形 278"/>
            <p:cNvSpPr/>
            <p:nvPr/>
          </p:nvSpPr>
          <p:spPr>
            <a:xfrm>
              <a:off x="9615918" y="6357958"/>
              <a:ext cx="970644" cy="18455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a:t>… ...</a:t>
              </a:r>
              <a:endParaRPr lang="zh-CN" altLang="en-US" sz="1200" dirty="0"/>
            </a:p>
          </p:txBody>
        </p:sp>
      </p:grpSp>
    </p:spTree>
    <p:extLst>
      <p:ext uri="{BB962C8B-B14F-4D97-AF65-F5344CB8AC3E}">
        <p14:creationId xmlns:p14="http://schemas.microsoft.com/office/powerpoint/2010/main" val="3174015991"/>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0-#ppt_w/2"/>
                                          </p:val>
                                        </p:tav>
                                        <p:tav tm="100000">
                                          <p:val>
                                            <p:strVal val="#ppt_x"/>
                                          </p:val>
                                        </p:tav>
                                      </p:tavLst>
                                    </p:anim>
                                    <p:anim calcmode="lin" valueType="num">
                                      <p:cBhvr additive="base">
                                        <p:cTn id="8" dur="500" fill="hold"/>
                                        <p:tgtEl>
                                          <p:spTgt spid="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801041"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总体规划</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智慧管理应用</a:t>
            </a:r>
            <a:endParaRPr lang="zh-CN" altLang="en-US" sz="2000" b="1" dirty="0">
              <a:solidFill>
                <a:schemeClr val="accent4">
                  <a:lumMod val="75000"/>
                </a:schemeClr>
              </a:solidFill>
              <a:latin typeface="+mn-ea"/>
              <a:cs typeface="+mn-ea"/>
              <a:sym typeface="+mn-lt"/>
            </a:endParaRPr>
          </a:p>
        </p:txBody>
      </p:sp>
      <p:sp>
        <p:nvSpPr>
          <p:cNvPr id="36" name="灯片编号占位符 2"/>
          <p:cNvSpPr>
            <a:spLocks noGrp="1"/>
          </p:cNvSpPr>
          <p:nvPr>
            <p:ph type="sldNum" sz="quarter" idx="4294967295"/>
          </p:nvPr>
        </p:nvSpPr>
        <p:spPr>
          <a:xfrm>
            <a:off x="11664619" y="6525344"/>
            <a:ext cx="527381" cy="288032"/>
          </a:xfrm>
          <a:prstGeom prst="rect">
            <a:avLst/>
          </a:prstGeom>
        </p:spPr>
        <p:txBody>
          <a:bodyPr/>
          <a:lstStyle/>
          <a:p>
            <a:fld id="{CBD2DC0A-31CA-4DCB-899E-B2FAFD407397}" type="slidenum">
              <a:rPr lang="zh-CN" altLang="en-US" smtClean="0"/>
              <a:pPr/>
              <a:t>17</a:t>
            </a:fld>
            <a:endParaRPr lang="zh-CN" altLang="en-US" dirty="0"/>
          </a:p>
        </p:txBody>
      </p:sp>
      <p:grpSp>
        <p:nvGrpSpPr>
          <p:cNvPr id="48" name="组合 47"/>
          <p:cNvGrpSpPr/>
          <p:nvPr/>
        </p:nvGrpSpPr>
        <p:grpSpPr>
          <a:xfrm>
            <a:off x="0" y="971383"/>
            <a:ext cx="12190412" cy="5867712"/>
            <a:chOff x="0" y="971383"/>
            <a:chExt cx="12190412" cy="5867712"/>
          </a:xfrm>
        </p:grpSpPr>
        <p:grpSp>
          <p:nvGrpSpPr>
            <p:cNvPr id="43" name="组合 42"/>
            <p:cNvGrpSpPr/>
            <p:nvPr/>
          </p:nvGrpSpPr>
          <p:grpSpPr>
            <a:xfrm>
              <a:off x="3851859" y="1001863"/>
              <a:ext cx="1422030" cy="1330325"/>
              <a:chOff x="3851859" y="1001863"/>
              <a:chExt cx="1422030" cy="1330325"/>
            </a:xfrm>
          </p:grpSpPr>
          <p:sp>
            <p:nvSpPr>
              <p:cNvPr id="29" name="Rectangle 16"/>
              <p:cNvSpPr/>
              <p:nvPr/>
            </p:nvSpPr>
            <p:spPr>
              <a:xfrm>
                <a:off x="3851859" y="1001863"/>
                <a:ext cx="1422030" cy="1330325"/>
              </a:xfrm>
              <a:prstGeom prst="rect">
                <a:avLst/>
              </a:prstGeom>
              <a:solidFill>
                <a:srgbClr val="3397D3"/>
              </a:solidFill>
              <a:ln w="9525">
                <a:noFill/>
              </a:ln>
            </p:spPr>
            <p:txBody>
              <a:bodyPr lIns="183366" tIns="90096" rIns="90096" bIns="183366"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智慧交通管理</a:t>
                </a:r>
              </a:p>
            </p:txBody>
          </p:sp>
          <p:sp>
            <p:nvSpPr>
              <p:cNvPr id="31" name="Freeform 80"/>
              <p:cNvSpPr>
                <a:spLocks noEditPoints="1"/>
              </p:cNvSpPr>
              <p:nvPr/>
            </p:nvSpPr>
            <p:spPr>
              <a:xfrm>
                <a:off x="4356552" y="1289200"/>
                <a:ext cx="330114" cy="487363"/>
              </a:xfrm>
              <a:custGeom>
                <a:avLst/>
                <a:gdLst>
                  <a:gd name="txL" fmla="*/ 0 w 280"/>
                  <a:gd name="txT" fmla="*/ 0 h 413"/>
                  <a:gd name="txR" fmla="*/ 280 w 280"/>
                  <a:gd name="txB" fmla="*/ 413 h 413"/>
                </a:gdLst>
                <a:ahLst/>
                <a:cxnLst>
                  <a:cxn ang="0">
                    <a:pos x="2147483647" y="0"/>
                  </a:cxn>
                  <a:cxn ang="0">
                    <a:pos x="2147483647" y="0"/>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rgbClr val="FFFFFF">
                  <a:alpha val="100000"/>
                </a:srgbClr>
              </a:solidFill>
              <a:ln w="9525">
                <a:noFill/>
              </a:ln>
            </p:spPr>
            <p:txBody>
              <a:bodyPr/>
              <a:lstStyle>
                <a:defPPr>
                  <a:defRPr lang="zh-CN"/>
                </a:defPPr>
                <a:lvl1pPr marL="0" algn="l" defTabSz="913130" rtl="0" eaLnBrk="1" latinLnBrk="0" hangingPunct="1">
                  <a:defRPr sz="1900" kern="1200">
                    <a:solidFill>
                      <a:schemeClr val="tx1"/>
                    </a:solidFill>
                    <a:latin typeface="+mn-lt"/>
                    <a:ea typeface="+mn-ea"/>
                    <a:cs typeface="+mn-cs"/>
                  </a:defRPr>
                </a:lvl1pPr>
                <a:lvl2pPr marL="456565" algn="l" defTabSz="913130" rtl="0" eaLnBrk="1" latinLnBrk="0" hangingPunct="1">
                  <a:defRPr sz="1900" kern="1200">
                    <a:solidFill>
                      <a:schemeClr val="tx1"/>
                    </a:solidFill>
                    <a:latin typeface="+mn-lt"/>
                    <a:ea typeface="+mn-ea"/>
                    <a:cs typeface="+mn-cs"/>
                  </a:defRPr>
                </a:lvl2pPr>
                <a:lvl3pPr marL="913765" algn="l" defTabSz="913130" rtl="0" eaLnBrk="1" latinLnBrk="0" hangingPunct="1">
                  <a:defRPr sz="1900" kern="1200">
                    <a:solidFill>
                      <a:schemeClr val="tx1"/>
                    </a:solidFill>
                    <a:latin typeface="+mn-lt"/>
                    <a:ea typeface="+mn-ea"/>
                    <a:cs typeface="+mn-cs"/>
                  </a:defRPr>
                </a:lvl3pPr>
                <a:lvl4pPr marL="1370330" algn="l" defTabSz="913130" rtl="0" eaLnBrk="1" latinLnBrk="0" hangingPunct="1">
                  <a:defRPr sz="1900" kern="1200">
                    <a:solidFill>
                      <a:schemeClr val="tx1"/>
                    </a:solidFill>
                    <a:latin typeface="+mn-lt"/>
                    <a:ea typeface="+mn-ea"/>
                    <a:cs typeface="+mn-cs"/>
                  </a:defRPr>
                </a:lvl4pPr>
                <a:lvl5pPr marL="1826895" algn="l" defTabSz="913130" rtl="0" eaLnBrk="1" latinLnBrk="0" hangingPunct="1">
                  <a:defRPr sz="1900" kern="1200">
                    <a:solidFill>
                      <a:schemeClr val="tx1"/>
                    </a:solidFill>
                    <a:latin typeface="+mn-lt"/>
                    <a:ea typeface="+mn-ea"/>
                    <a:cs typeface="+mn-cs"/>
                  </a:defRPr>
                </a:lvl5pPr>
                <a:lvl6pPr marL="2284095" algn="l" defTabSz="913130" rtl="0" eaLnBrk="1" latinLnBrk="0" hangingPunct="1">
                  <a:defRPr sz="1900" kern="1200">
                    <a:solidFill>
                      <a:schemeClr val="tx1"/>
                    </a:solidFill>
                    <a:latin typeface="+mn-lt"/>
                    <a:ea typeface="+mn-ea"/>
                    <a:cs typeface="+mn-cs"/>
                  </a:defRPr>
                </a:lvl6pPr>
                <a:lvl7pPr marL="2740660" algn="l" defTabSz="913130" rtl="0" eaLnBrk="1" latinLnBrk="0" hangingPunct="1">
                  <a:defRPr sz="1900" kern="1200">
                    <a:solidFill>
                      <a:schemeClr val="tx1"/>
                    </a:solidFill>
                    <a:latin typeface="+mn-lt"/>
                    <a:ea typeface="+mn-ea"/>
                    <a:cs typeface="+mn-cs"/>
                  </a:defRPr>
                </a:lvl7pPr>
                <a:lvl8pPr marL="3197225" algn="l" defTabSz="913130" rtl="0" eaLnBrk="1" latinLnBrk="0" hangingPunct="1">
                  <a:defRPr sz="1900" kern="1200">
                    <a:solidFill>
                      <a:schemeClr val="tx1"/>
                    </a:solidFill>
                    <a:latin typeface="+mn-lt"/>
                    <a:ea typeface="+mn-ea"/>
                    <a:cs typeface="+mn-cs"/>
                  </a:defRPr>
                </a:lvl8pPr>
                <a:lvl9pPr marL="3654425" algn="l" defTabSz="913130" rtl="0" eaLnBrk="1" latinLnBrk="0" hangingPunct="1">
                  <a:defRPr sz="1900" kern="1200">
                    <a:solidFill>
                      <a:schemeClr val="tx1"/>
                    </a:solidFill>
                    <a:latin typeface="+mn-lt"/>
                    <a:ea typeface="+mn-ea"/>
                    <a:cs typeface="+mn-cs"/>
                  </a:defRPr>
                </a:lvl9pPr>
              </a:lstStyle>
              <a:p>
                <a:endParaRPr lang="zh-CN" altLang="en-US"/>
              </a:p>
            </p:txBody>
          </p:sp>
        </p:grpSp>
        <p:sp>
          <p:nvSpPr>
            <p:cNvPr id="6" name="Rectangle 16"/>
            <p:cNvSpPr/>
            <p:nvPr/>
          </p:nvSpPr>
          <p:spPr>
            <a:xfrm>
              <a:off x="5392920" y="985988"/>
              <a:ext cx="1422030" cy="1330325"/>
            </a:xfrm>
            <a:prstGeom prst="rect">
              <a:avLst/>
            </a:prstGeom>
            <a:solidFill>
              <a:srgbClr val="3397D3"/>
            </a:solidFill>
            <a:ln w="9525">
              <a:noFill/>
            </a:ln>
          </p:spPr>
          <p:txBody>
            <a:bodyPr lIns="183366" tIns="90096" rIns="90096" bIns="183366"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应急指挥系统</a:t>
              </a:r>
            </a:p>
          </p:txBody>
        </p:sp>
        <p:grpSp>
          <p:nvGrpSpPr>
            <p:cNvPr id="7" name="Group 4"/>
            <p:cNvGrpSpPr/>
            <p:nvPr/>
          </p:nvGrpSpPr>
          <p:grpSpPr>
            <a:xfrm>
              <a:off x="5391333" y="2370288"/>
              <a:ext cx="1423617" cy="1330325"/>
              <a:chOff x="0" y="0"/>
              <a:chExt cx="1896557" cy="1772642"/>
            </a:xfrm>
          </p:grpSpPr>
          <p:sp>
            <p:nvSpPr>
              <p:cNvPr id="8" name="Rectangle 25"/>
              <p:cNvSpPr/>
              <p:nvPr/>
            </p:nvSpPr>
            <p:spPr>
              <a:xfrm>
                <a:off x="0" y="0"/>
                <a:ext cx="1896557" cy="1772642"/>
              </a:xfrm>
              <a:prstGeom prst="rect">
                <a:avLst/>
              </a:prstGeom>
              <a:solidFill>
                <a:srgbClr val="3397D3"/>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无线对讲</a:t>
                </a:r>
              </a:p>
            </p:txBody>
          </p:sp>
          <p:pic>
            <p:nvPicPr>
              <p:cNvPr id="9" name="Picture 4" descr="C:\Users\Jonahs\Dropbox\Projects SCOTT\MEET Windows Azure\source\Background\tile-icon-cache.png"/>
              <p:cNvPicPr>
                <a:picLocks noChangeAspect="1"/>
              </p:cNvPicPr>
              <p:nvPr/>
            </p:nvPicPr>
            <p:blipFill>
              <a:blip r:embed="rId3"/>
              <a:stretch>
                <a:fillRect/>
              </a:stretch>
            </p:blipFill>
            <p:spPr>
              <a:xfrm>
                <a:off x="522534" y="301373"/>
                <a:ext cx="851488" cy="851488"/>
              </a:xfrm>
              <a:prstGeom prst="rect">
                <a:avLst/>
              </a:prstGeom>
              <a:noFill/>
              <a:ln w="9525">
                <a:noFill/>
              </a:ln>
            </p:spPr>
          </p:pic>
        </p:grpSp>
        <p:grpSp>
          <p:nvGrpSpPr>
            <p:cNvPr id="10" name="Group 7"/>
            <p:cNvGrpSpPr/>
            <p:nvPr/>
          </p:nvGrpSpPr>
          <p:grpSpPr>
            <a:xfrm>
              <a:off x="5391333" y="3756174"/>
              <a:ext cx="1423617" cy="1328738"/>
              <a:chOff x="0" y="0"/>
              <a:chExt cx="1896557" cy="1772642"/>
            </a:xfrm>
          </p:grpSpPr>
          <p:sp>
            <p:nvSpPr>
              <p:cNvPr id="11" name="Rectangle 28"/>
              <p:cNvSpPr/>
              <p:nvPr/>
            </p:nvSpPr>
            <p:spPr>
              <a:xfrm>
                <a:off x="0" y="0"/>
                <a:ext cx="1896557" cy="1772642"/>
              </a:xfrm>
              <a:prstGeom prst="rect">
                <a:avLst/>
              </a:prstGeom>
              <a:solidFill>
                <a:srgbClr val="3397D3"/>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楼宇设备管理</a:t>
                </a:r>
              </a:p>
            </p:txBody>
          </p:sp>
          <p:pic>
            <p:nvPicPr>
              <p:cNvPr id="12" name="Picture 5" descr="C:\Users\Jonahs\Dropbox\Projects SCOTT\MEET Windows Azure\source\Background\tile-icon-CDN.png"/>
              <p:cNvPicPr>
                <a:picLocks noChangeAspect="1"/>
              </p:cNvPicPr>
              <p:nvPr/>
            </p:nvPicPr>
            <p:blipFill>
              <a:blip r:embed="rId4"/>
              <a:stretch>
                <a:fillRect/>
              </a:stretch>
            </p:blipFill>
            <p:spPr>
              <a:xfrm>
                <a:off x="522534" y="329948"/>
                <a:ext cx="851488" cy="851488"/>
              </a:xfrm>
              <a:prstGeom prst="rect">
                <a:avLst/>
              </a:prstGeom>
              <a:noFill/>
              <a:ln w="9525">
                <a:noFill/>
              </a:ln>
            </p:spPr>
          </p:pic>
        </p:grpSp>
        <p:grpSp>
          <p:nvGrpSpPr>
            <p:cNvPr id="16" name="Group 10"/>
            <p:cNvGrpSpPr/>
            <p:nvPr/>
          </p:nvGrpSpPr>
          <p:grpSpPr>
            <a:xfrm>
              <a:off x="8357598" y="2370288"/>
              <a:ext cx="1422030" cy="1330325"/>
              <a:chOff x="0" y="0"/>
              <a:chExt cx="1896557" cy="1772642"/>
            </a:xfrm>
          </p:grpSpPr>
          <p:sp>
            <p:nvSpPr>
              <p:cNvPr id="17" name="Rectangle 22"/>
              <p:cNvSpPr/>
              <p:nvPr/>
            </p:nvSpPr>
            <p:spPr>
              <a:xfrm>
                <a:off x="0" y="0"/>
                <a:ext cx="1896557" cy="1772642"/>
              </a:xfrm>
              <a:prstGeom prst="rect">
                <a:avLst/>
              </a:prstGeom>
              <a:solidFill>
                <a:srgbClr val="3397D3"/>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智慧酒店管理</a:t>
                </a:r>
              </a:p>
            </p:txBody>
          </p:sp>
          <p:pic>
            <p:nvPicPr>
              <p:cNvPr id="18" name="Picture 7" descr="C:\Users\Jonahs\Dropbox\Projects SCOTT\MEET Windows Azure\source\Background\tile-icon-identity.png"/>
              <p:cNvPicPr>
                <a:picLocks noChangeAspect="1"/>
              </p:cNvPicPr>
              <p:nvPr/>
            </p:nvPicPr>
            <p:blipFill>
              <a:blip r:embed="rId5"/>
              <a:stretch>
                <a:fillRect/>
              </a:stretch>
            </p:blipFill>
            <p:spPr>
              <a:xfrm>
                <a:off x="522534" y="228971"/>
                <a:ext cx="851488" cy="851488"/>
              </a:xfrm>
              <a:prstGeom prst="rect">
                <a:avLst/>
              </a:prstGeom>
              <a:noFill/>
              <a:ln w="9525">
                <a:noFill/>
              </a:ln>
            </p:spPr>
          </p:pic>
        </p:grpSp>
        <p:grpSp>
          <p:nvGrpSpPr>
            <p:cNvPr id="19" name="Group 13"/>
            <p:cNvGrpSpPr/>
            <p:nvPr/>
          </p:nvGrpSpPr>
          <p:grpSpPr>
            <a:xfrm>
              <a:off x="6875259" y="2368700"/>
              <a:ext cx="1422030" cy="1330325"/>
              <a:chOff x="0" y="0"/>
              <a:chExt cx="1896557" cy="1772642"/>
            </a:xfrm>
          </p:grpSpPr>
          <p:sp>
            <p:nvSpPr>
              <p:cNvPr id="21" name="Rectangle 19"/>
              <p:cNvSpPr/>
              <p:nvPr/>
            </p:nvSpPr>
            <p:spPr>
              <a:xfrm>
                <a:off x="0" y="0"/>
                <a:ext cx="1896557" cy="1772642"/>
              </a:xfrm>
              <a:prstGeom prst="rect">
                <a:avLst/>
              </a:prstGeom>
              <a:solidFill>
                <a:srgbClr val="3397D3"/>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客流统计分析</a:t>
                </a:r>
              </a:p>
            </p:txBody>
          </p:sp>
          <p:pic>
            <p:nvPicPr>
              <p:cNvPr id="22" name="Picture 9" descr="C:\Users\Jonahs\Dropbox\Projects SCOTT\MEET Windows Azure\source\Background\tile-icon-messaging.png"/>
              <p:cNvPicPr>
                <a:picLocks noChangeAspect="1"/>
              </p:cNvPicPr>
              <p:nvPr/>
            </p:nvPicPr>
            <p:blipFill>
              <a:blip r:embed="rId6"/>
              <a:stretch>
                <a:fillRect/>
              </a:stretch>
            </p:blipFill>
            <p:spPr>
              <a:xfrm>
                <a:off x="522533" y="285399"/>
                <a:ext cx="851488" cy="851488"/>
              </a:xfrm>
              <a:prstGeom prst="rect">
                <a:avLst/>
              </a:prstGeom>
              <a:noFill/>
              <a:ln w="9525">
                <a:noFill/>
              </a:ln>
            </p:spPr>
          </p:pic>
        </p:grpSp>
        <p:grpSp>
          <p:nvGrpSpPr>
            <p:cNvPr id="23" name="Group 16"/>
            <p:cNvGrpSpPr/>
            <p:nvPr/>
          </p:nvGrpSpPr>
          <p:grpSpPr>
            <a:xfrm>
              <a:off x="6875259" y="3756174"/>
              <a:ext cx="1422030" cy="1328738"/>
              <a:chOff x="0" y="0"/>
              <a:chExt cx="1896557" cy="1772642"/>
            </a:xfrm>
          </p:grpSpPr>
          <p:sp>
            <p:nvSpPr>
              <p:cNvPr id="24" name="Rectangle 31"/>
              <p:cNvSpPr/>
              <p:nvPr/>
            </p:nvSpPr>
            <p:spPr>
              <a:xfrm>
                <a:off x="0" y="0"/>
                <a:ext cx="1896557" cy="1772642"/>
              </a:xfrm>
              <a:prstGeom prst="rect">
                <a:avLst/>
              </a:prstGeom>
              <a:solidFill>
                <a:srgbClr val="3397D3"/>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智慧能源管理</a:t>
                </a:r>
              </a:p>
            </p:txBody>
          </p:sp>
          <p:pic>
            <p:nvPicPr>
              <p:cNvPr id="25" name="Picture 10" descr="C:\Users\Jonahs\Dropbox\Projects SCOTT\MEET Windows Azure\source\Background\tile-icon-network.png"/>
              <p:cNvPicPr>
                <a:picLocks noChangeAspect="1"/>
              </p:cNvPicPr>
              <p:nvPr/>
            </p:nvPicPr>
            <p:blipFill>
              <a:blip r:embed="rId7"/>
              <a:stretch>
                <a:fillRect/>
              </a:stretch>
            </p:blipFill>
            <p:spPr>
              <a:xfrm>
                <a:off x="522534" y="329948"/>
                <a:ext cx="851488" cy="851488"/>
              </a:xfrm>
              <a:prstGeom prst="rect">
                <a:avLst/>
              </a:prstGeom>
              <a:noFill/>
              <a:ln w="9525">
                <a:noFill/>
              </a:ln>
            </p:spPr>
          </p:pic>
        </p:grpSp>
        <p:sp>
          <p:nvSpPr>
            <p:cNvPr id="26" name="Rectangle 30"/>
            <p:cNvSpPr/>
            <p:nvPr/>
          </p:nvSpPr>
          <p:spPr>
            <a:xfrm>
              <a:off x="6881608" y="985988"/>
              <a:ext cx="1422030" cy="1330325"/>
            </a:xfrm>
            <a:prstGeom prst="rect">
              <a:avLst/>
            </a:prstGeom>
            <a:solidFill>
              <a:srgbClr val="3397D3"/>
            </a:solidFill>
            <a:ln w="9525">
              <a:noFill/>
            </a:ln>
          </p:spPr>
          <p:txBody>
            <a:bodyPr lIns="183366" tIns="90096" rIns="90096" bIns="183366"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智能巡检</a:t>
              </a:r>
            </a:p>
          </p:txBody>
        </p:sp>
        <p:sp>
          <p:nvSpPr>
            <p:cNvPr id="27" name="Rectangle 16"/>
            <p:cNvSpPr/>
            <p:nvPr/>
          </p:nvSpPr>
          <p:spPr>
            <a:xfrm>
              <a:off x="2412372" y="1001863"/>
              <a:ext cx="1422030" cy="1330325"/>
            </a:xfrm>
            <a:prstGeom prst="rect">
              <a:avLst/>
            </a:prstGeom>
            <a:solidFill>
              <a:srgbClr val="3397D3"/>
            </a:solidFill>
            <a:ln w="9525">
              <a:noFill/>
            </a:ln>
          </p:spPr>
          <p:txBody>
            <a:bodyPr lIns="183366" tIns="90096" rIns="90096" bIns="183366"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智慧安防管理</a:t>
              </a:r>
              <a:endParaRPr lang="zh-CN" altLang="zh-CN" sz="15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28" name="Freeform 78"/>
            <p:cNvSpPr>
              <a:spLocks noEditPoints="1"/>
            </p:cNvSpPr>
            <p:nvPr/>
          </p:nvSpPr>
          <p:spPr>
            <a:xfrm>
              <a:off x="2915478" y="1289200"/>
              <a:ext cx="409468" cy="409575"/>
            </a:xfrm>
            <a:custGeom>
              <a:avLst/>
              <a:gdLst>
                <a:gd name="txL" fmla="*/ 0 w 347"/>
                <a:gd name="txT" fmla="*/ 0 h 347"/>
                <a:gd name="txR" fmla="*/ 347 w 347"/>
                <a:gd name="txB" fmla="*/ 347 h 347"/>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alpha val="100000"/>
              </a:srgbClr>
            </a:solidFill>
            <a:ln w="9525">
              <a:noFill/>
            </a:ln>
          </p:spPr>
          <p:txBody>
            <a:bodyPr/>
            <a:lstStyle>
              <a:defPPr>
                <a:defRPr lang="zh-CN"/>
              </a:defPPr>
              <a:lvl1pPr marL="0" algn="l" defTabSz="913130" rtl="0" eaLnBrk="1" latinLnBrk="0" hangingPunct="1">
                <a:defRPr sz="1900" kern="1200">
                  <a:solidFill>
                    <a:schemeClr val="tx1"/>
                  </a:solidFill>
                  <a:latin typeface="+mn-lt"/>
                  <a:ea typeface="+mn-ea"/>
                  <a:cs typeface="+mn-cs"/>
                </a:defRPr>
              </a:lvl1pPr>
              <a:lvl2pPr marL="456565" algn="l" defTabSz="913130" rtl="0" eaLnBrk="1" latinLnBrk="0" hangingPunct="1">
                <a:defRPr sz="1900" kern="1200">
                  <a:solidFill>
                    <a:schemeClr val="tx1"/>
                  </a:solidFill>
                  <a:latin typeface="+mn-lt"/>
                  <a:ea typeface="+mn-ea"/>
                  <a:cs typeface="+mn-cs"/>
                </a:defRPr>
              </a:lvl2pPr>
              <a:lvl3pPr marL="913765" algn="l" defTabSz="913130" rtl="0" eaLnBrk="1" latinLnBrk="0" hangingPunct="1">
                <a:defRPr sz="1900" kern="1200">
                  <a:solidFill>
                    <a:schemeClr val="tx1"/>
                  </a:solidFill>
                  <a:latin typeface="+mn-lt"/>
                  <a:ea typeface="+mn-ea"/>
                  <a:cs typeface="+mn-cs"/>
                </a:defRPr>
              </a:lvl3pPr>
              <a:lvl4pPr marL="1370330" algn="l" defTabSz="913130" rtl="0" eaLnBrk="1" latinLnBrk="0" hangingPunct="1">
                <a:defRPr sz="1900" kern="1200">
                  <a:solidFill>
                    <a:schemeClr val="tx1"/>
                  </a:solidFill>
                  <a:latin typeface="+mn-lt"/>
                  <a:ea typeface="+mn-ea"/>
                  <a:cs typeface="+mn-cs"/>
                </a:defRPr>
              </a:lvl4pPr>
              <a:lvl5pPr marL="1826895" algn="l" defTabSz="913130" rtl="0" eaLnBrk="1" latinLnBrk="0" hangingPunct="1">
                <a:defRPr sz="1900" kern="1200">
                  <a:solidFill>
                    <a:schemeClr val="tx1"/>
                  </a:solidFill>
                  <a:latin typeface="+mn-lt"/>
                  <a:ea typeface="+mn-ea"/>
                  <a:cs typeface="+mn-cs"/>
                </a:defRPr>
              </a:lvl5pPr>
              <a:lvl6pPr marL="2284095" algn="l" defTabSz="913130" rtl="0" eaLnBrk="1" latinLnBrk="0" hangingPunct="1">
                <a:defRPr sz="1900" kern="1200">
                  <a:solidFill>
                    <a:schemeClr val="tx1"/>
                  </a:solidFill>
                  <a:latin typeface="+mn-lt"/>
                  <a:ea typeface="+mn-ea"/>
                  <a:cs typeface="+mn-cs"/>
                </a:defRPr>
              </a:lvl6pPr>
              <a:lvl7pPr marL="2740660" algn="l" defTabSz="913130" rtl="0" eaLnBrk="1" latinLnBrk="0" hangingPunct="1">
                <a:defRPr sz="1900" kern="1200">
                  <a:solidFill>
                    <a:schemeClr val="tx1"/>
                  </a:solidFill>
                  <a:latin typeface="+mn-lt"/>
                  <a:ea typeface="+mn-ea"/>
                  <a:cs typeface="+mn-cs"/>
                </a:defRPr>
              </a:lvl7pPr>
              <a:lvl8pPr marL="3197225" algn="l" defTabSz="913130" rtl="0" eaLnBrk="1" latinLnBrk="0" hangingPunct="1">
                <a:defRPr sz="1900" kern="1200">
                  <a:solidFill>
                    <a:schemeClr val="tx1"/>
                  </a:solidFill>
                  <a:latin typeface="+mn-lt"/>
                  <a:ea typeface="+mn-ea"/>
                  <a:cs typeface="+mn-cs"/>
                </a:defRPr>
              </a:lvl8pPr>
              <a:lvl9pPr marL="3654425" algn="l" defTabSz="913130" rtl="0" eaLnBrk="1" latinLnBrk="0" hangingPunct="1">
                <a:defRPr sz="1900" kern="1200">
                  <a:solidFill>
                    <a:schemeClr val="tx1"/>
                  </a:solidFill>
                  <a:latin typeface="+mn-lt"/>
                  <a:ea typeface="+mn-ea"/>
                  <a:cs typeface="+mn-cs"/>
                </a:defRPr>
              </a:lvl9pPr>
            </a:lstStyle>
            <a:p>
              <a:endParaRPr lang="zh-CN" altLang="en-US"/>
            </a:p>
          </p:txBody>
        </p:sp>
        <p:sp>
          <p:nvSpPr>
            <p:cNvPr id="30" name="Rectangle 16"/>
            <p:cNvSpPr/>
            <p:nvPr/>
          </p:nvSpPr>
          <p:spPr>
            <a:xfrm>
              <a:off x="3924865" y="3737125"/>
              <a:ext cx="1422030" cy="1330325"/>
            </a:xfrm>
            <a:prstGeom prst="rect">
              <a:avLst/>
            </a:prstGeom>
            <a:solidFill>
              <a:srgbClr val="3397D3"/>
            </a:solidFill>
            <a:ln w="9525">
              <a:noFill/>
            </a:ln>
          </p:spPr>
          <p:txBody>
            <a:bodyPr lIns="183366" tIns="90096" rIns="90096" bIns="183366"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智能一卡通</a:t>
              </a:r>
            </a:p>
          </p:txBody>
        </p:sp>
        <p:sp>
          <p:nvSpPr>
            <p:cNvPr id="32" name="Freeform 92"/>
            <p:cNvSpPr>
              <a:spLocks noEditPoints="1"/>
            </p:cNvSpPr>
            <p:nvPr/>
          </p:nvSpPr>
          <p:spPr>
            <a:xfrm>
              <a:off x="5940466" y="1289200"/>
              <a:ext cx="409468" cy="519113"/>
            </a:xfrm>
            <a:custGeom>
              <a:avLst/>
              <a:gdLst>
                <a:gd name="txL" fmla="*/ 0 w 347"/>
                <a:gd name="txT" fmla="*/ 0 h 440"/>
                <a:gd name="txR" fmla="*/ 347 w 347"/>
                <a:gd name="txB" fmla="*/ 440 h 4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7" h="440">
                  <a:moveTo>
                    <a:pt x="340" y="93"/>
                  </a:moveTo>
                  <a:cubicBezTo>
                    <a:pt x="281" y="93"/>
                    <a:pt x="281" y="93"/>
                    <a:pt x="281" y="93"/>
                  </a:cubicBezTo>
                  <a:cubicBezTo>
                    <a:pt x="281" y="34"/>
                    <a:pt x="281" y="34"/>
                    <a:pt x="281" y="34"/>
                  </a:cubicBezTo>
                  <a:cubicBezTo>
                    <a:pt x="281" y="30"/>
                    <a:pt x="277" y="27"/>
                    <a:pt x="273" y="27"/>
                  </a:cubicBezTo>
                  <a:cubicBezTo>
                    <a:pt x="214" y="27"/>
                    <a:pt x="214" y="27"/>
                    <a:pt x="214" y="27"/>
                  </a:cubicBezTo>
                  <a:cubicBezTo>
                    <a:pt x="214" y="7"/>
                    <a:pt x="214" y="7"/>
                    <a:pt x="214" y="7"/>
                  </a:cubicBezTo>
                  <a:cubicBezTo>
                    <a:pt x="214" y="3"/>
                    <a:pt x="211" y="0"/>
                    <a:pt x="207" y="0"/>
                  </a:cubicBezTo>
                  <a:cubicBezTo>
                    <a:pt x="140" y="0"/>
                    <a:pt x="140" y="0"/>
                    <a:pt x="140" y="0"/>
                  </a:cubicBezTo>
                  <a:cubicBezTo>
                    <a:pt x="136" y="0"/>
                    <a:pt x="133" y="3"/>
                    <a:pt x="133" y="7"/>
                  </a:cubicBezTo>
                  <a:cubicBezTo>
                    <a:pt x="133" y="27"/>
                    <a:pt x="133" y="27"/>
                    <a:pt x="133" y="27"/>
                  </a:cubicBezTo>
                  <a:cubicBezTo>
                    <a:pt x="74" y="27"/>
                    <a:pt x="74" y="27"/>
                    <a:pt x="74" y="27"/>
                  </a:cubicBezTo>
                  <a:cubicBezTo>
                    <a:pt x="70" y="27"/>
                    <a:pt x="66" y="30"/>
                    <a:pt x="66" y="34"/>
                  </a:cubicBezTo>
                  <a:cubicBezTo>
                    <a:pt x="66" y="159"/>
                    <a:pt x="66" y="159"/>
                    <a:pt x="66" y="159"/>
                  </a:cubicBezTo>
                  <a:cubicBezTo>
                    <a:pt x="7" y="159"/>
                    <a:pt x="7" y="159"/>
                    <a:pt x="7" y="159"/>
                  </a:cubicBezTo>
                  <a:cubicBezTo>
                    <a:pt x="3" y="159"/>
                    <a:pt x="0" y="163"/>
                    <a:pt x="0" y="167"/>
                  </a:cubicBezTo>
                  <a:cubicBezTo>
                    <a:pt x="0" y="300"/>
                    <a:pt x="0" y="300"/>
                    <a:pt x="0" y="300"/>
                  </a:cubicBezTo>
                  <a:cubicBezTo>
                    <a:pt x="0" y="302"/>
                    <a:pt x="1" y="304"/>
                    <a:pt x="2" y="305"/>
                  </a:cubicBezTo>
                  <a:cubicBezTo>
                    <a:pt x="66" y="369"/>
                    <a:pt x="66" y="369"/>
                    <a:pt x="66" y="369"/>
                  </a:cubicBezTo>
                  <a:cubicBezTo>
                    <a:pt x="66" y="433"/>
                    <a:pt x="66" y="433"/>
                    <a:pt x="66" y="433"/>
                  </a:cubicBezTo>
                  <a:cubicBezTo>
                    <a:pt x="66" y="437"/>
                    <a:pt x="70" y="440"/>
                    <a:pt x="74" y="440"/>
                  </a:cubicBezTo>
                  <a:cubicBezTo>
                    <a:pt x="273" y="440"/>
                    <a:pt x="273" y="440"/>
                    <a:pt x="273" y="440"/>
                  </a:cubicBezTo>
                  <a:cubicBezTo>
                    <a:pt x="277" y="440"/>
                    <a:pt x="281" y="437"/>
                    <a:pt x="281" y="433"/>
                  </a:cubicBezTo>
                  <a:cubicBezTo>
                    <a:pt x="281" y="364"/>
                    <a:pt x="281" y="364"/>
                    <a:pt x="281" y="364"/>
                  </a:cubicBezTo>
                  <a:cubicBezTo>
                    <a:pt x="345" y="305"/>
                    <a:pt x="345" y="305"/>
                    <a:pt x="345" y="305"/>
                  </a:cubicBezTo>
                  <a:cubicBezTo>
                    <a:pt x="346" y="304"/>
                    <a:pt x="347" y="302"/>
                    <a:pt x="347" y="300"/>
                  </a:cubicBezTo>
                  <a:cubicBezTo>
                    <a:pt x="347" y="100"/>
                    <a:pt x="347" y="100"/>
                    <a:pt x="347" y="100"/>
                  </a:cubicBezTo>
                  <a:cubicBezTo>
                    <a:pt x="347" y="96"/>
                    <a:pt x="344" y="93"/>
                    <a:pt x="340" y="93"/>
                  </a:cubicBezTo>
                  <a:close/>
                  <a:moveTo>
                    <a:pt x="332" y="296"/>
                  </a:moveTo>
                  <a:cubicBezTo>
                    <a:pt x="268" y="355"/>
                    <a:pt x="268" y="355"/>
                    <a:pt x="268" y="355"/>
                  </a:cubicBezTo>
                  <a:cubicBezTo>
                    <a:pt x="267" y="357"/>
                    <a:pt x="266" y="359"/>
                    <a:pt x="266" y="361"/>
                  </a:cubicBezTo>
                  <a:cubicBezTo>
                    <a:pt x="266" y="425"/>
                    <a:pt x="266" y="425"/>
                    <a:pt x="266" y="425"/>
                  </a:cubicBezTo>
                  <a:cubicBezTo>
                    <a:pt x="81" y="425"/>
                    <a:pt x="81" y="425"/>
                    <a:pt x="81" y="425"/>
                  </a:cubicBezTo>
                  <a:cubicBezTo>
                    <a:pt x="81" y="366"/>
                    <a:pt x="81" y="366"/>
                    <a:pt x="81" y="366"/>
                  </a:cubicBezTo>
                  <a:cubicBezTo>
                    <a:pt x="81" y="364"/>
                    <a:pt x="80" y="362"/>
                    <a:pt x="79" y="361"/>
                  </a:cubicBezTo>
                  <a:cubicBezTo>
                    <a:pt x="15" y="297"/>
                    <a:pt x="15" y="297"/>
                    <a:pt x="15" y="297"/>
                  </a:cubicBezTo>
                  <a:cubicBezTo>
                    <a:pt x="15" y="174"/>
                    <a:pt x="15" y="174"/>
                    <a:pt x="15" y="174"/>
                  </a:cubicBezTo>
                  <a:cubicBezTo>
                    <a:pt x="66" y="174"/>
                    <a:pt x="66" y="174"/>
                    <a:pt x="66" y="174"/>
                  </a:cubicBezTo>
                  <a:cubicBezTo>
                    <a:pt x="66" y="233"/>
                    <a:pt x="66" y="233"/>
                    <a:pt x="66" y="233"/>
                  </a:cubicBezTo>
                  <a:cubicBezTo>
                    <a:pt x="81" y="233"/>
                    <a:pt x="81" y="233"/>
                    <a:pt x="81" y="233"/>
                  </a:cubicBezTo>
                  <a:cubicBezTo>
                    <a:pt x="81" y="167"/>
                    <a:pt x="81" y="167"/>
                    <a:pt x="81" y="167"/>
                  </a:cubicBezTo>
                  <a:cubicBezTo>
                    <a:pt x="81" y="41"/>
                    <a:pt x="81" y="41"/>
                    <a:pt x="81" y="41"/>
                  </a:cubicBezTo>
                  <a:cubicBezTo>
                    <a:pt x="133" y="41"/>
                    <a:pt x="133" y="41"/>
                    <a:pt x="133" y="41"/>
                  </a:cubicBezTo>
                  <a:cubicBezTo>
                    <a:pt x="133" y="233"/>
                    <a:pt x="133" y="233"/>
                    <a:pt x="133" y="233"/>
                  </a:cubicBezTo>
                  <a:cubicBezTo>
                    <a:pt x="148" y="233"/>
                    <a:pt x="148" y="233"/>
                    <a:pt x="148" y="233"/>
                  </a:cubicBezTo>
                  <a:cubicBezTo>
                    <a:pt x="148" y="34"/>
                    <a:pt x="148" y="34"/>
                    <a:pt x="148" y="34"/>
                  </a:cubicBezTo>
                  <a:cubicBezTo>
                    <a:pt x="148" y="15"/>
                    <a:pt x="148" y="15"/>
                    <a:pt x="148" y="15"/>
                  </a:cubicBezTo>
                  <a:cubicBezTo>
                    <a:pt x="199" y="15"/>
                    <a:pt x="199" y="15"/>
                    <a:pt x="199" y="15"/>
                  </a:cubicBezTo>
                  <a:cubicBezTo>
                    <a:pt x="199" y="34"/>
                    <a:pt x="199" y="34"/>
                    <a:pt x="199" y="34"/>
                  </a:cubicBezTo>
                  <a:cubicBezTo>
                    <a:pt x="199" y="233"/>
                    <a:pt x="199" y="233"/>
                    <a:pt x="199" y="233"/>
                  </a:cubicBezTo>
                  <a:cubicBezTo>
                    <a:pt x="214" y="233"/>
                    <a:pt x="214" y="233"/>
                    <a:pt x="214" y="233"/>
                  </a:cubicBezTo>
                  <a:cubicBezTo>
                    <a:pt x="214" y="41"/>
                    <a:pt x="214" y="41"/>
                    <a:pt x="214" y="41"/>
                  </a:cubicBezTo>
                  <a:cubicBezTo>
                    <a:pt x="266" y="41"/>
                    <a:pt x="266" y="41"/>
                    <a:pt x="266" y="41"/>
                  </a:cubicBezTo>
                  <a:cubicBezTo>
                    <a:pt x="266" y="100"/>
                    <a:pt x="266" y="100"/>
                    <a:pt x="266" y="100"/>
                  </a:cubicBezTo>
                  <a:cubicBezTo>
                    <a:pt x="266" y="233"/>
                    <a:pt x="266" y="233"/>
                    <a:pt x="266" y="233"/>
                  </a:cubicBezTo>
                  <a:cubicBezTo>
                    <a:pt x="281" y="233"/>
                    <a:pt x="281" y="233"/>
                    <a:pt x="281" y="233"/>
                  </a:cubicBezTo>
                  <a:cubicBezTo>
                    <a:pt x="281" y="108"/>
                    <a:pt x="281" y="108"/>
                    <a:pt x="281" y="108"/>
                  </a:cubicBezTo>
                  <a:cubicBezTo>
                    <a:pt x="332" y="108"/>
                    <a:pt x="332" y="108"/>
                    <a:pt x="332" y="108"/>
                  </a:cubicBezTo>
                  <a:lnTo>
                    <a:pt x="332" y="296"/>
                  </a:lnTo>
                  <a:close/>
                </a:path>
              </a:pathLst>
            </a:custGeom>
            <a:solidFill>
              <a:srgbClr val="FFFFFF">
                <a:alpha val="100000"/>
              </a:srgbClr>
            </a:solidFill>
            <a:ln w="9525">
              <a:noFill/>
            </a:ln>
          </p:spPr>
          <p:txBody>
            <a:bodyPr/>
            <a:lstStyle>
              <a:defPPr>
                <a:defRPr lang="zh-CN"/>
              </a:defPPr>
              <a:lvl1pPr marL="0" algn="l" defTabSz="913130" rtl="0" eaLnBrk="1" latinLnBrk="0" hangingPunct="1">
                <a:defRPr sz="1900" kern="1200">
                  <a:solidFill>
                    <a:schemeClr val="tx1"/>
                  </a:solidFill>
                  <a:latin typeface="+mn-lt"/>
                  <a:ea typeface="+mn-ea"/>
                  <a:cs typeface="+mn-cs"/>
                </a:defRPr>
              </a:lvl1pPr>
              <a:lvl2pPr marL="456565" algn="l" defTabSz="913130" rtl="0" eaLnBrk="1" latinLnBrk="0" hangingPunct="1">
                <a:defRPr sz="1900" kern="1200">
                  <a:solidFill>
                    <a:schemeClr val="tx1"/>
                  </a:solidFill>
                  <a:latin typeface="+mn-lt"/>
                  <a:ea typeface="+mn-ea"/>
                  <a:cs typeface="+mn-cs"/>
                </a:defRPr>
              </a:lvl2pPr>
              <a:lvl3pPr marL="913765" algn="l" defTabSz="913130" rtl="0" eaLnBrk="1" latinLnBrk="0" hangingPunct="1">
                <a:defRPr sz="1900" kern="1200">
                  <a:solidFill>
                    <a:schemeClr val="tx1"/>
                  </a:solidFill>
                  <a:latin typeface="+mn-lt"/>
                  <a:ea typeface="+mn-ea"/>
                  <a:cs typeface="+mn-cs"/>
                </a:defRPr>
              </a:lvl3pPr>
              <a:lvl4pPr marL="1370330" algn="l" defTabSz="913130" rtl="0" eaLnBrk="1" latinLnBrk="0" hangingPunct="1">
                <a:defRPr sz="1900" kern="1200">
                  <a:solidFill>
                    <a:schemeClr val="tx1"/>
                  </a:solidFill>
                  <a:latin typeface="+mn-lt"/>
                  <a:ea typeface="+mn-ea"/>
                  <a:cs typeface="+mn-cs"/>
                </a:defRPr>
              </a:lvl4pPr>
              <a:lvl5pPr marL="1826895" algn="l" defTabSz="913130" rtl="0" eaLnBrk="1" latinLnBrk="0" hangingPunct="1">
                <a:defRPr sz="1900" kern="1200">
                  <a:solidFill>
                    <a:schemeClr val="tx1"/>
                  </a:solidFill>
                  <a:latin typeface="+mn-lt"/>
                  <a:ea typeface="+mn-ea"/>
                  <a:cs typeface="+mn-cs"/>
                </a:defRPr>
              </a:lvl5pPr>
              <a:lvl6pPr marL="2284095" algn="l" defTabSz="913130" rtl="0" eaLnBrk="1" latinLnBrk="0" hangingPunct="1">
                <a:defRPr sz="1900" kern="1200">
                  <a:solidFill>
                    <a:schemeClr val="tx1"/>
                  </a:solidFill>
                  <a:latin typeface="+mn-lt"/>
                  <a:ea typeface="+mn-ea"/>
                  <a:cs typeface="+mn-cs"/>
                </a:defRPr>
              </a:lvl6pPr>
              <a:lvl7pPr marL="2740660" algn="l" defTabSz="913130" rtl="0" eaLnBrk="1" latinLnBrk="0" hangingPunct="1">
                <a:defRPr sz="1900" kern="1200">
                  <a:solidFill>
                    <a:schemeClr val="tx1"/>
                  </a:solidFill>
                  <a:latin typeface="+mn-lt"/>
                  <a:ea typeface="+mn-ea"/>
                  <a:cs typeface="+mn-cs"/>
                </a:defRPr>
              </a:lvl7pPr>
              <a:lvl8pPr marL="3197225" algn="l" defTabSz="913130" rtl="0" eaLnBrk="1" latinLnBrk="0" hangingPunct="1">
                <a:defRPr sz="1900" kern="1200">
                  <a:solidFill>
                    <a:schemeClr val="tx1"/>
                  </a:solidFill>
                  <a:latin typeface="+mn-lt"/>
                  <a:ea typeface="+mn-ea"/>
                  <a:cs typeface="+mn-cs"/>
                </a:defRPr>
              </a:lvl8pPr>
              <a:lvl9pPr marL="3654425" algn="l" defTabSz="913130" rtl="0" eaLnBrk="1" latinLnBrk="0" hangingPunct="1">
                <a:defRPr sz="1900" kern="1200">
                  <a:solidFill>
                    <a:schemeClr val="tx1"/>
                  </a:solidFill>
                  <a:latin typeface="+mn-lt"/>
                  <a:ea typeface="+mn-ea"/>
                  <a:cs typeface="+mn-cs"/>
                </a:defRPr>
              </a:lvl9pPr>
            </a:lstStyle>
            <a:p>
              <a:endParaRPr lang="zh-CN" altLang="en-US"/>
            </a:p>
          </p:txBody>
        </p:sp>
        <p:sp>
          <p:nvSpPr>
            <p:cNvPr id="33" name="Freeform 83"/>
            <p:cNvSpPr>
              <a:spLocks noEditPoints="1"/>
            </p:cNvSpPr>
            <p:nvPr/>
          </p:nvSpPr>
          <p:spPr>
            <a:xfrm>
              <a:off x="7379953" y="1362225"/>
              <a:ext cx="485649" cy="377825"/>
            </a:xfrm>
            <a:custGeom>
              <a:avLst/>
              <a:gdLst>
                <a:gd name="txL" fmla="*/ 0 w 413"/>
                <a:gd name="txT" fmla="*/ 0 h 321"/>
                <a:gd name="txR" fmla="*/ 413 w 413"/>
                <a:gd name="txB" fmla="*/ 321 h 321"/>
              </a:gdLst>
              <a:ahLst/>
              <a:cxnLst>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13" h="321">
                  <a:moveTo>
                    <a:pt x="339" y="41"/>
                  </a:moveTo>
                  <a:cubicBezTo>
                    <a:pt x="280" y="41"/>
                    <a:pt x="280" y="41"/>
                    <a:pt x="280" y="41"/>
                  </a:cubicBezTo>
                  <a:cubicBezTo>
                    <a:pt x="280" y="8"/>
                    <a:pt x="280" y="8"/>
                    <a:pt x="280" y="8"/>
                  </a:cubicBezTo>
                  <a:cubicBezTo>
                    <a:pt x="280" y="4"/>
                    <a:pt x="277" y="0"/>
                    <a:pt x="273" y="0"/>
                  </a:cubicBezTo>
                  <a:cubicBezTo>
                    <a:pt x="140" y="0"/>
                    <a:pt x="140" y="0"/>
                    <a:pt x="140" y="0"/>
                  </a:cubicBezTo>
                  <a:cubicBezTo>
                    <a:pt x="136" y="0"/>
                    <a:pt x="132" y="4"/>
                    <a:pt x="132" y="8"/>
                  </a:cubicBezTo>
                  <a:cubicBezTo>
                    <a:pt x="132" y="41"/>
                    <a:pt x="132" y="41"/>
                    <a:pt x="132" y="41"/>
                  </a:cubicBezTo>
                  <a:cubicBezTo>
                    <a:pt x="73" y="41"/>
                    <a:pt x="73" y="41"/>
                    <a:pt x="73" y="41"/>
                  </a:cubicBezTo>
                  <a:cubicBezTo>
                    <a:pt x="33" y="41"/>
                    <a:pt x="0" y="74"/>
                    <a:pt x="0" y="115"/>
                  </a:cubicBezTo>
                  <a:cubicBezTo>
                    <a:pt x="0" y="247"/>
                    <a:pt x="0" y="247"/>
                    <a:pt x="0" y="247"/>
                  </a:cubicBezTo>
                  <a:cubicBezTo>
                    <a:pt x="0" y="288"/>
                    <a:pt x="33" y="321"/>
                    <a:pt x="73" y="321"/>
                  </a:cubicBezTo>
                  <a:cubicBezTo>
                    <a:pt x="339" y="321"/>
                    <a:pt x="339" y="321"/>
                    <a:pt x="339" y="321"/>
                  </a:cubicBezTo>
                  <a:cubicBezTo>
                    <a:pt x="380" y="321"/>
                    <a:pt x="413" y="288"/>
                    <a:pt x="413" y="247"/>
                  </a:cubicBezTo>
                  <a:cubicBezTo>
                    <a:pt x="413" y="115"/>
                    <a:pt x="413" y="115"/>
                    <a:pt x="413" y="115"/>
                  </a:cubicBezTo>
                  <a:cubicBezTo>
                    <a:pt x="413" y="74"/>
                    <a:pt x="380" y="41"/>
                    <a:pt x="339" y="41"/>
                  </a:cubicBezTo>
                  <a:close/>
                  <a:moveTo>
                    <a:pt x="81" y="56"/>
                  </a:moveTo>
                  <a:cubicBezTo>
                    <a:pt x="332" y="56"/>
                    <a:pt x="332" y="56"/>
                    <a:pt x="332" y="56"/>
                  </a:cubicBezTo>
                  <a:cubicBezTo>
                    <a:pt x="332" y="306"/>
                    <a:pt x="332" y="306"/>
                    <a:pt x="332" y="306"/>
                  </a:cubicBezTo>
                  <a:cubicBezTo>
                    <a:pt x="81" y="306"/>
                    <a:pt x="81" y="306"/>
                    <a:pt x="81" y="306"/>
                  </a:cubicBezTo>
                  <a:lnTo>
                    <a:pt x="81" y="56"/>
                  </a:lnTo>
                  <a:close/>
                  <a:moveTo>
                    <a:pt x="147" y="15"/>
                  </a:moveTo>
                  <a:cubicBezTo>
                    <a:pt x="265" y="15"/>
                    <a:pt x="265" y="15"/>
                    <a:pt x="265" y="15"/>
                  </a:cubicBezTo>
                  <a:cubicBezTo>
                    <a:pt x="265" y="41"/>
                    <a:pt x="265" y="41"/>
                    <a:pt x="265" y="41"/>
                  </a:cubicBezTo>
                  <a:cubicBezTo>
                    <a:pt x="147" y="41"/>
                    <a:pt x="147" y="41"/>
                    <a:pt x="147" y="41"/>
                  </a:cubicBezTo>
                  <a:lnTo>
                    <a:pt x="147" y="15"/>
                  </a:lnTo>
                  <a:close/>
                  <a:moveTo>
                    <a:pt x="14" y="247"/>
                  </a:moveTo>
                  <a:cubicBezTo>
                    <a:pt x="14" y="115"/>
                    <a:pt x="14" y="115"/>
                    <a:pt x="14" y="115"/>
                  </a:cubicBezTo>
                  <a:cubicBezTo>
                    <a:pt x="14" y="85"/>
                    <a:pt x="37" y="60"/>
                    <a:pt x="66" y="56"/>
                  </a:cubicBezTo>
                  <a:cubicBezTo>
                    <a:pt x="66" y="305"/>
                    <a:pt x="66" y="305"/>
                    <a:pt x="66" y="305"/>
                  </a:cubicBezTo>
                  <a:cubicBezTo>
                    <a:pt x="37" y="302"/>
                    <a:pt x="14" y="277"/>
                    <a:pt x="14" y="247"/>
                  </a:cubicBezTo>
                  <a:close/>
                  <a:moveTo>
                    <a:pt x="398" y="247"/>
                  </a:moveTo>
                  <a:cubicBezTo>
                    <a:pt x="398" y="277"/>
                    <a:pt x="376" y="302"/>
                    <a:pt x="347" y="305"/>
                  </a:cubicBezTo>
                  <a:cubicBezTo>
                    <a:pt x="347" y="56"/>
                    <a:pt x="347" y="56"/>
                    <a:pt x="347" y="56"/>
                  </a:cubicBezTo>
                  <a:cubicBezTo>
                    <a:pt x="376" y="60"/>
                    <a:pt x="398" y="85"/>
                    <a:pt x="398" y="115"/>
                  </a:cubicBezTo>
                  <a:lnTo>
                    <a:pt x="398" y="247"/>
                  </a:lnTo>
                  <a:close/>
                </a:path>
              </a:pathLst>
            </a:custGeom>
            <a:solidFill>
              <a:srgbClr val="FFFFFF">
                <a:alpha val="100000"/>
              </a:srgbClr>
            </a:solidFill>
            <a:ln w="9525">
              <a:noFill/>
            </a:ln>
          </p:spPr>
          <p:txBody>
            <a:bodyPr/>
            <a:lstStyle>
              <a:defPPr>
                <a:defRPr lang="zh-CN"/>
              </a:defPPr>
              <a:lvl1pPr marL="0" algn="l" defTabSz="913130" rtl="0" eaLnBrk="1" latinLnBrk="0" hangingPunct="1">
                <a:defRPr sz="1900" kern="1200">
                  <a:solidFill>
                    <a:schemeClr val="tx1"/>
                  </a:solidFill>
                  <a:latin typeface="+mn-lt"/>
                  <a:ea typeface="+mn-ea"/>
                  <a:cs typeface="+mn-cs"/>
                </a:defRPr>
              </a:lvl1pPr>
              <a:lvl2pPr marL="456565" algn="l" defTabSz="913130" rtl="0" eaLnBrk="1" latinLnBrk="0" hangingPunct="1">
                <a:defRPr sz="1900" kern="1200">
                  <a:solidFill>
                    <a:schemeClr val="tx1"/>
                  </a:solidFill>
                  <a:latin typeface="+mn-lt"/>
                  <a:ea typeface="+mn-ea"/>
                  <a:cs typeface="+mn-cs"/>
                </a:defRPr>
              </a:lvl2pPr>
              <a:lvl3pPr marL="913765" algn="l" defTabSz="913130" rtl="0" eaLnBrk="1" latinLnBrk="0" hangingPunct="1">
                <a:defRPr sz="1900" kern="1200">
                  <a:solidFill>
                    <a:schemeClr val="tx1"/>
                  </a:solidFill>
                  <a:latin typeface="+mn-lt"/>
                  <a:ea typeface="+mn-ea"/>
                  <a:cs typeface="+mn-cs"/>
                </a:defRPr>
              </a:lvl3pPr>
              <a:lvl4pPr marL="1370330" algn="l" defTabSz="913130" rtl="0" eaLnBrk="1" latinLnBrk="0" hangingPunct="1">
                <a:defRPr sz="1900" kern="1200">
                  <a:solidFill>
                    <a:schemeClr val="tx1"/>
                  </a:solidFill>
                  <a:latin typeface="+mn-lt"/>
                  <a:ea typeface="+mn-ea"/>
                  <a:cs typeface="+mn-cs"/>
                </a:defRPr>
              </a:lvl4pPr>
              <a:lvl5pPr marL="1826895" algn="l" defTabSz="913130" rtl="0" eaLnBrk="1" latinLnBrk="0" hangingPunct="1">
                <a:defRPr sz="1900" kern="1200">
                  <a:solidFill>
                    <a:schemeClr val="tx1"/>
                  </a:solidFill>
                  <a:latin typeface="+mn-lt"/>
                  <a:ea typeface="+mn-ea"/>
                  <a:cs typeface="+mn-cs"/>
                </a:defRPr>
              </a:lvl5pPr>
              <a:lvl6pPr marL="2284095" algn="l" defTabSz="913130" rtl="0" eaLnBrk="1" latinLnBrk="0" hangingPunct="1">
                <a:defRPr sz="1900" kern="1200">
                  <a:solidFill>
                    <a:schemeClr val="tx1"/>
                  </a:solidFill>
                  <a:latin typeface="+mn-lt"/>
                  <a:ea typeface="+mn-ea"/>
                  <a:cs typeface="+mn-cs"/>
                </a:defRPr>
              </a:lvl6pPr>
              <a:lvl7pPr marL="2740660" algn="l" defTabSz="913130" rtl="0" eaLnBrk="1" latinLnBrk="0" hangingPunct="1">
                <a:defRPr sz="1900" kern="1200">
                  <a:solidFill>
                    <a:schemeClr val="tx1"/>
                  </a:solidFill>
                  <a:latin typeface="+mn-lt"/>
                  <a:ea typeface="+mn-ea"/>
                  <a:cs typeface="+mn-cs"/>
                </a:defRPr>
              </a:lvl7pPr>
              <a:lvl8pPr marL="3197225" algn="l" defTabSz="913130" rtl="0" eaLnBrk="1" latinLnBrk="0" hangingPunct="1">
                <a:defRPr sz="1900" kern="1200">
                  <a:solidFill>
                    <a:schemeClr val="tx1"/>
                  </a:solidFill>
                  <a:latin typeface="+mn-lt"/>
                  <a:ea typeface="+mn-ea"/>
                  <a:cs typeface="+mn-cs"/>
                </a:defRPr>
              </a:lvl8pPr>
              <a:lvl9pPr marL="3654425" algn="l" defTabSz="913130" rtl="0" eaLnBrk="1" latinLnBrk="0" hangingPunct="1">
                <a:defRPr sz="1900" kern="1200">
                  <a:solidFill>
                    <a:schemeClr val="tx1"/>
                  </a:solidFill>
                  <a:latin typeface="+mn-lt"/>
                  <a:ea typeface="+mn-ea"/>
                  <a:cs typeface="+mn-cs"/>
                </a:defRPr>
              </a:lvl9pPr>
            </a:lstStyle>
            <a:p>
              <a:endParaRPr lang="zh-CN" altLang="en-US"/>
            </a:p>
          </p:txBody>
        </p:sp>
        <p:sp>
          <p:nvSpPr>
            <p:cNvPr id="34" name="Freeform 70"/>
            <p:cNvSpPr>
              <a:spLocks noEditPoints="1"/>
            </p:cNvSpPr>
            <p:nvPr/>
          </p:nvSpPr>
          <p:spPr>
            <a:xfrm>
              <a:off x="4356552" y="4026050"/>
              <a:ext cx="407882" cy="485775"/>
            </a:xfrm>
            <a:custGeom>
              <a:avLst/>
              <a:gdLst>
                <a:gd name="txL" fmla="*/ 0 w 346"/>
                <a:gd name="txT" fmla="*/ 0 h 414"/>
                <a:gd name="txR" fmla="*/ 346 w 346"/>
                <a:gd name="txB" fmla="*/ 414 h 414"/>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alpha val="100000"/>
              </a:srgbClr>
            </a:solidFill>
            <a:ln w="9525">
              <a:noFill/>
            </a:ln>
          </p:spPr>
          <p:txBody>
            <a:bodyPr/>
            <a:lstStyle>
              <a:defPPr>
                <a:defRPr lang="zh-CN"/>
              </a:defPPr>
              <a:lvl1pPr marL="0" algn="l" defTabSz="913130" rtl="0" eaLnBrk="1" latinLnBrk="0" hangingPunct="1">
                <a:defRPr sz="1900" kern="1200">
                  <a:solidFill>
                    <a:schemeClr val="tx1"/>
                  </a:solidFill>
                  <a:latin typeface="+mn-lt"/>
                  <a:ea typeface="+mn-ea"/>
                  <a:cs typeface="+mn-cs"/>
                </a:defRPr>
              </a:lvl1pPr>
              <a:lvl2pPr marL="456565" algn="l" defTabSz="913130" rtl="0" eaLnBrk="1" latinLnBrk="0" hangingPunct="1">
                <a:defRPr sz="1900" kern="1200">
                  <a:solidFill>
                    <a:schemeClr val="tx1"/>
                  </a:solidFill>
                  <a:latin typeface="+mn-lt"/>
                  <a:ea typeface="+mn-ea"/>
                  <a:cs typeface="+mn-cs"/>
                </a:defRPr>
              </a:lvl2pPr>
              <a:lvl3pPr marL="913765" algn="l" defTabSz="913130" rtl="0" eaLnBrk="1" latinLnBrk="0" hangingPunct="1">
                <a:defRPr sz="1900" kern="1200">
                  <a:solidFill>
                    <a:schemeClr val="tx1"/>
                  </a:solidFill>
                  <a:latin typeface="+mn-lt"/>
                  <a:ea typeface="+mn-ea"/>
                  <a:cs typeface="+mn-cs"/>
                </a:defRPr>
              </a:lvl3pPr>
              <a:lvl4pPr marL="1370330" algn="l" defTabSz="913130" rtl="0" eaLnBrk="1" latinLnBrk="0" hangingPunct="1">
                <a:defRPr sz="1900" kern="1200">
                  <a:solidFill>
                    <a:schemeClr val="tx1"/>
                  </a:solidFill>
                  <a:latin typeface="+mn-lt"/>
                  <a:ea typeface="+mn-ea"/>
                  <a:cs typeface="+mn-cs"/>
                </a:defRPr>
              </a:lvl4pPr>
              <a:lvl5pPr marL="1826895" algn="l" defTabSz="913130" rtl="0" eaLnBrk="1" latinLnBrk="0" hangingPunct="1">
                <a:defRPr sz="1900" kern="1200">
                  <a:solidFill>
                    <a:schemeClr val="tx1"/>
                  </a:solidFill>
                  <a:latin typeface="+mn-lt"/>
                  <a:ea typeface="+mn-ea"/>
                  <a:cs typeface="+mn-cs"/>
                </a:defRPr>
              </a:lvl5pPr>
              <a:lvl6pPr marL="2284095" algn="l" defTabSz="913130" rtl="0" eaLnBrk="1" latinLnBrk="0" hangingPunct="1">
                <a:defRPr sz="1900" kern="1200">
                  <a:solidFill>
                    <a:schemeClr val="tx1"/>
                  </a:solidFill>
                  <a:latin typeface="+mn-lt"/>
                  <a:ea typeface="+mn-ea"/>
                  <a:cs typeface="+mn-cs"/>
                </a:defRPr>
              </a:lvl6pPr>
              <a:lvl7pPr marL="2740660" algn="l" defTabSz="913130" rtl="0" eaLnBrk="1" latinLnBrk="0" hangingPunct="1">
                <a:defRPr sz="1900" kern="1200">
                  <a:solidFill>
                    <a:schemeClr val="tx1"/>
                  </a:solidFill>
                  <a:latin typeface="+mn-lt"/>
                  <a:ea typeface="+mn-ea"/>
                  <a:cs typeface="+mn-cs"/>
                </a:defRPr>
              </a:lvl7pPr>
              <a:lvl8pPr marL="3197225" algn="l" defTabSz="913130" rtl="0" eaLnBrk="1" latinLnBrk="0" hangingPunct="1">
                <a:defRPr sz="1900" kern="1200">
                  <a:solidFill>
                    <a:schemeClr val="tx1"/>
                  </a:solidFill>
                  <a:latin typeface="+mn-lt"/>
                  <a:ea typeface="+mn-ea"/>
                  <a:cs typeface="+mn-cs"/>
                </a:defRPr>
              </a:lvl8pPr>
              <a:lvl9pPr marL="3654425" algn="l" defTabSz="913130" rtl="0" eaLnBrk="1" latinLnBrk="0" hangingPunct="1">
                <a:defRPr sz="1900" kern="1200">
                  <a:solidFill>
                    <a:schemeClr val="tx1"/>
                  </a:solidFill>
                  <a:latin typeface="+mn-lt"/>
                  <a:ea typeface="+mn-ea"/>
                  <a:cs typeface="+mn-cs"/>
                </a:defRPr>
              </a:lvl9pPr>
            </a:lstStyle>
            <a:p>
              <a:endParaRPr lang="zh-CN" altLang="en-US"/>
            </a:p>
          </p:txBody>
        </p:sp>
        <p:sp>
          <p:nvSpPr>
            <p:cNvPr id="35" name="Title 3"/>
            <p:cNvSpPr txBox="1"/>
            <p:nvPr/>
          </p:nvSpPr>
          <p:spPr>
            <a:xfrm>
              <a:off x="2381049" y="2757248"/>
              <a:ext cx="2584490" cy="53553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2900" b="1" dirty="0">
                  <a:solidFill>
                    <a:srgbClr val="94C949"/>
                  </a:solidFill>
                  <a:ea typeface="微软雅黑" panose="020B0503020204020204" charset="-122"/>
                </a:rPr>
                <a:t>智慧管理应用</a:t>
              </a:r>
              <a:endParaRPr lang="zh-CN" altLang="en-US" sz="4000" dirty="0">
                <a:solidFill>
                  <a:srgbClr val="94C949"/>
                </a:solidFill>
              </a:endParaRPr>
            </a:p>
          </p:txBody>
        </p:sp>
        <p:sp>
          <p:nvSpPr>
            <p:cNvPr id="37" name="Rectangle 7"/>
            <p:cNvSpPr>
              <a:spLocks noChangeArrowheads="1"/>
            </p:cNvSpPr>
            <p:nvPr/>
          </p:nvSpPr>
          <p:spPr bwMode="auto">
            <a:xfrm>
              <a:off x="0" y="5293216"/>
              <a:ext cx="12190412" cy="1545879"/>
            </a:xfrm>
            <a:prstGeom prst="rect">
              <a:avLst/>
            </a:prstGeom>
          </p:spPr>
          <p:style>
            <a:lnRef idx="1">
              <a:schemeClr val="accent1"/>
            </a:lnRef>
            <a:fillRef idx="2">
              <a:schemeClr val="accent1"/>
            </a:fillRef>
            <a:effectRef idx="1">
              <a:schemeClr val="accent1"/>
            </a:effectRef>
            <a:fontRef idx="minor">
              <a:schemeClr val="dk1"/>
            </a:fontRef>
          </p:style>
          <p:txBody>
            <a:bodyPr lIns="68546" tIns="36194" rIns="68546" bIns="36194" anchor="ctr"/>
            <a:lstStyle/>
            <a:p>
              <a:pPr>
                <a:lnSpc>
                  <a:spcPct val="150000"/>
                </a:lnSpc>
              </a:pPr>
              <a:r>
                <a:rPr lang="zh-CN" altLang="en-US" sz="2000" b="1" dirty="0">
                  <a:solidFill>
                    <a:schemeClr val="accent2">
                      <a:lumMod val="50000"/>
                    </a:schemeClr>
                  </a:solidFill>
                  <a:latin typeface="微软雅黑" panose="020B0503020204020204" charset="-122"/>
                  <a:ea typeface="微软雅黑" panose="020B0503020204020204" charset="-122"/>
                  <a:sym typeface="Arial" panose="020B0604020202020204" pitchFamily="34" charset="0"/>
                </a:rPr>
                <a:t>智慧管理：</a:t>
              </a:r>
              <a:r>
                <a:rPr lang="zh-CN" altLang="en-US" dirty="0">
                  <a:solidFill>
                    <a:schemeClr val="tx1"/>
                  </a:solidFill>
                </a:rPr>
                <a:t>指通过智慧安防管理、智慧停车场管理、楼宇设备管理、智慧能源管理、客流统计分析等系统</a:t>
              </a:r>
              <a:r>
                <a:rPr lang="zh-CN" altLang="zh-CN" dirty="0">
                  <a:solidFill>
                    <a:schemeClr val="tx1"/>
                  </a:solidFill>
                </a:rPr>
                <a:t>的</a:t>
              </a:r>
              <a:r>
                <a:rPr lang="zh-CN" altLang="en-US" dirty="0">
                  <a:solidFill>
                    <a:schemeClr val="tx1"/>
                  </a:solidFill>
                </a:rPr>
                <a:t>建设，园区内所有与管理和监控相关的设备、设施、传感器、控制系统及相关应用软件进行集成，并通过叠加电子地图，进行可视化的综合管理。</a:t>
              </a:r>
              <a:endParaRPr lang="zh-CN" altLang="en-US" dirty="0">
                <a:latin typeface="微软雅黑" panose="020B0503020204020204" charset="-122"/>
                <a:ea typeface="微软雅黑" panose="020B0503020204020204" charset="-122"/>
                <a:sym typeface="Arial" panose="020B0604020202020204" pitchFamily="34" charset="0"/>
              </a:endParaRPr>
            </a:p>
          </p:txBody>
        </p:sp>
        <p:grpSp>
          <p:nvGrpSpPr>
            <p:cNvPr id="44" name="组合 43"/>
            <p:cNvGrpSpPr/>
            <p:nvPr/>
          </p:nvGrpSpPr>
          <p:grpSpPr>
            <a:xfrm>
              <a:off x="8364503" y="971383"/>
              <a:ext cx="1422030" cy="1330325"/>
              <a:chOff x="3851859" y="1001863"/>
              <a:chExt cx="1422030" cy="1330325"/>
            </a:xfrm>
          </p:grpSpPr>
          <p:sp>
            <p:nvSpPr>
              <p:cNvPr id="45" name="Rectangle 16"/>
              <p:cNvSpPr/>
              <p:nvPr/>
            </p:nvSpPr>
            <p:spPr>
              <a:xfrm>
                <a:off x="3851859" y="1001863"/>
                <a:ext cx="1422030" cy="1330325"/>
              </a:xfrm>
              <a:prstGeom prst="rect">
                <a:avLst/>
              </a:prstGeom>
              <a:solidFill>
                <a:srgbClr val="3397D3"/>
              </a:solidFill>
              <a:ln w="9525">
                <a:noFill/>
              </a:ln>
            </p:spPr>
            <p:txBody>
              <a:bodyPr lIns="183366" tIns="90096" rIns="90096" bIns="183366"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视频会议系统</a:t>
                </a:r>
              </a:p>
            </p:txBody>
          </p:sp>
          <p:sp>
            <p:nvSpPr>
              <p:cNvPr id="46" name="Freeform 80"/>
              <p:cNvSpPr>
                <a:spLocks noEditPoints="1"/>
              </p:cNvSpPr>
              <p:nvPr/>
            </p:nvSpPr>
            <p:spPr>
              <a:xfrm>
                <a:off x="4356552" y="1289200"/>
                <a:ext cx="330114" cy="487363"/>
              </a:xfrm>
              <a:custGeom>
                <a:avLst/>
                <a:gdLst>
                  <a:gd name="txL" fmla="*/ 0 w 280"/>
                  <a:gd name="txT" fmla="*/ 0 h 413"/>
                  <a:gd name="txR" fmla="*/ 280 w 280"/>
                  <a:gd name="txB" fmla="*/ 413 h 413"/>
                </a:gdLst>
                <a:ahLst/>
                <a:cxnLst>
                  <a:cxn ang="0">
                    <a:pos x="2147483647" y="0"/>
                  </a:cxn>
                  <a:cxn ang="0">
                    <a:pos x="2147483647" y="0"/>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rgbClr val="FFFFFF">
                  <a:alpha val="100000"/>
                </a:srgbClr>
              </a:solidFill>
              <a:ln w="9525">
                <a:noFill/>
              </a:ln>
            </p:spPr>
            <p:txBody>
              <a:bodyPr/>
              <a:lstStyle>
                <a:defPPr>
                  <a:defRPr lang="zh-CN"/>
                </a:defPPr>
                <a:lvl1pPr marL="0" algn="l" defTabSz="913130" rtl="0" eaLnBrk="1" latinLnBrk="0" hangingPunct="1">
                  <a:defRPr sz="1900" kern="1200">
                    <a:solidFill>
                      <a:schemeClr val="tx1"/>
                    </a:solidFill>
                    <a:latin typeface="+mn-lt"/>
                    <a:ea typeface="+mn-ea"/>
                    <a:cs typeface="+mn-cs"/>
                  </a:defRPr>
                </a:lvl1pPr>
                <a:lvl2pPr marL="456565" algn="l" defTabSz="913130" rtl="0" eaLnBrk="1" latinLnBrk="0" hangingPunct="1">
                  <a:defRPr sz="1900" kern="1200">
                    <a:solidFill>
                      <a:schemeClr val="tx1"/>
                    </a:solidFill>
                    <a:latin typeface="+mn-lt"/>
                    <a:ea typeface="+mn-ea"/>
                    <a:cs typeface="+mn-cs"/>
                  </a:defRPr>
                </a:lvl2pPr>
                <a:lvl3pPr marL="913765" algn="l" defTabSz="913130" rtl="0" eaLnBrk="1" latinLnBrk="0" hangingPunct="1">
                  <a:defRPr sz="1900" kern="1200">
                    <a:solidFill>
                      <a:schemeClr val="tx1"/>
                    </a:solidFill>
                    <a:latin typeface="+mn-lt"/>
                    <a:ea typeface="+mn-ea"/>
                    <a:cs typeface="+mn-cs"/>
                  </a:defRPr>
                </a:lvl3pPr>
                <a:lvl4pPr marL="1370330" algn="l" defTabSz="913130" rtl="0" eaLnBrk="1" latinLnBrk="0" hangingPunct="1">
                  <a:defRPr sz="1900" kern="1200">
                    <a:solidFill>
                      <a:schemeClr val="tx1"/>
                    </a:solidFill>
                    <a:latin typeface="+mn-lt"/>
                    <a:ea typeface="+mn-ea"/>
                    <a:cs typeface="+mn-cs"/>
                  </a:defRPr>
                </a:lvl4pPr>
                <a:lvl5pPr marL="1826895" algn="l" defTabSz="913130" rtl="0" eaLnBrk="1" latinLnBrk="0" hangingPunct="1">
                  <a:defRPr sz="1900" kern="1200">
                    <a:solidFill>
                      <a:schemeClr val="tx1"/>
                    </a:solidFill>
                    <a:latin typeface="+mn-lt"/>
                    <a:ea typeface="+mn-ea"/>
                    <a:cs typeface="+mn-cs"/>
                  </a:defRPr>
                </a:lvl5pPr>
                <a:lvl6pPr marL="2284095" algn="l" defTabSz="913130" rtl="0" eaLnBrk="1" latinLnBrk="0" hangingPunct="1">
                  <a:defRPr sz="1900" kern="1200">
                    <a:solidFill>
                      <a:schemeClr val="tx1"/>
                    </a:solidFill>
                    <a:latin typeface="+mn-lt"/>
                    <a:ea typeface="+mn-ea"/>
                    <a:cs typeface="+mn-cs"/>
                  </a:defRPr>
                </a:lvl6pPr>
                <a:lvl7pPr marL="2740660" algn="l" defTabSz="913130" rtl="0" eaLnBrk="1" latinLnBrk="0" hangingPunct="1">
                  <a:defRPr sz="1900" kern="1200">
                    <a:solidFill>
                      <a:schemeClr val="tx1"/>
                    </a:solidFill>
                    <a:latin typeface="+mn-lt"/>
                    <a:ea typeface="+mn-ea"/>
                    <a:cs typeface="+mn-cs"/>
                  </a:defRPr>
                </a:lvl7pPr>
                <a:lvl8pPr marL="3197225" algn="l" defTabSz="913130" rtl="0" eaLnBrk="1" latinLnBrk="0" hangingPunct="1">
                  <a:defRPr sz="1900" kern="1200">
                    <a:solidFill>
                      <a:schemeClr val="tx1"/>
                    </a:solidFill>
                    <a:latin typeface="+mn-lt"/>
                    <a:ea typeface="+mn-ea"/>
                    <a:cs typeface="+mn-cs"/>
                  </a:defRPr>
                </a:lvl8pPr>
                <a:lvl9pPr marL="3654425" algn="l" defTabSz="913130" rtl="0" eaLnBrk="1" latinLnBrk="0" hangingPunct="1">
                  <a:defRPr sz="1900" kern="1200">
                    <a:solidFill>
                      <a:schemeClr val="tx1"/>
                    </a:solidFill>
                    <a:latin typeface="+mn-lt"/>
                    <a:ea typeface="+mn-ea"/>
                    <a:cs typeface="+mn-cs"/>
                  </a:defRPr>
                </a:lvl9p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ppt_x"/>
                                          </p:val>
                                        </p:tav>
                                        <p:tav tm="100000">
                                          <p:val>
                                            <p:strVal val="#ppt_x"/>
                                          </p:val>
                                        </p:tav>
                                      </p:tavLst>
                                    </p:anim>
                                    <p:anim calcmode="lin" valueType="num">
                                      <p:cBhvr additive="base">
                                        <p:cTn id="1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801041"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总体规划</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智慧管理要素</a:t>
            </a:r>
            <a:endParaRPr lang="zh-CN" altLang="en-US" sz="2000" b="1" dirty="0">
              <a:solidFill>
                <a:schemeClr val="accent4">
                  <a:lumMod val="75000"/>
                </a:schemeClr>
              </a:solidFill>
              <a:latin typeface="+mn-ea"/>
              <a:cs typeface="+mn-ea"/>
              <a:sym typeface="+mn-lt"/>
            </a:endParaRPr>
          </a:p>
        </p:txBody>
      </p:sp>
      <p:grpSp>
        <p:nvGrpSpPr>
          <p:cNvPr id="13" name="组合 12"/>
          <p:cNvGrpSpPr/>
          <p:nvPr/>
        </p:nvGrpSpPr>
        <p:grpSpPr>
          <a:xfrm>
            <a:off x="598486" y="1790321"/>
            <a:ext cx="3168650" cy="3364478"/>
            <a:chOff x="598486" y="1790321"/>
            <a:chExt cx="3168650" cy="3364478"/>
          </a:xfrm>
        </p:grpSpPr>
        <p:sp>
          <p:nvSpPr>
            <p:cNvPr id="43" name="Oval 12"/>
            <p:cNvSpPr>
              <a:spLocks noChangeArrowheads="1"/>
            </p:cNvSpPr>
            <p:nvPr/>
          </p:nvSpPr>
          <p:spPr bwMode="auto">
            <a:xfrm>
              <a:off x="895349" y="1790321"/>
              <a:ext cx="2744787" cy="2743200"/>
            </a:xfrm>
            <a:prstGeom prst="ellipse">
              <a:avLst/>
            </a:prstGeom>
            <a:solidFill>
              <a:srgbClr val="3397D3">
                <a:alpha val="79999"/>
              </a:srgbClr>
            </a:solidFill>
            <a:ln w="9525">
              <a:noFill/>
              <a:round/>
            </a:ln>
          </p:spPr>
          <p:txBody>
            <a:bodyPr lIns="0" tIns="0" rIns="0" bIns="205002" anchor="b"/>
            <a:lstStyle/>
            <a:p>
              <a:pPr algn="ctr">
                <a:lnSpc>
                  <a:spcPct val="90000"/>
                </a:lnSpc>
                <a:buClr>
                  <a:srgbClr val="FEFEFE"/>
                </a:buClr>
                <a:buFontTx/>
                <a:buNone/>
              </a:pPr>
              <a:r>
                <a:rPr lang="zh-CN" altLang="en-US" b="1">
                  <a:solidFill>
                    <a:srgbClr val="FFFFFF"/>
                  </a:solidFill>
                  <a:latin typeface="Segoe UI" panose="020B0502040204020203" pitchFamily="34" charset="0"/>
                  <a:ea typeface="微软雅黑" panose="020B0503020204020204" charset="-122"/>
                  <a:sym typeface="Segoe UI" panose="020B0502040204020203" pitchFamily="34" charset="0"/>
                </a:rPr>
                <a:t>信息化</a:t>
              </a:r>
            </a:p>
          </p:txBody>
        </p:sp>
        <p:sp>
          <p:nvSpPr>
            <p:cNvPr id="49" name="Freeform 79"/>
            <p:cNvSpPr>
              <a:spLocks noEditPoints="1" noChangeArrowheads="1"/>
            </p:cNvSpPr>
            <p:nvPr/>
          </p:nvSpPr>
          <p:spPr bwMode="auto">
            <a:xfrm>
              <a:off x="1677986" y="2425321"/>
              <a:ext cx="936625" cy="719138"/>
            </a:xfrm>
            <a:custGeom>
              <a:avLst/>
              <a:gdLst>
                <a:gd name="T0" fmla="*/ 2147483647 w 413"/>
                <a:gd name="T1" fmla="*/ 0 h 380"/>
                <a:gd name="T2" fmla="*/ 2147483647 w 413"/>
                <a:gd name="T3" fmla="*/ 0 h 380"/>
                <a:gd name="T4" fmla="*/ 0 w 413"/>
                <a:gd name="T5" fmla="*/ 2147483647 h 380"/>
                <a:gd name="T6" fmla="*/ 0 w 413"/>
                <a:gd name="T7" fmla="*/ 2147483647 h 380"/>
                <a:gd name="T8" fmla="*/ 2147483647 w 413"/>
                <a:gd name="T9" fmla="*/ 2147483647 h 380"/>
                <a:gd name="T10" fmla="*/ 2147483647 w 413"/>
                <a:gd name="T11" fmla="*/ 2147483647 h 380"/>
                <a:gd name="T12" fmla="*/ 2147483647 w 413"/>
                <a:gd name="T13" fmla="*/ 2147483647 h 380"/>
                <a:gd name="T14" fmla="*/ 2147483647 w 413"/>
                <a:gd name="T15" fmla="*/ 2147483647 h 380"/>
                <a:gd name="T16" fmla="*/ 2147483647 w 413"/>
                <a:gd name="T17" fmla="*/ 2147483647 h 380"/>
                <a:gd name="T18" fmla="*/ 2147483647 w 413"/>
                <a:gd name="T19" fmla="*/ 2147483647 h 380"/>
                <a:gd name="T20" fmla="*/ 2147483647 w 413"/>
                <a:gd name="T21" fmla="*/ 2147483647 h 380"/>
                <a:gd name="T22" fmla="*/ 2147483647 w 413"/>
                <a:gd name="T23" fmla="*/ 2147483647 h 380"/>
                <a:gd name="T24" fmla="*/ 2147483647 w 413"/>
                <a:gd name="T25" fmla="*/ 2147483647 h 380"/>
                <a:gd name="T26" fmla="*/ 2147483647 w 413"/>
                <a:gd name="T27" fmla="*/ 2147483647 h 380"/>
                <a:gd name="T28" fmla="*/ 2147483647 w 413"/>
                <a:gd name="T29" fmla="*/ 2147483647 h 380"/>
                <a:gd name="T30" fmla="*/ 2147483647 w 413"/>
                <a:gd name="T31" fmla="*/ 2147483647 h 380"/>
                <a:gd name="T32" fmla="*/ 2147483647 w 413"/>
                <a:gd name="T33" fmla="*/ 2147483647 h 380"/>
                <a:gd name="T34" fmla="*/ 2147483647 w 413"/>
                <a:gd name="T35" fmla="*/ 2147483647 h 380"/>
                <a:gd name="T36" fmla="*/ 2147483647 w 413"/>
                <a:gd name="T37" fmla="*/ 2147483647 h 380"/>
                <a:gd name="T38" fmla="*/ 2147483647 w 413"/>
                <a:gd name="T39" fmla="*/ 2147483647 h 380"/>
                <a:gd name="T40" fmla="*/ 2147483647 w 413"/>
                <a:gd name="T41" fmla="*/ 0 h 380"/>
                <a:gd name="T42" fmla="*/ 2147483647 w 413"/>
                <a:gd name="T43" fmla="*/ 2147483647 h 380"/>
                <a:gd name="T44" fmla="*/ 2147483647 w 413"/>
                <a:gd name="T45" fmla="*/ 2147483647 h 380"/>
                <a:gd name="T46" fmla="*/ 2147483647 w 413"/>
                <a:gd name="T47" fmla="*/ 2147483647 h 380"/>
                <a:gd name="T48" fmla="*/ 2147483647 w 413"/>
                <a:gd name="T49" fmla="*/ 2147483647 h 380"/>
                <a:gd name="T50" fmla="*/ 2147483647 w 413"/>
                <a:gd name="T51" fmla="*/ 2147483647 h 380"/>
                <a:gd name="T52" fmla="*/ 2147483647 w 413"/>
                <a:gd name="T53" fmla="*/ 2147483647 h 380"/>
                <a:gd name="T54" fmla="*/ 2147483647 w 413"/>
                <a:gd name="T55" fmla="*/ 2147483647 h 380"/>
                <a:gd name="T56" fmla="*/ 2147483647 w 413"/>
                <a:gd name="T57" fmla="*/ 2147483647 h 380"/>
                <a:gd name="T58" fmla="*/ 2147483647 w 413"/>
                <a:gd name="T59" fmla="*/ 2147483647 h 380"/>
                <a:gd name="T60" fmla="*/ 2147483647 w 413"/>
                <a:gd name="T61" fmla="*/ 2147483647 h 380"/>
                <a:gd name="T62" fmla="*/ 2147483647 w 413"/>
                <a:gd name="T63" fmla="*/ 2147483647 h 380"/>
                <a:gd name="T64" fmla="*/ 2147483647 w 413"/>
                <a:gd name="T65" fmla="*/ 2147483647 h 380"/>
                <a:gd name="T66" fmla="*/ 2147483647 w 413"/>
                <a:gd name="T67" fmla="*/ 2147483647 h 380"/>
                <a:gd name="T68" fmla="*/ 2147483647 w 413"/>
                <a:gd name="T69" fmla="*/ 2147483647 h 380"/>
                <a:gd name="T70" fmla="*/ 2147483647 w 413"/>
                <a:gd name="T71" fmla="*/ 2147483647 h 380"/>
                <a:gd name="T72" fmla="*/ 2147483647 w 413"/>
                <a:gd name="T73" fmla="*/ 2147483647 h 380"/>
                <a:gd name="T74" fmla="*/ 2147483647 w 413"/>
                <a:gd name="T75" fmla="*/ 2147483647 h 380"/>
                <a:gd name="T76" fmla="*/ 2147483647 w 413"/>
                <a:gd name="T77" fmla="*/ 2147483647 h 380"/>
                <a:gd name="T78" fmla="*/ 2147483647 w 413"/>
                <a:gd name="T79" fmla="*/ 2147483647 h 380"/>
                <a:gd name="T80" fmla="*/ 2147483647 w 413"/>
                <a:gd name="T81" fmla="*/ 2147483647 h 380"/>
                <a:gd name="T82" fmla="*/ 2147483647 w 413"/>
                <a:gd name="T83" fmla="*/ 2147483647 h 380"/>
                <a:gd name="T84" fmla="*/ 2147483647 w 413"/>
                <a:gd name="T85" fmla="*/ 2147483647 h 380"/>
                <a:gd name="T86" fmla="*/ 2147483647 w 413"/>
                <a:gd name="T87" fmla="*/ 2147483647 h 380"/>
                <a:gd name="T88" fmla="*/ 2147483647 w 413"/>
                <a:gd name="T89" fmla="*/ 2147483647 h 380"/>
                <a:gd name="T90" fmla="*/ 2147483647 w 413"/>
                <a:gd name="T91" fmla="*/ 2147483647 h 380"/>
                <a:gd name="T92" fmla="*/ 2147483647 w 413"/>
                <a:gd name="T93" fmla="*/ 2147483647 h 380"/>
                <a:gd name="T94" fmla="*/ 2147483647 w 413"/>
                <a:gd name="T95" fmla="*/ 2147483647 h 380"/>
                <a:gd name="T96" fmla="*/ 2147483647 w 413"/>
                <a:gd name="T97" fmla="*/ 2147483647 h 380"/>
                <a:gd name="T98" fmla="*/ 2147483647 w 413"/>
                <a:gd name="T99" fmla="*/ 2147483647 h 38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13"/>
                <a:gd name="T151" fmla="*/ 0 h 380"/>
                <a:gd name="T152" fmla="*/ 413 w 413"/>
                <a:gd name="T153" fmla="*/ 380 h 38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13" h="380">
                  <a:moveTo>
                    <a:pt x="406" y="0"/>
                  </a:moveTo>
                  <a:cubicBezTo>
                    <a:pt x="7" y="0"/>
                    <a:pt x="7" y="0"/>
                    <a:pt x="7" y="0"/>
                  </a:cubicBezTo>
                  <a:cubicBezTo>
                    <a:pt x="3" y="0"/>
                    <a:pt x="0" y="3"/>
                    <a:pt x="0" y="7"/>
                  </a:cubicBezTo>
                  <a:cubicBezTo>
                    <a:pt x="0" y="273"/>
                    <a:pt x="0" y="273"/>
                    <a:pt x="0" y="273"/>
                  </a:cubicBezTo>
                  <a:cubicBezTo>
                    <a:pt x="0" y="277"/>
                    <a:pt x="3" y="281"/>
                    <a:pt x="7" y="281"/>
                  </a:cubicBezTo>
                  <a:cubicBezTo>
                    <a:pt x="133" y="281"/>
                    <a:pt x="133" y="281"/>
                    <a:pt x="133" y="281"/>
                  </a:cubicBezTo>
                  <a:cubicBezTo>
                    <a:pt x="133" y="332"/>
                    <a:pt x="133" y="332"/>
                    <a:pt x="133" y="332"/>
                  </a:cubicBezTo>
                  <a:cubicBezTo>
                    <a:pt x="73" y="332"/>
                    <a:pt x="73" y="332"/>
                    <a:pt x="73" y="332"/>
                  </a:cubicBezTo>
                  <a:cubicBezTo>
                    <a:pt x="69" y="332"/>
                    <a:pt x="65" y="336"/>
                    <a:pt x="65" y="340"/>
                  </a:cubicBezTo>
                  <a:cubicBezTo>
                    <a:pt x="65" y="373"/>
                    <a:pt x="65" y="373"/>
                    <a:pt x="65" y="373"/>
                  </a:cubicBezTo>
                  <a:cubicBezTo>
                    <a:pt x="65" y="377"/>
                    <a:pt x="69" y="380"/>
                    <a:pt x="73" y="380"/>
                  </a:cubicBezTo>
                  <a:cubicBezTo>
                    <a:pt x="339" y="380"/>
                    <a:pt x="339" y="380"/>
                    <a:pt x="339" y="380"/>
                  </a:cubicBezTo>
                  <a:cubicBezTo>
                    <a:pt x="343" y="380"/>
                    <a:pt x="346" y="377"/>
                    <a:pt x="346" y="373"/>
                  </a:cubicBezTo>
                  <a:cubicBezTo>
                    <a:pt x="346" y="340"/>
                    <a:pt x="346" y="340"/>
                    <a:pt x="346" y="340"/>
                  </a:cubicBezTo>
                  <a:cubicBezTo>
                    <a:pt x="346" y="336"/>
                    <a:pt x="343" y="332"/>
                    <a:pt x="339" y="332"/>
                  </a:cubicBezTo>
                  <a:cubicBezTo>
                    <a:pt x="280" y="332"/>
                    <a:pt x="280" y="332"/>
                    <a:pt x="280" y="332"/>
                  </a:cubicBezTo>
                  <a:cubicBezTo>
                    <a:pt x="280" y="281"/>
                    <a:pt x="280" y="281"/>
                    <a:pt x="280" y="281"/>
                  </a:cubicBezTo>
                  <a:cubicBezTo>
                    <a:pt x="406" y="281"/>
                    <a:pt x="406" y="281"/>
                    <a:pt x="406" y="281"/>
                  </a:cubicBezTo>
                  <a:cubicBezTo>
                    <a:pt x="410" y="281"/>
                    <a:pt x="413" y="277"/>
                    <a:pt x="413" y="273"/>
                  </a:cubicBezTo>
                  <a:cubicBezTo>
                    <a:pt x="413" y="7"/>
                    <a:pt x="413" y="7"/>
                    <a:pt x="413" y="7"/>
                  </a:cubicBezTo>
                  <a:cubicBezTo>
                    <a:pt x="413" y="3"/>
                    <a:pt x="410" y="0"/>
                    <a:pt x="406" y="0"/>
                  </a:cubicBezTo>
                  <a:close/>
                  <a:moveTo>
                    <a:pt x="331" y="366"/>
                  </a:moveTo>
                  <a:cubicBezTo>
                    <a:pt x="80" y="366"/>
                    <a:pt x="80" y="366"/>
                    <a:pt x="80" y="366"/>
                  </a:cubicBezTo>
                  <a:cubicBezTo>
                    <a:pt x="80" y="347"/>
                    <a:pt x="80" y="347"/>
                    <a:pt x="80" y="347"/>
                  </a:cubicBezTo>
                  <a:cubicBezTo>
                    <a:pt x="331" y="347"/>
                    <a:pt x="331" y="347"/>
                    <a:pt x="331" y="347"/>
                  </a:cubicBezTo>
                  <a:lnTo>
                    <a:pt x="331" y="366"/>
                  </a:lnTo>
                  <a:close/>
                  <a:moveTo>
                    <a:pt x="266" y="332"/>
                  </a:moveTo>
                  <a:cubicBezTo>
                    <a:pt x="148" y="332"/>
                    <a:pt x="148" y="332"/>
                    <a:pt x="148" y="332"/>
                  </a:cubicBezTo>
                  <a:cubicBezTo>
                    <a:pt x="148" y="281"/>
                    <a:pt x="148" y="281"/>
                    <a:pt x="148" y="281"/>
                  </a:cubicBezTo>
                  <a:cubicBezTo>
                    <a:pt x="266" y="281"/>
                    <a:pt x="266" y="281"/>
                    <a:pt x="266" y="281"/>
                  </a:cubicBezTo>
                  <a:lnTo>
                    <a:pt x="266" y="332"/>
                  </a:lnTo>
                  <a:close/>
                  <a:moveTo>
                    <a:pt x="399" y="266"/>
                  </a:moveTo>
                  <a:cubicBezTo>
                    <a:pt x="15" y="266"/>
                    <a:pt x="15" y="266"/>
                    <a:pt x="15" y="266"/>
                  </a:cubicBezTo>
                  <a:cubicBezTo>
                    <a:pt x="15" y="15"/>
                    <a:pt x="15" y="15"/>
                    <a:pt x="15" y="15"/>
                  </a:cubicBezTo>
                  <a:cubicBezTo>
                    <a:pt x="399" y="15"/>
                    <a:pt x="399" y="15"/>
                    <a:pt x="399" y="15"/>
                  </a:cubicBezTo>
                  <a:lnTo>
                    <a:pt x="399" y="266"/>
                  </a:lnTo>
                  <a:close/>
                  <a:moveTo>
                    <a:pt x="40" y="247"/>
                  </a:moveTo>
                  <a:cubicBezTo>
                    <a:pt x="373" y="247"/>
                    <a:pt x="373" y="247"/>
                    <a:pt x="373" y="247"/>
                  </a:cubicBezTo>
                  <a:cubicBezTo>
                    <a:pt x="377" y="247"/>
                    <a:pt x="381" y="244"/>
                    <a:pt x="381" y="240"/>
                  </a:cubicBezTo>
                  <a:cubicBezTo>
                    <a:pt x="381" y="41"/>
                    <a:pt x="381" y="41"/>
                    <a:pt x="381" y="41"/>
                  </a:cubicBezTo>
                  <a:cubicBezTo>
                    <a:pt x="381" y="37"/>
                    <a:pt x="377" y="33"/>
                    <a:pt x="373" y="33"/>
                  </a:cubicBezTo>
                  <a:cubicBezTo>
                    <a:pt x="40" y="33"/>
                    <a:pt x="40" y="33"/>
                    <a:pt x="40" y="33"/>
                  </a:cubicBezTo>
                  <a:cubicBezTo>
                    <a:pt x="36" y="33"/>
                    <a:pt x="33" y="37"/>
                    <a:pt x="33" y="41"/>
                  </a:cubicBezTo>
                  <a:cubicBezTo>
                    <a:pt x="33" y="240"/>
                    <a:pt x="33" y="240"/>
                    <a:pt x="33" y="240"/>
                  </a:cubicBezTo>
                  <a:cubicBezTo>
                    <a:pt x="33" y="244"/>
                    <a:pt x="36" y="247"/>
                    <a:pt x="40" y="247"/>
                  </a:cubicBezTo>
                  <a:close/>
                  <a:moveTo>
                    <a:pt x="47" y="48"/>
                  </a:moveTo>
                  <a:cubicBezTo>
                    <a:pt x="366" y="48"/>
                    <a:pt x="366" y="48"/>
                    <a:pt x="366" y="48"/>
                  </a:cubicBezTo>
                  <a:cubicBezTo>
                    <a:pt x="366" y="233"/>
                    <a:pt x="366" y="233"/>
                    <a:pt x="366" y="233"/>
                  </a:cubicBezTo>
                  <a:cubicBezTo>
                    <a:pt x="47" y="233"/>
                    <a:pt x="47" y="233"/>
                    <a:pt x="47" y="233"/>
                  </a:cubicBezTo>
                  <a:lnTo>
                    <a:pt x="47" y="48"/>
                  </a:lnTo>
                  <a:close/>
                </a:path>
              </a:pathLst>
            </a:custGeom>
            <a:solidFill>
              <a:schemeClr val="bg1"/>
            </a:solidFill>
            <a:ln w="9525">
              <a:noFill/>
              <a:miter lim="800000"/>
            </a:ln>
            <a:effectLst/>
          </p:spPr>
          <p:txBody>
            <a:bodyPr lIns="68546" tIns="36194" rIns="68546" bIns="36194"/>
            <a:lstStyle/>
            <a:p>
              <a:endParaRPr lang="zh-CN" altLang="en-US"/>
            </a:p>
          </p:txBody>
        </p:sp>
        <p:sp>
          <p:nvSpPr>
            <p:cNvPr id="50" name="Text Box 9"/>
            <p:cNvSpPr txBox="1">
              <a:spLocks noChangeArrowheads="1"/>
            </p:cNvSpPr>
            <p:nvPr/>
          </p:nvSpPr>
          <p:spPr bwMode="auto">
            <a:xfrm>
              <a:off x="598486" y="4785471"/>
              <a:ext cx="3168650" cy="369328"/>
            </a:xfrm>
            <a:prstGeom prst="rect">
              <a:avLst/>
            </a:prstGeom>
            <a:noFill/>
            <a:ln w="9525">
              <a:noFill/>
              <a:miter lim="800000"/>
            </a:ln>
          </p:spPr>
          <p:txBody>
            <a:bodyPr lIns="91390" tIns="45718" rIns="91390" bIns="45718">
              <a:spAutoFit/>
            </a:bodyPr>
            <a:lstStyle/>
            <a:p>
              <a:r>
                <a:rPr lang="zh-CN" altLang="en-US" b="1" dirty="0">
                  <a:latin typeface="微软雅黑" panose="020B0503020204020204" charset="-122"/>
                  <a:ea typeface="微软雅黑" panose="020B0503020204020204" charset="-122"/>
                </a:rPr>
                <a:t>创业园区各环节的信息化管理</a:t>
              </a:r>
            </a:p>
          </p:txBody>
        </p:sp>
      </p:grpSp>
      <p:grpSp>
        <p:nvGrpSpPr>
          <p:cNvPr id="15" name="组合 14"/>
          <p:cNvGrpSpPr/>
          <p:nvPr/>
        </p:nvGrpSpPr>
        <p:grpSpPr>
          <a:xfrm>
            <a:off x="8212136" y="1790321"/>
            <a:ext cx="3260725" cy="3317978"/>
            <a:chOff x="8212136" y="1790321"/>
            <a:chExt cx="3260725" cy="3317978"/>
          </a:xfrm>
        </p:grpSpPr>
        <p:sp>
          <p:nvSpPr>
            <p:cNvPr id="47" name="Oval 18"/>
            <p:cNvSpPr>
              <a:spLocks noChangeArrowheads="1"/>
            </p:cNvSpPr>
            <p:nvPr/>
          </p:nvSpPr>
          <p:spPr bwMode="auto">
            <a:xfrm>
              <a:off x="8212136" y="1790321"/>
              <a:ext cx="2746375" cy="2743200"/>
            </a:xfrm>
            <a:prstGeom prst="ellipse">
              <a:avLst/>
            </a:prstGeom>
            <a:solidFill>
              <a:srgbClr val="3397D3">
                <a:alpha val="79999"/>
              </a:srgbClr>
            </a:solidFill>
            <a:ln w="9525">
              <a:noFill/>
              <a:round/>
            </a:ln>
          </p:spPr>
          <p:txBody>
            <a:bodyPr lIns="0" tIns="0" rIns="0" bIns="205002" anchor="b"/>
            <a:lstStyle/>
            <a:p>
              <a:pPr algn="ctr">
                <a:lnSpc>
                  <a:spcPct val="90000"/>
                </a:lnSpc>
                <a:buClr>
                  <a:srgbClr val="FEFEFE"/>
                </a:buClr>
                <a:buFontTx/>
                <a:buNone/>
              </a:pPr>
              <a:r>
                <a:rPr lang="zh-CN" altLang="en-US" b="1">
                  <a:solidFill>
                    <a:schemeClr val="bg1"/>
                  </a:solidFill>
                  <a:latin typeface="Segoe UI" panose="020B0502040204020203" pitchFamily="34" charset="0"/>
                  <a:ea typeface="微软雅黑" panose="020B0503020204020204" charset="-122"/>
                  <a:sym typeface="Segoe UI" panose="020B0502040204020203" pitchFamily="34" charset="0"/>
                </a:rPr>
                <a:t>自动化</a:t>
              </a:r>
            </a:p>
          </p:txBody>
        </p:sp>
        <p:sp>
          <p:nvSpPr>
            <p:cNvPr id="48" name="Freeform 92"/>
            <p:cNvSpPr>
              <a:spLocks noEditPoints="1" noChangeArrowheads="1"/>
            </p:cNvSpPr>
            <p:nvPr/>
          </p:nvSpPr>
          <p:spPr bwMode="auto">
            <a:xfrm>
              <a:off x="9355136" y="2504696"/>
              <a:ext cx="461963" cy="628650"/>
            </a:xfrm>
            <a:custGeom>
              <a:avLst/>
              <a:gdLst>
                <a:gd name="T0" fmla="*/ 2147483647 w 48"/>
                <a:gd name="T1" fmla="*/ 2147483647 h 66"/>
                <a:gd name="T2" fmla="*/ 2147483647 w 48"/>
                <a:gd name="T3" fmla="*/ 2147483647 h 66"/>
                <a:gd name="T4" fmla="*/ 2147483647 w 48"/>
                <a:gd name="T5" fmla="*/ 2147483647 h 66"/>
                <a:gd name="T6" fmla="*/ 2147483647 w 48"/>
                <a:gd name="T7" fmla="*/ 2147483647 h 66"/>
                <a:gd name="T8" fmla="*/ 2147483647 w 48"/>
                <a:gd name="T9" fmla="*/ 2147483647 h 66"/>
                <a:gd name="T10" fmla="*/ 2147483647 w 48"/>
                <a:gd name="T11" fmla="*/ 2147483647 h 66"/>
                <a:gd name="T12" fmla="*/ 2147483647 w 48"/>
                <a:gd name="T13" fmla="*/ 2147483647 h 66"/>
                <a:gd name="T14" fmla="*/ 2147483647 w 48"/>
                <a:gd name="T15" fmla="*/ 2147483647 h 66"/>
                <a:gd name="T16" fmla="*/ 2147483647 w 48"/>
                <a:gd name="T17" fmla="*/ 2147483647 h 66"/>
                <a:gd name="T18" fmla="*/ 2147483647 w 48"/>
                <a:gd name="T19" fmla="*/ 2147483647 h 66"/>
                <a:gd name="T20" fmla="*/ 2147483647 w 48"/>
                <a:gd name="T21" fmla="*/ 2147483647 h 66"/>
                <a:gd name="T22" fmla="*/ 2147483647 w 48"/>
                <a:gd name="T23" fmla="*/ 2147483647 h 66"/>
                <a:gd name="T24" fmla="*/ 2147483647 w 48"/>
                <a:gd name="T25" fmla="*/ 2147483647 h 66"/>
                <a:gd name="T26" fmla="*/ 2147483647 w 48"/>
                <a:gd name="T27" fmla="*/ 2147483647 h 66"/>
                <a:gd name="T28" fmla="*/ 2147483647 w 48"/>
                <a:gd name="T29" fmla="*/ 0 h 66"/>
                <a:gd name="T30" fmla="*/ 2147483647 w 48"/>
                <a:gd name="T31" fmla="*/ 2147483647 h 66"/>
                <a:gd name="T32" fmla="*/ 2147483647 w 48"/>
                <a:gd name="T33" fmla="*/ 2147483647 h 66"/>
                <a:gd name="T34" fmla="*/ 2147483647 w 48"/>
                <a:gd name="T35" fmla="*/ 2147483647 h 66"/>
                <a:gd name="T36" fmla="*/ 2147483647 w 48"/>
                <a:gd name="T37" fmla="*/ 2147483647 h 66"/>
                <a:gd name="T38" fmla="*/ 0 w 48"/>
                <a:gd name="T39" fmla="*/ 2147483647 h 66"/>
                <a:gd name="T40" fmla="*/ 0 w 48"/>
                <a:gd name="T41" fmla="*/ 2147483647 h 66"/>
                <a:gd name="T42" fmla="*/ 2147483647 w 48"/>
                <a:gd name="T43" fmla="*/ 2147483647 h 66"/>
                <a:gd name="T44" fmla="*/ 2147483647 w 48"/>
                <a:gd name="T45" fmla="*/ 2147483647 h 66"/>
                <a:gd name="T46" fmla="*/ 2147483647 w 48"/>
                <a:gd name="T47" fmla="*/ 2147483647 h 66"/>
                <a:gd name="T48" fmla="*/ 2147483647 w 48"/>
                <a:gd name="T49" fmla="*/ 2147483647 h 66"/>
                <a:gd name="T50" fmla="*/ 2147483647 w 48"/>
                <a:gd name="T51" fmla="*/ 2147483647 h 6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
                <a:gd name="T79" fmla="*/ 0 h 66"/>
                <a:gd name="T80" fmla="*/ 48 w 48"/>
                <a:gd name="T81" fmla="*/ 66 h 6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noFill/>
            <a:ln w="19050" cap="flat" cmpd="sng">
              <a:solidFill>
                <a:schemeClr val="bg1"/>
              </a:solidFill>
              <a:miter lim="800000"/>
            </a:ln>
          </p:spPr>
          <p:txBody>
            <a:bodyPr lIns="68546" tIns="36194" rIns="68546" bIns="36194"/>
            <a:lstStyle/>
            <a:p>
              <a:endParaRPr lang="zh-CN" altLang="en-US"/>
            </a:p>
          </p:txBody>
        </p:sp>
        <p:sp>
          <p:nvSpPr>
            <p:cNvPr id="51" name="Text Box 10"/>
            <p:cNvSpPr txBox="1">
              <a:spLocks noChangeArrowheads="1"/>
            </p:cNvSpPr>
            <p:nvPr/>
          </p:nvSpPr>
          <p:spPr bwMode="auto">
            <a:xfrm>
              <a:off x="8231186" y="4738971"/>
              <a:ext cx="3241675" cy="369328"/>
            </a:xfrm>
            <a:prstGeom prst="rect">
              <a:avLst/>
            </a:prstGeom>
            <a:noFill/>
            <a:ln w="9525">
              <a:noFill/>
              <a:miter lim="800000"/>
            </a:ln>
          </p:spPr>
          <p:txBody>
            <a:bodyPr lIns="91390" tIns="45718" rIns="91390" bIns="45718">
              <a:spAutoFit/>
            </a:bodyPr>
            <a:lstStyle/>
            <a:p>
              <a:pPr>
                <a:buFontTx/>
                <a:buNone/>
              </a:pPr>
              <a:r>
                <a:rPr lang="zh-CN" altLang="en-US" b="1" dirty="0">
                  <a:latin typeface="微软雅黑" panose="020B0503020204020204" charset="-122"/>
                  <a:ea typeface="微软雅黑" panose="020B0503020204020204" charset="-122"/>
                  <a:sym typeface="Arial" panose="020B0604020202020204" pitchFamily="34" charset="0"/>
                </a:rPr>
                <a:t> 管理智能化及监测自动化</a:t>
              </a:r>
              <a:endParaRPr lang="zh-CN" altLang="en-US" dirty="0"/>
            </a:p>
          </p:txBody>
        </p:sp>
      </p:grpSp>
      <p:grpSp>
        <p:nvGrpSpPr>
          <p:cNvPr id="14" name="组合 13"/>
          <p:cNvGrpSpPr/>
          <p:nvPr/>
        </p:nvGrpSpPr>
        <p:grpSpPr>
          <a:xfrm>
            <a:off x="4440236" y="1790321"/>
            <a:ext cx="3286125" cy="3329450"/>
            <a:chOff x="4440236" y="1790321"/>
            <a:chExt cx="3286125" cy="3329450"/>
          </a:xfrm>
        </p:grpSpPr>
        <p:grpSp>
          <p:nvGrpSpPr>
            <p:cNvPr id="44" name="Group 3"/>
            <p:cNvGrpSpPr/>
            <p:nvPr/>
          </p:nvGrpSpPr>
          <p:grpSpPr bwMode="auto">
            <a:xfrm>
              <a:off x="4554536" y="1790321"/>
              <a:ext cx="2743200" cy="2743200"/>
              <a:chOff x="0" y="0"/>
              <a:chExt cx="2743200" cy="2743200"/>
            </a:xfrm>
          </p:grpSpPr>
          <p:sp>
            <p:nvSpPr>
              <p:cNvPr id="45" name="Oval 15"/>
              <p:cNvSpPr>
                <a:spLocks noChangeArrowheads="1"/>
              </p:cNvSpPr>
              <p:nvPr/>
            </p:nvSpPr>
            <p:spPr bwMode="auto">
              <a:xfrm>
                <a:off x="0" y="0"/>
                <a:ext cx="2743200" cy="2743200"/>
              </a:xfrm>
              <a:prstGeom prst="ellipse">
                <a:avLst/>
              </a:prstGeom>
              <a:solidFill>
                <a:srgbClr val="3397D3">
                  <a:alpha val="79999"/>
                </a:srgbClr>
              </a:solidFill>
              <a:ln w="9525">
                <a:noFill/>
                <a:round/>
              </a:ln>
            </p:spPr>
            <p:txBody>
              <a:bodyPr lIns="0" tIns="0" rIns="0" bIns="273685" anchor="b"/>
              <a:lstStyle/>
              <a:p>
                <a:pPr algn="ctr">
                  <a:lnSpc>
                    <a:spcPct val="90000"/>
                  </a:lnSpc>
                  <a:buClr>
                    <a:srgbClr val="FEFEFE"/>
                  </a:buClr>
                  <a:buFontTx/>
                  <a:buNone/>
                </a:pPr>
                <a:r>
                  <a:rPr lang="zh-CN" altLang="en-US" b="1" dirty="0">
                    <a:solidFill>
                      <a:srgbClr val="FFFFFF"/>
                    </a:solidFill>
                    <a:latin typeface="Segoe UI" panose="020B0502040204020203" pitchFamily="34" charset="0"/>
                    <a:ea typeface="微软雅黑" panose="020B0503020204020204" charset="-122"/>
                    <a:sym typeface="Segoe UI" panose="020B0502040204020203" pitchFamily="34" charset="0"/>
                  </a:rPr>
                  <a:t>一体化</a:t>
                </a:r>
              </a:p>
            </p:txBody>
          </p:sp>
          <p:sp>
            <p:nvSpPr>
              <p:cNvPr id="46" name="Freeform 72"/>
              <p:cNvSpPr>
                <a:spLocks noEditPoints="1" noChangeArrowheads="1"/>
              </p:cNvSpPr>
              <p:nvPr/>
            </p:nvSpPr>
            <p:spPr bwMode="auto">
              <a:xfrm>
                <a:off x="1033209" y="671017"/>
                <a:ext cx="676784" cy="678178"/>
              </a:xfrm>
              <a:custGeom>
                <a:avLst/>
                <a:gdLst>
                  <a:gd name="T0" fmla="*/ 2147483647 w 411"/>
                  <a:gd name="T1" fmla="*/ 2147483647 h 412"/>
                  <a:gd name="T2" fmla="*/ 2147483647 w 411"/>
                  <a:gd name="T3" fmla="*/ 2147483647 h 412"/>
                  <a:gd name="T4" fmla="*/ 2147483647 w 411"/>
                  <a:gd name="T5" fmla="*/ 2147483647 h 412"/>
                  <a:gd name="T6" fmla="*/ 2147483647 w 411"/>
                  <a:gd name="T7" fmla="*/ 2147483647 h 412"/>
                  <a:gd name="T8" fmla="*/ 2147483647 w 411"/>
                  <a:gd name="T9" fmla="*/ 0 h 412"/>
                  <a:gd name="T10" fmla="*/ 2147483647 w 411"/>
                  <a:gd name="T11" fmla="*/ 2147483647 h 412"/>
                  <a:gd name="T12" fmla="*/ 2147483647 w 411"/>
                  <a:gd name="T13" fmla="*/ 2147483647 h 412"/>
                  <a:gd name="T14" fmla="*/ 2147483647 w 411"/>
                  <a:gd name="T15" fmla="*/ 2147483647 h 412"/>
                  <a:gd name="T16" fmla="*/ 2147483647 w 411"/>
                  <a:gd name="T17" fmla="*/ 2147483647 h 412"/>
                  <a:gd name="T18" fmla="*/ 0 w 411"/>
                  <a:gd name="T19" fmla="*/ 2147483647 h 412"/>
                  <a:gd name="T20" fmla="*/ 2147483647 w 411"/>
                  <a:gd name="T21" fmla="*/ 2147483647 h 412"/>
                  <a:gd name="T22" fmla="*/ 2147483647 w 411"/>
                  <a:gd name="T23" fmla="*/ 2147483647 h 412"/>
                  <a:gd name="T24" fmla="*/ 2147483647 w 411"/>
                  <a:gd name="T25" fmla="*/ 2147483647 h 412"/>
                  <a:gd name="T26" fmla="*/ 2147483647 w 411"/>
                  <a:gd name="T27" fmla="*/ 2147483647 h 412"/>
                  <a:gd name="T28" fmla="*/ 2147483647 w 411"/>
                  <a:gd name="T29" fmla="*/ 2147483647 h 412"/>
                  <a:gd name="T30" fmla="*/ 2147483647 w 411"/>
                  <a:gd name="T31" fmla="*/ 2147483647 h 412"/>
                  <a:gd name="T32" fmla="*/ 2147483647 w 411"/>
                  <a:gd name="T33" fmla="*/ 2147483647 h 412"/>
                  <a:gd name="T34" fmla="*/ 2147483647 w 411"/>
                  <a:gd name="T35" fmla="*/ 2147483647 h 412"/>
                  <a:gd name="T36" fmla="*/ 2147483647 w 411"/>
                  <a:gd name="T37" fmla="*/ 2147483647 h 412"/>
                  <a:gd name="T38" fmla="*/ 2147483647 w 411"/>
                  <a:gd name="T39" fmla="*/ 2147483647 h 412"/>
                  <a:gd name="T40" fmla="*/ 2147483647 w 411"/>
                  <a:gd name="T41" fmla="*/ 2147483647 h 412"/>
                  <a:gd name="T42" fmla="*/ 2147483647 w 411"/>
                  <a:gd name="T43" fmla="*/ 2147483647 h 412"/>
                  <a:gd name="T44" fmla="*/ 2147483647 w 411"/>
                  <a:gd name="T45" fmla="*/ 2147483647 h 412"/>
                  <a:gd name="T46" fmla="*/ 2147483647 w 411"/>
                  <a:gd name="T47" fmla="*/ 2147483647 h 412"/>
                  <a:gd name="T48" fmla="*/ 2147483647 w 411"/>
                  <a:gd name="T49" fmla="*/ 2147483647 h 412"/>
                  <a:gd name="T50" fmla="*/ 2147483647 w 411"/>
                  <a:gd name="T51" fmla="*/ 2147483647 h 412"/>
                  <a:gd name="T52" fmla="*/ 2147483647 w 411"/>
                  <a:gd name="T53" fmla="*/ 2147483647 h 412"/>
                  <a:gd name="T54" fmla="*/ 2147483647 w 411"/>
                  <a:gd name="T55" fmla="*/ 2147483647 h 412"/>
                  <a:gd name="T56" fmla="*/ 2147483647 w 411"/>
                  <a:gd name="T57" fmla="*/ 2147483647 h 412"/>
                  <a:gd name="T58" fmla="*/ 2147483647 w 411"/>
                  <a:gd name="T59" fmla="*/ 2147483647 h 412"/>
                  <a:gd name="T60" fmla="*/ 2147483647 w 411"/>
                  <a:gd name="T61" fmla="*/ 2147483647 h 412"/>
                  <a:gd name="T62" fmla="*/ 2147483647 w 411"/>
                  <a:gd name="T63" fmla="*/ 2147483647 h 412"/>
                  <a:gd name="T64" fmla="*/ 2147483647 w 411"/>
                  <a:gd name="T65" fmla="*/ 2147483647 h 412"/>
                  <a:gd name="T66" fmla="*/ 2147483647 w 411"/>
                  <a:gd name="T67" fmla="*/ 2147483647 h 412"/>
                  <a:gd name="T68" fmla="*/ 2147483647 w 411"/>
                  <a:gd name="T69" fmla="*/ 2147483647 h 412"/>
                  <a:gd name="T70" fmla="*/ 2147483647 w 411"/>
                  <a:gd name="T71" fmla="*/ 2147483647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w="9525">
                <a:noFill/>
                <a:miter lim="800000"/>
              </a:ln>
            </p:spPr>
            <p:txBody>
              <a:bodyPr/>
              <a:lstStyle/>
              <a:p>
                <a:endParaRPr lang="zh-CN" altLang="en-US"/>
              </a:p>
            </p:txBody>
          </p:sp>
        </p:grpSp>
        <p:sp>
          <p:nvSpPr>
            <p:cNvPr id="52" name="Text Box 11"/>
            <p:cNvSpPr txBox="1">
              <a:spLocks noChangeArrowheads="1"/>
            </p:cNvSpPr>
            <p:nvPr/>
          </p:nvSpPr>
          <p:spPr bwMode="auto">
            <a:xfrm>
              <a:off x="4440236" y="4749884"/>
              <a:ext cx="3286125" cy="369887"/>
            </a:xfrm>
            <a:prstGeom prst="rect">
              <a:avLst/>
            </a:prstGeom>
            <a:noFill/>
            <a:ln w="9525">
              <a:noFill/>
              <a:miter lim="800000"/>
            </a:ln>
          </p:spPr>
          <p:txBody>
            <a:bodyPr lIns="91390" tIns="45718" rIns="91390" bIns="45718">
              <a:spAutoFit/>
            </a:bodyPr>
            <a:lstStyle/>
            <a:p>
              <a:pPr>
                <a:buFontTx/>
                <a:buNone/>
              </a:pPr>
              <a:r>
                <a:rPr lang="zh-CN" altLang="en-US" b="1" dirty="0">
                  <a:latin typeface="微软雅黑" panose="020B0503020204020204" charset="-122"/>
                  <a:ea typeface="微软雅黑" panose="020B0503020204020204" charset="-122"/>
                  <a:sym typeface="Arial" panose="020B0604020202020204" pitchFamily="34" charset="0"/>
                </a:rPr>
                <a:t>      各职能部门协调联动</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801041"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总体规划</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智慧服务应用</a:t>
            </a:r>
            <a:endParaRPr lang="zh-CN" altLang="en-US" sz="2000" b="1" dirty="0">
              <a:solidFill>
                <a:schemeClr val="accent4">
                  <a:lumMod val="75000"/>
                </a:schemeClr>
              </a:solidFill>
              <a:latin typeface="+mn-ea"/>
              <a:cs typeface="+mn-ea"/>
              <a:sym typeface="+mn-lt"/>
            </a:endParaRPr>
          </a:p>
        </p:txBody>
      </p:sp>
      <p:sp>
        <p:nvSpPr>
          <p:cNvPr id="9" name="Rectangle 16"/>
          <p:cNvSpPr/>
          <p:nvPr/>
        </p:nvSpPr>
        <p:spPr>
          <a:xfrm>
            <a:off x="3688233" y="1047765"/>
            <a:ext cx="1422030" cy="1330325"/>
          </a:xfrm>
          <a:prstGeom prst="rect">
            <a:avLst/>
          </a:prstGeom>
          <a:solidFill>
            <a:srgbClr val="94C949"/>
          </a:solidFill>
          <a:ln w="9525">
            <a:noFill/>
          </a:ln>
        </p:spPr>
        <p:txBody>
          <a:bodyPr lIns="183366" tIns="90096" rIns="90096" bIns="183366"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信息发布系统</a:t>
            </a:r>
            <a:endParaRPr lang="zh-CN" altLang="zh-CN" sz="1500" b="1"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10" name="Group 4"/>
          <p:cNvGrpSpPr/>
          <p:nvPr/>
        </p:nvGrpSpPr>
        <p:grpSpPr>
          <a:xfrm>
            <a:off x="5188186" y="2432065"/>
            <a:ext cx="1423617" cy="1330325"/>
            <a:chOff x="0" y="0"/>
            <a:chExt cx="1896557" cy="1772642"/>
          </a:xfrm>
        </p:grpSpPr>
        <p:sp>
          <p:nvSpPr>
            <p:cNvPr id="11" name="Rectangle 25"/>
            <p:cNvSpPr/>
            <p:nvPr/>
          </p:nvSpPr>
          <p:spPr>
            <a:xfrm>
              <a:off x="0" y="0"/>
              <a:ext cx="1896557" cy="1772642"/>
            </a:xfrm>
            <a:prstGeom prst="rect">
              <a:avLst/>
            </a:prstGeom>
            <a:solidFill>
              <a:srgbClr val="94C949"/>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rPr>
                <a:t>企业服务</a:t>
              </a:r>
            </a:p>
          </p:txBody>
        </p:sp>
        <p:pic>
          <p:nvPicPr>
            <p:cNvPr id="12" name="Picture 4" descr="C:\Users\Jonahs\Dropbox\Projects SCOTT\MEET Windows Azure\source\Background\tile-icon-cache.png"/>
            <p:cNvPicPr>
              <a:picLocks noChangeAspect="1"/>
            </p:cNvPicPr>
            <p:nvPr/>
          </p:nvPicPr>
          <p:blipFill>
            <a:blip r:embed="rId3"/>
            <a:stretch>
              <a:fillRect/>
            </a:stretch>
          </p:blipFill>
          <p:spPr>
            <a:xfrm>
              <a:off x="522534" y="301373"/>
              <a:ext cx="851488" cy="851488"/>
            </a:xfrm>
            <a:prstGeom prst="rect">
              <a:avLst/>
            </a:prstGeom>
            <a:noFill/>
            <a:ln w="9525">
              <a:noFill/>
            </a:ln>
          </p:spPr>
        </p:pic>
      </p:grpSp>
      <p:grpSp>
        <p:nvGrpSpPr>
          <p:cNvPr id="13" name="Group 7"/>
          <p:cNvGrpSpPr/>
          <p:nvPr/>
        </p:nvGrpSpPr>
        <p:grpSpPr>
          <a:xfrm>
            <a:off x="5188186" y="3817950"/>
            <a:ext cx="1423617" cy="1328738"/>
            <a:chOff x="0" y="0"/>
            <a:chExt cx="1896557" cy="1772642"/>
          </a:xfrm>
        </p:grpSpPr>
        <p:sp>
          <p:nvSpPr>
            <p:cNvPr id="14" name="Rectangle 28"/>
            <p:cNvSpPr/>
            <p:nvPr/>
          </p:nvSpPr>
          <p:spPr>
            <a:xfrm>
              <a:off x="0" y="0"/>
              <a:ext cx="1896557" cy="1772642"/>
            </a:xfrm>
            <a:prstGeom prst="rect">
              <a:avLst/>
            </a:prstGeom>
            <a:solidFill>
              <a:srgbClr val="94C949"/>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endParaRPr lang="zh-CN" altLang="en-US" sz="1900" dirty="0"/>
            </a:p>
          </p:txBody>
        </p:sp>
        <p:pic>
          <p:nvPicPr>
            <p:cNvPr id="15" name="Picture 5" descr="C:\Users\Jonahs\Dropbox\Projects SCOTT\MEET Windows Azure\source\Background\tile-icon-CDN.png"/>
            <p:cNvPicPr>
              <a:picLocks noChangeAspect="1"/>
            </p:cNvPicPr>
            <p:nvPr/>
          </p:nvPicPr>
          <p:blipFill>
            <a:blip r:embed="rId4"/>
            <a:stretch>
              <a:fillRect/>
            </a:stretch>
          </p:blipFill>
          <p:spPr>
            <a:xfrm>
              <a:off x="522534" y="329948"/>
              <a:ext cx="851488" cy="851488"/>
            </a:xfrm>
            <a:prstGeom prst="rect">
              <a:avLst/>
            </a:prstGeom>
            <a:noFill/>
            <a:ln w="9525">
              <a:noFill/>
            </a:ln>
          </p:spPr>
        </p:pic>
      </p:grpSp>
      <p:grpSp>
        <p:nvGrpSpPr>
          <p:cNvPr id="19" name="Group 13"/>
          <p:cNvGrpSpPr/>
          <p:nvPr/>
        </p:nvGrpSpPr>
        <p:grpSpPr>
          <a:xfrm>
            <a:off x="6672112" y="2430477"/>
            <a:ext cx="1422030" cy="1330325"/>
            <a:chOff x="0" y="0"/>
            <a:chExt cx="1896557" cy="1772642"/>
          </a:xfrm>
        </p:grpSpPr>
        <p:sp>
          <p:nvSpPr>
            <p:cNvPr id="21" name="Rectangle 19"/>
            <p:cNvSpPr/>
            <p:nvPr/>
          </p:nvSpPr>
          <p:spPr>
            <a:xfrm>
              <a:off x="0" y="0"/>
              <a:ext cx="1896557" cy="1772642"/>
            </a:xfrm>
            <a:prstGeom prst="rect">
              <a:avLst/>
            </a:prstGeom>
            <a:solidFill>
              <a:srgbClr val="94C949"/>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rPr>
                <a:t>租赁管理</a:t>
              </a:r>
            </a:p>
          </p:txBody>
        </p:sp>
        <p:pic>
          <p:nvPicPr>
            <p:cNvPr id="22" name="Picture 9" descr="C:\Users\Jonahs\Dropbox\Projects SCOTT\MEET Windows Azure\source\Background\tile-icon-messaging.png"/>
            <p:cNvPicPr>
              <a:picLocks noChangeAspect="1"/>
            </p:cNvPicPr>
            <p:nvPr/>
          </p:nvPicPr>
          <p:blipFill>
            <a:blip r:embed="rId5"/>
            <a:stretch>
              <a:fillRect/>
            </a:stretch>
          </p:blipFill>
          <p:spPr>
            <a:xfrm>
              <a:off x="522533" y="285399"/>
              <a:ext cx="851488" cy="851488"/>
            </a:xfrm>
            <a:prstGeom prst="rect">
              <a:avLst/>
            </a:prstGeom>
            <a:noFill/>
            <a:ln w="9525">
              <a:noFill/>
            </a:ln>
          </p:spPr>
        </p:pic>
      </p:grpSp>
      <p:grpSp>
        <p:nvGrpSpPr>
          <p:cNvPr id="23" name="Group 16"/>
          <p:cNvGrpSpPr/>
          <p:nvPr/>
        </p:nvGrpSpPr>
        <p:grpSpPr>
          <a:xfrm>
            <a:off x="6672112" y="3817950"/>
            <a:ext cx="1422030" cy="1328738"/>
            <a:chOff x="0" y="0"/>
            <a:chExt cx="1896557" cy="1772642"/>
          </a:xfrm>
        </p:grpSpPr>
        <p:sp>
          <p:nvSpPr>
            <p:cNvPr id="24" name="Rectangle 31"/>
            <p:cNvSpPr/>
            <p:nvPr/>
          </p:nvSpPr>
          <p:spPr>
            <a:xfrm>
              <a:off x="0" y="0"/>
              <a:ext cx="1896557" cy="1772642"/>
            </a:xfrm>
            <a:prstGeom prst="rect">
              <a:avLst/>
            </a:prstGeom>
            <a:solidFill>
              <a:srgbClr val="94C949"/>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endParaRPr lang="zh-CN" altLang="en-US" sz="1900" dirty="0"/>
            </a:p>
          </p:txBody>
        </p:sp>
        <p:pic>
          <p:nvPicPr>
            <p:cNvPr id="25" name="Picture 10" descr="C:\Users\Jonahs\Dropbox\Projects SCOTT\MEET Windows Azure\source\Background\tile-icon-network.png"/>
            <p:cNvPicPr>
              <a:picLocks noChangeAspect="1"/>
            </p:cNvPicPr>
            <p:nvPr/>
          </p:nvPicPr>
          <p:blipFill>
            <a:blip r:embed="rId6"/>
            <a:stretch>
              <a:fillRect/>
            </a:stretch>
          </p:blipFill>
          <p:spPr>
            <a:xfrm>
              <a:off x="522534" y="329948"/>
              <a:ext cx="851488" cy="851488"/>
            </a:xfrm>
            <a:prstGeom prst="rect">
              <a:avLst/>
            </a:prstGeom>
            <a:noFill/>
            <a:ln w="9525">
              <a:noFill/>
            </a:ln>
          </p:spPr>
        </p:pic>
      </p:grpSp>
      <p:sp>
        <p:nvSpPr>
          <p:cNvPr id="26" name="Rectangle 30"/>
          <p:cNvSpPr/>
          <p:nvPr/>
        </p:nvSpPr>
        <p:spPr>
          <a:xfrm>
            <a:off x="5167295" y="1047765"/>
            <a:ext cx="1422030" cy="1330325"/>
          </a:xfrm>
          <a:prstGeom prst="rect">
            <a:avLst/>
          </a:prstGeom>
          <a:solidFill>
            <a:srgbClr val="94C949"/>
          </a:solidFill>
          <a:ln w="9525">
            <a:noFill/>
          </a:ln>
        </p:spPr>
        <p:txBody>
          <a:bodyPr lIns="183366" tIns="90096" rIns="90096" bIns="183366"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停车场</a:t>
            </a:r>
          </a:p>
        </p:txBody>
      </p:sp>
      <p:sp>
        <p:nvSpPr>
          <p:cNvPr id="27" name="Rectangle 16"/>
          <p:cNvSpPr/>
          <p:nvPr/>
        </p:nvSpPr>
        <p:spPr>
          <a:xfrm>
            <a:off x="2209225" y="1063640"/>
            <a:ext cx="1422030" cy="1330325"/>
          </a:xfrm>
          <a:prstGeom prst="rect">
            <a:avLst/>
          </a:prstGeom>
          <a:solidFill>
            <a:srgbClr val="94C949"/>
          </a:solidFill>
          <a:ln w="9525">
            <a:noFill/>
          </a:ln>
        </p:spPr>
        <p:txBody>
          <a:bodyPr lIns="183366" tIns="90096" rIns="90096" bIns="183366"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语音广播系统</a:t>
            </a:r>
            <a:endParaRPr lang="zh-CN" altLang="zh-CN" sz="15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28" name="Freeform 78"/>
          <p:cNvSpPr>
            <a:spLocks noEditPoints="1"/>
          </p:cNvSpPr>
          <p:nvPr/>
        </p:nvSpPr>
        <p:spPr>
          <a:xfrm>
            <a:off x="2712332" y="1350976"/>
            <a:ext cx="409468" cy="409575"/>
          </a:xfrm>
          <a:custGeom>
            <a:avLst/>
            <a:gdLst>
              <a:gd name="txL" fmla="*/ 0 w 347"/>
              <a:gd name="txT" fmla="*/ 0 h 347"/>
              <a:gd name="txR" fmla="*/ 347 w 347"/>
              <a:gd name="txB" fmla="*/ 347 h 347"/>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alpha val="100000"/>
            </a:srgbClr>
          </a:solidFill>
          <a:ln w="9525">
            <a:noFill/>
          </a:ln>
        </p:spPr>
        <p:txBody>
          <a:bodyPr/>
          <a:lstStyle/>
          <a:p>
            <a:endParaRPr lang="zh-CN" altLang="en-US"/>
          </a:p>
        </p:txBody>
      </p:sp>
      <p:sp>
        <p:nvSpPr>
          <p:cNvPr id="30" name="Rectangle 16"/>
          <p:cNvSpPr/>
          <p:nvPr/>
        </p:nvSpPr>
        <p:spPr>
          <a:xfrm>
            <a:off x="3721718" y="3822052"/>
            <a:ext cx="1422030" cy="1330325"/>
          </a:xfrm>
          <a:prstGeom prst="rect">
            <a:avLst/>
          </a:prstGeom>
          <a:solidFill>
            <a:srgbClr val="94C949"/>
          </a:solidFill>
          <a:ln w="9525">
            <a:noFill/>
          </a:ln>
        </p:spPr>
        <p:txBody>
          <a:bodyPr lIns="183366" tIns="90096" rIns="90096" bIns="183366"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a:spcBef>
                <a:spcPct val="0"/>
              </a:spcBef>
              <a:buNone/>
            </a:pPr>
            <a:endParaRPr lang="zh-CN" altLang="en-US" sz="1400" b="1" dirty="0">
              <a:solidFill>
                <a:schemeClr val="bg1"/>
              </a:solidFill>
            </a:endParaRPr>
          </a:p>
        </p:txBody>
      </p:sp>
      <p:sp>
        <p:nvSpPr>
          <p:cNvPr id="31" name="Freeform 80"/>
          <p:cNvSpPr>
            <a:spLocks noEditPoints="1"/>
          </p:cNvSpPr>
          <p:nvPr/>
        </p:nvSpPr>
        <p:spPr>
          <a:xfrm>
            <a:off x="4204192" y="1350977"/>
            <a:ext cx="330114" cy="487363"/>
          </a:xfrm>
          <a:custGeom>
            <a:avLst/>
            <a:gdLst>
              <a:gd name="txL" fmla="*/ 0 w 280"/>
              <a:gd name="txT" fmla="*/ 0 h 413"/>
              <a:gd name="txR" fmla="*/ 280 w 280"/>
              <a:gd name="txB" fmla="*/ 413 h 413"/>
            </a:gdLst>
            <a:ahLst/>
            <a:cxnLst>
              <a:cxn ang="0">
                <a:pos x="2147483647" y="0"/>
              </a:cxn>
              <a:cxn ang="0">
                <a:pos x="2147483647" y="0"/>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rgbClr val="FFFFFF">
              <a:alpha val="100000"/>
            </a:srgbClr>
          </a:solidFill>
          <a:ln w="9525">
            <a:noFill/>
          </a:ln>
        </p:spPr>
        <p:txBody>
          <a:bodyPr/>
          <a:lstStyle/>
          <a:p>
            <a:endParaRPr lang="zh-CN" altLang="en-US"/>
          </a:p>
        </p:txBody>
      </p:sp>
      <p:sp>
        <p:nvSpPr>
          <p:cNvPr id="34" name="Freeform 70"/>
          <p:cNvSpPr>
            <a:spLocks noEditPoints="1"/>
          </p:cNvSpPr>
          <p:nvPr/>
        </p:nvSpPr>
        <p:spPr>
          <a:xfrm>
            <a:off x="4153405" y="4110977"/>
            <a:ext cx="407882" cy="485775"/>
          </a:xfrm>
          <a:custGeom>
            <a:avLst/>
            <a:gdLst>
              <a:gd name="txL" fmla="*/ 0 w 346"/>
              <a:gd name="txT" fmla="*/ 0 h 414"/>
              <a:gd name="txR" fmla="*/ 346 w 346"/>
              <a:gd name="txB" fmla="*/ 414 h 414"/>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alpha val="100000"/>
            </a:srgbClr>
          </a:solidFill>
          <a:ln w="9525">
            <a:noFill/>
          </a:ln>
        </p:spPr>
        <p:txBody>
          <a:bodyPr/>
          <a:lstStyle/>
          <a:p>
            <a:endParaRPr lang="zh-CN" altLang="en-US"/>
          </a:p>
        </p:txBody>
      </p:sp>
      <p:sp>
        <p:nvSpPr>
          <p:cNvPr id="35" name="Title 3"/>
          <p:cNvSpPr txBox="1"/>
          <p:nvPr/>
        </p:nvSpPr>
        <p:spPr>
          <a:xfrm>
            <a:off x="2112939" y="2874716"/>
            <a:ext cx="225631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2900" b="1" dirty="0">
                <a:solidFill>
                  <a:srgbClr val="94C949"/>
                </a:solidFill>
                <a:ea typeface="微软雅黑" panose="020B0503020204020204" charset="-122"/>
              </a:rPr>
              <a:t>智慧服务应用</a:t>
            </a:r>
            <a:endParaRPr lang="zh-CN" altLang="en-US" sz="4000" dirty="0">
              <a:solidFill>
                <a:srgbClr val="94C949"/>
              </a:solidFill>
            </a:endParaRPr>
          </a:p>
        </p:txBody>
      </p:sp>
      <p:sp>
        <p:nvSpPr>
          <p:cNvPr id="36" name="矩形 35"/>
          <p:cNvSpPr/>
          <p:nvPr/>
        </p:nvSpPr>
        <p:spPr>
          <a:xfrm>
            <a:off x="5380785" y="4703532"/>
            <a:ext cx="954107" cy="323165"/>
          </a:xfrm>
          <a:prstGeom prst="rect">
            <a:avLst/>
          </a:prstGeom>
        </p:spPr>
        <p:txBody>
          <a:bodyPr wrap="none">
            <a:spAutoFit/>
          </a:bodyPr>
          <a:lstStyle/>
          <a:p>
            <a:pPr algn="ctr">
              <a:spcBef>
                <a:spcPct val="0"/>
              </a:spcBef>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招商管理</a:t>
            </a:r>
          </a:p>
        </p:txBody>
      </p:sp>
      <p:sp>
        <p:nvSpPr>
          <p:cNvPr id="37" name="矩形 36"/>
          <p:cNvSpPr/>
          <p:nvPr/>
        </p:nvSpPr>
        <p:spPr>
          <a:xfrm>
            <a:off x="6687631" y="4703532"/>
            <a:ext cx="1338828" cy="323165"/>
          </a:xfrm>
          <a:prstGeom prst="rect">
            <a:avLst/>
          </a:prstGeom>
        </p:spPr>
        <p:txBody>
          <a:bodyPr wrap="none">
            <a:spAutoFit/>
          </a:bodyPr>
          <a:lstStyle/>
          <a:p>
            <a:pPr algn="ctr">
              <a:spcBef>
                <a:spcPct val="0"/>
              </a:spcBef>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互动分享评价</a:t>
            </a:r>
          </a:p>
        </p:txBody>
      </p:sp>
      <p:sp>
        <p:nvSpPr>
          <p:cNvPr id="39" name="矩形 38"/>
          <p:cNvSpPr/>
          <p:nvPr/>
        </p:nvSpPr>
        <p:spPr>
          <a:xfrm>
            <a:off x="3687932" y="4703532"/>
            <a:ext cx="1338829" cy="323165"/>
          </a:xfrm>
          <a:prstGeom prst="rect">
            <a:avLst/>
          </a:prstGeom>
        </p:spPr>
        <p:txBody>
          <a:bodyPr wrap="none">
            <a:spAutoFit/>
          </a:bodyPr>
          <a:lstStyle/>
          <a:p>
            <a:pPr algn="ctr">
              <a:spcBef>
                <a:spcPct val="0"/>
              </a:spcBef>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展厅虚拟漫游</a:t>
            </a:r>
          </a:p>
        </p:txBody>
      </p:sp>
      <p:sp>
        <p:nvSpPr>
          <p:cNvPr id="41" name="Rectangle 7"/>
          <p:cNvSpPr>
            <a:spLocks noChangeArrowheads="1"/>
          </p:cNvSpPr>
          <p:nvPr/>
        </p:nvSpPr>
        <p:spPr bwMode="auto">
          <a:xfrm>
            <a:off x="0" y="5334040"/>
            <a:ext cx="12190412" cy="1505055"/>
          </a:xfrm>
          <a:prstGeom prst="rect">
            <a:avLst/>
          </a:prstGeom>
        </p:spPr>
        <p:style>
          <a:lnRef idx="1">
            <a:schemeClr val="accent1"/>
          </a:lnRef>
          <a:fillRef idx="2">
            <a:schemeClr val="accent1"/>
          </a:fillRef>
          <a:effectRef idx="1">
            <a:schemeClr val="accent1"/>
          </a:effectRef>
          <a:fontRef idx="minor">
            <a:schemeClr val="dk1"/>
          </a:fontRef>
        </p:style>
        <p:txBody>
          <a:bodyPr lIns="68546" tIns="36194" rIns="68546" bIns="36194" anchor="ctr"/>
          <a:lstStyle/>
          <a:p>
            <a:pPr>
              <a:lnSpc>
                <a:spcPct val="150000"/>
              </a:lnSpc>
              <a:buFontTx/>
              <a:buNone/>
            </a:pPr>
            <a:r>
              <a:rPr lang="zh-CN" altLang="en-US" sz="2000" b="1" dirty="0">
                <a:solidFill>
                  <a:schemeClr val="accent2">
                    <a:lumMod val="50000"/>
                  </a:schemeClr>
                </a:solidFill>
                <a:latin typeface="微软雅黑" panose="020B0503020204020204" charset="-122"/>
                <a:ea typeface="微软雅黑" panose="020B0503020204020204" charset="-122"/>
                <a:sym typeface="Arial" panose="020B0604020202020204" pitchFamily="34" charset="0"/>
              </a:rPr>
              <a:t>智慧服务：</a:t>
            </a:r>
            <a:r>
              <a:rPr lang="zh-CN" altLang="en-US" b="1" dirty="0">
                <a:latin typeface="微软雅黑" panose="020B0503020204020204" charset="-122"/>
                <a:ea typeface="微软雅黑" panose="020B0503020204020204" charset="-122"/>
                <a:sym typeface="Arial" panose="020B0604020202020204" pitchFamily="34" charset="0"/>
              </a:rPr>
              <a:t>“以人为本、资源共享”为园区提供“全过程、一站式、个性化”的创业园区综合信息服务</a:t>
            </a:r>
          </a:p>
        </p:txBody>
      </p:sp>
      <p:grpSp>
        <p:nvGrpSpPr>
          <p:cNvPr id="3" name="组合 2"/>
          <p:cNvGrpSpPr/>
          <p:nvPr/>
        </p:nvGrpSpPr>
        <p:grpSpPr>
          <a:xfrm>
            <a:off x="6672113" y="1054870"/>
            <a:ext cx="2903566" cy="1330326"/>
            <a:chOff x="7172025" y="1046026"/>
            <a:chExt cx="3005047" cy="1330326"/>
          </a:xfrm>
        </p:grpSpPr>
        <p:sp>
          <p:nvSpPr>
            <p:cNvPr id="17" name="Rectangle 22"/>
            <p:cNvSpPr/>
            <p:nvPr/>
          </p:nvSpPr>
          <p:spPr>
            <a:xfrm>
              <a:off x="7172025" y="1046027"/>
              <a:ext cx="912539" cy="1330325"/>
            </a:xfrm>
            <a:prstGeom prst="rect">
              <a:avLst/>
            </a:prstGeom>
            <a:solidFill>
              <a:srgbClr val="94C949"/>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endParaRPr lang="zh-CN" altLang="en-US" sz="1500" b="1" dirty="0">
                <a:solidFill>
                  <a:schemeClr val="bg1"/>
                </a:solidFill>
                <a:latin typeface="新宋体" panose="02010609030101010101" pitchFamily="49" charset="-122"/>
                <a:ea typeface="新宋体" panose="02010609030101010101" pitchFamily="49" charset="-122"/>
                <a:sym typeface="微软雅黑" panose="020B0503020204020204" charset="-122"/>
              </a:endParaRPr>
            </a:p>
          </p:txBody>
        </p:sp>
        <p:pic>
          <p:nvPicPr>
            <p:cNvPr id="18" name="Picture 7" descr="C:\Users\Jonahs\Dropbox\Projects SCOTT\MEET Windows Azure\source\Background\tile-icon-identity.png"/>
            <p:cNvPicPr>
              <a:picLocks noChangeAspect="1"/>
            </p:cNvPicPr>
            <p:nvPr/>
          </p:nvPicPr>
          <p:blipFill>
            <a:blip r:embed="rId7"/>
            <a:stretch>
              <a:fillRect/>
            </a:stretch>
          </p:blipFill>
          <p:spPr>
            <a:xfrm>
              <a:off x="7326730" y="1162806"/>
              <a:ext cx="638442" cy="639021"/>
            </a:xfrm>
            <a:prstGeom prst="rect">
              <a:avLst/>
            </a:prstGeom>
            <a:noFill/>
            <a:ln w="9525">
              <a:noFill/>
            </a:ln>
          </p:spPr>
        </p:pic>
        <p:sp>
          <p:nvSpPr>
            <p:cNvPr id="38" name="矩形 37"/>
            <p:cNvSpPr/>
            <p:nvPr/>
          </p:nvSpPr>
          <p:spPr>
            <a:xfrm>
              <a:off x="7172026" y="1853000"/>
              <a:ext cx="954107" cy="323165"/>
            </a:xfrm>
            <a:prstGeom prst="rect">
              <a:avLst/>
            </a:prstGeom>
          </p:spPr>
          <p:txBody>
            <a:bodyPr wrap="none">
              <a:spAutoFit/>
            </a:bodyPr>
            <a:lstStyle/>
            <a:p>
              <a:pPr algn="ctr">
                <a:spcBef>
                  <a:spcPct val="0"/>
                </a:spcBef>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物业服务</a:t>
              </a:r>
            </a:p>
          </p:txBody>
        </p:sp>
        <p:sp>
          <p:nvSpPr>
            <p:cNvPr id="44" name="矩形 43"/>
            <p:cNvSpPr/>
            <p:nvPr/>
          </p:nvSpPr>
          <p:spPr>
            <a:xfrm>
              <a:off x="8084565" y="1711188"/>
              <a:ext cx="697537" cy="665163"/>
            </a:xfrm>
            <a:prstGeom prst="rect">
              <a:avLst/>
            </a:prstGeom>
            <a:solidFill>
              <a:srgbClr val="94C949"/>
            </a:solidFill>
            <a:ln w="9525">
              <a:noFill/>
            </a:ln>
          </p:spPr>
          <p:txBody>
            <a:bodyPr lIns="183515" tIns="90170" rIns="90170" bIns="183515" anchor="ctr"/>
            <a:lstStyle/>
            <a:p>
              <a:pPr algn="ctr" fontAlgn="base">
                <a:spcBef>
                  <a:spcPct val="0"/>
                </a:spcBef>
                <a:spcAft>
                  <a:spcPct val="0"/>
                </a:spcAft>
              </a:pPr>
              <a:r>
                <a:rPr lang="zh-CN" altLang="en-US" sz="1500" b="1" dirty="0">
                  <a:solidFill>
                    <a:schemeClr val="bg1"/>
                  </a:solidFill>
                  <a:latin typeface="微软雅黑" panose="020B0503020204020204" charset="-122"/>
                  <a:ea typeface="微软雅黑" panose="020B0503020204020204" charset="-122"/>
                </a:rPr>
                <a:t>文化 活动</a:t>
              </a:r>
            </a:p>
          </p:txBody>
        </p:sp>
        <p:sp>
          <p:nvSpPr>
            <p:cNvPr id="47" name="矩形 46"/>
            <p:cNvSpPr/>
            <p:nvPr/>
          </p:nvSpPr>
          <p:spPr>
            <a:xfrm>
              <a:off x="8084617" y="1046027"/>
              <a:ext cx="697485" cy="714524"/>
            </a:xfrm>
            <a:prstGeom prst="rect">
              <a:avLst/>
            </a:prstGeom>
            <a:solidFill>
              <a:srgbClr val="94C949"/>
            </a:solidFill>
            <a:ln w="9525">
              <a:noFill/>
            </a:ln>
          </p:spPr>
          <p:txBody>
            <a:bodyPr lIns="183515" tIns="90170" rIns="90170" bIns="183515" anchor="ctr"/>
            <a:lstStyle/>
            <a:p>
              <a:pPr algn="ctr" fontAlgn="base">
                <a:spcBef>
                  <a:spcPct val="0"/>
                </a:spcBef>
                <a:spcAft>
                  <a:spcPct val="0"/>
                </a:spcAft>
              </a:pPr>
              <a:r>
                <a:rPr lang="zh-CN" altLang="en-US" sz="1500" b="1" dirty="0">
                  <a:solidFill>
                    <a:schemeClr val="bg1"/>
                  </a:solidFill>
                  <a:latin typeface="微软雅黑" panose="020B0503020204020204" charset="-122"/>
                  <a:ea typeface="微软雅黑" panose="020B0503020204020204" charset="-122"/>
                </a:rPr>
                <a:t>车辆管理</a:t>
              </a:r>
            </a:p>
          </p:txBody>
        </p:sp>
        <p:sp>
          <p:nvSpPr>
            <p:cNvPr id="48" name="矩形 47"/>
            <p:cNvSpPr/>
            <p:nvPr/>
          </p:nvSpPr>
          <p:spPr>
            <a:xfrm>
              <a:off x="8782050" y="1711187"/>
              <a:ext cx="697537" cy="665163"/>
            </a:xfrm>
            <a:prstGeom prst="rect">
              <a:avLst/>
            </a:prstGeom>
            <a:solidFill>
              <a:srgbClr val="94C949"/>
            </a:solidFill>
            <a:ln w="9525">
              <a:noFill/>
            </a:ln>
          </p:spPr>
          <p:txBody>
            <a:bodyPr lIns="183515" tIns="90170" rIns="90170" bIns="183515" anchor="ctr"/>
            <a:lstStyle/>
            <a:p>
              <a:pPr algn="ctr" fontAlgn="base">
                <a:spcBef>
                  <a:spcPct val="0"/>
                </a:spcBef>
                <a:spcAft>
                  <a:spcPct val="0"/>
                </a:spcAft>
              </a:pPr>
              <a:r>
                <a:rPr lang="zh-CN" altLang="en-US" sz="1500" b="1" dirty="0">
                  <a:solidFill>
                    <a:schemeClr val="bg1"/>
                  </a:solidFill>
                  <a:latin typeface="微软雅黑" panose="020B0503020204020204" charset="-122"/>
                  <a:ea typeface="微软雅黑" panose="020B0503020204020204" charset="-122"/>
                </a:rPr>
                <a:t>房屋 本体</a:t>
              </a:r>
            </a:p>
          </p:txBody>
        </p:sp>
        <p:sp>
          <p:nvSpPr>
            <p:cNvPr id="49" name="矩形 48"/>
            <p:cNvSpPr/>
            <p:nvPr/>
          </p:nvSpPr>
          <p:spPr>
            <a:xfrm>
              <a:off x="8782102" y="1046026"/>
              <a:ext cx="697485" cy="714525"/>
            </a:xfrm>
            <a:prstGeom prst="rect">
              <a:avLst/>
            </a:prstGeom>
            <a:solidFill>
              <a:srgbClr val="94C949"/>
            </a:solidFill>
            <a:ln w="9525">
              <a:noFill/>
            </a:ln>
          </p:spPr>
          <p:txBody>
            <a:bodyPr lIns="183515" tIns="90170" rIns="90170" bIns="183515" anchor="ctr"/>
            <a:lstStyle/>
            <a:p>
              <a:pPr algn="ctr" fontAlgn="base">
                <a:spcBef>
                  <a:spcPct val="0"/>
                </a:spcBef>
                <a:spcAft>
                  <a:spcPct val="0"/>
                </a:spcAft>
              </a:pPr>
              <a:r>
                <a:rPr lang="zh-CN" altLang="en-US" sz="1500" b="1" dirty="0">
                  <a:solidFill>
                    <a:schemeClr val="bg1"/>
                  </a:solidFill>
                  <a:latin typeface="微软雅黑" panose="020B0503020204020204" charset="-122"/>
                  <a:ea typeface="微软雅黑" panose="020B0503020204020204" charset="-122"/>
                </a:rPr>
                <a:t>保洁 服务</a:t>
              </a:r>
            </a:p>
          </p:txBody>
        </p:sp>
        <p:sp>
          <p:nvSpPr>
            <p:cNvPr id="50" name="矩形 49"/>
            <p:cNvSpPr/>
            <p:nvPr/>
          </p:nvSpPr>
          <p:spPr>
            <a:xfrm>
              <a:off x="9479535" y="1711188"/>
              <a:ext cx="697537" cy="665163"/>
            </a:xfrm>
            <a:prstGeom prst="rect">
              <a:avLst/>
            </a:prstGeom>
            <a:solidFill>
              <a:srgbClr val="94C949"/>
            </a:solidFill>
            <a:ln w="9525">
              <a:noFill/>
            </a:ln>
          </p:spPr>
          <p:txBody>
            <a:bodyPr lIns="183515" tIns="90170" rIns="90170" bIns="183515" anchor="ctr"/>
            <a:lstStyle/>
            <a:p>
              <a:pPr algn="ctr" fontAlgn="base">
                <a:spcBef>
                  <a:spcPct val="0"/>
                </a:spcBef>
                <a:spcAft>
                  <a:spcPct val="0"/>
                </a:spcAft>
              </a:pPr>
              <a:r>
                <a:rPr lang="zh-CN" altLang="en-US" sz="1500" b="1" dirty="0">
                  <a:solidFill>
                    <a:schemeClr val="bg1"/>
                  </a:solidFill>
                  <a:latin typeface="微软雅黑" panose="020B0503020204020204" charset="-122"/>
                  <a:ea typeface="微软雅黑" panose="020B0503020204020204" charset="-122"/>
                </a:rPr>
                <a:t>绿化 养护</a:t>
              </a:r>
            </a:p>
          </p:txBody>
        </p:sp>
        <p:sp>
          <p:nvSpPr>
            <p:cNvPr id="51" name="矩形 50"/>
            <p:cNvSpPr/>
            <p:nvPr/>
          </p:nvSpPr>
          <p:spPr>
            <a:xfrm>
              <a:off x="9479587" y="1046027"/>
              <a:ext cx="697485" cy="714524"/>
            </a:xfrm>
            <a:prstGeom prst="rect">
              <a:avLst/>
            </a:prstGeom>
            <a:solidFill>
              <a:srgbClr val="94C949"/>
            </a:solidFill>
            <a:ln w="9525">
              <a:noFill/>
            </a:ln>
          </p:spPr>
          <p:txBody>
            <a:bodyPr lIns="183515" tIns="90170" rIns="90170" bIns="183515" anchor="ctr"/>
            <a:lstStyle/>
            <a:p>
              <a:pPr algn="ctr" fontAlgn="base">
                <a:spcBef>
                  <a:spcPct val="0"/>
                </a:spcBef>
                <a:spcAft>
                  <a:spcPct val="0"/>
                </a:spcAft>
              </a:pPr>
              <a:r>
                <a:rPr lang="zh-CN" altLang="en-US" sz="1500" b="1" dirty="0">
                  <a:solidFill>
                    <a:schemeClr val="bg1"/>
                  </a:solidFill>
                  <a:latin typeface="微软雅黑" panose="020B0503020204020204" charset="-122"/>
                  <a:ea typeface="微软雅黑" panose="020B0503020204020204" charset="-122"/>
                </a:rPr>
                <a:t>安保 服务</a:t>
              </a:r>
            </a:p>
          </p:txBody>
        </p:sp>
      </p:grpSp>
      <p:sp>
        <p:nvSpPr>
          <p:cNvPr id="288" name="Rectangle 19"/>
          <p:cNvSpPr/>
          <p:nvPr/>
        </p:nvSpPr>
        <p:spPr>
          <a:xfrm>
            <a:off x="8153648" y="2432065"/>
            <a:ext cx="1422030" cy="1330325"/>
          </a:xfrm>
          <a:prstGeom prst="rect">
            <a:avLst/>
          </a:prstGeom>
          <a:solidFill>
            <a:srgbClr val="94C949"/>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rPr>
              <a:t>产业服务</a:t>
            </a:r>
          </a:p>
        </p:txBody>
      </p:sp>
      <p:sp>
        <p:nvSpPr>
          <p:cNvPr id="294" name="Rectangle 19"/>
          <p:cNvSpPr/>
          <p:nvPr/>
        </p:nvSpPr>
        <p:spPr>
          <a:xfrm>
            <a:off x="8153648" y="3811406"/>
            <a:ext cx="1422030" cy="1330325"/>
          </a:xfrm>
          <a:prstGeom prst="rect">
            <a:avLst/>
          </a:prstGeom>
          <a:solidFill>
            <a:srgbClr val="94C949"/>
          </a:solidFill>
          <a:ln w="9525">
            <a:noFill/>
          </a:ln>
        </p:spPr>
        <p:txBody>
          <a:bodyPr lIns="183515" tIns="90170" rIns="90170" bIns="183515"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eaLnBrk="1" hangingPunct="1">
              <a:spcBef>
                <a:spcPct val="0"/>
              </a:spcBef>
              <a:buNone/>
            </a:pPr>
            <a:r>
              <a:rPr lang="zh-CN" altLang="en-US" sz="1500" b="1" dirty="0">
                <a:solidFill>
                  <a:schemeClr val="bg1"/>
                </a:solidFill>
                <a:latin typeface="微软雅黑" panose="020B0503020204020204" charset="-122"/>
                <a:ea typeface="微软雅黑" panose="020B0503020204020204" charset="-122"/>
              </a:rPr>
              <a:t>生活服务</a:t>
            </a:r>
          </a:p>
        </p:txBody>
      </p:sp>
      <p:pic>
        <p:nvPicPr>
          <p:cNvPr id="717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4016" y="2701723"/>
            <a:ext cx="585377" cy="57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8" name="Rectangle 16"/>
          <p:cNvSpPr/>
          <p:nvPr/>
        </p:nvSpPr>
        <p:spPr>
          <a:xfrm>
            <a:off x="2206051" y="3811406"/>
            <a:ext cx="1422030" cy="1330325"/>
          </a:xfrm>
          <a:prstGeom prst="rect">
            <a:avLst/>
          </a:prstGeom>
          <a:solidFill>
            <a:srgbClr val="94C949"/>
          </a:solidFill>
          <a:ln w="9525">
            <a:noFill/>
          </a:ln>
        </p:spPr>
        <p:txBody>
          <a:bodyPr lIns="183366" tIns="90096" rIns="90096" bIns="183366" anchor="b"/>
          <a:lst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stStyle>
          <a:p>
            <a:pPr marL="0" indent="0" algn="ctr">
              <a:spcBef>
                <a:spcPct val="0"/>
              </a:spcBef>
              <a:buNone/>
            </a:pPr>
            <a:endParaRPr lang="zh-CN" altLang="en-US" sz="1400" b="1" dirty="0">
              <a:solidFill>
                <a:schemeClr val="bg1"/>
              </a:solidFill>
            </a:endParaRPr>
          </a:p>
        </p:txBody>
      </p:sp>
      <p:sp>
        <p:nvSpPr>
          <p:cNvPr id="299" name="Freeform 70"/>
          <p:cNvSpPr>
            <a:spLocks noEditPoints="1"/>
          </p:cNvSpPr>
          <p:nvPr/>
        </p:nvSpPr>
        <p:spPr>
          <a:xfrm>
            <a:off x="2637738" y="4100331"/>
            <a:ext cx="407882" cy="485775"/>
          </a:xfrm>
          <a:custGeom>
            <a:avLst/>
            <a:gdLst>
              <a:gd name="txL" fmla="*/ 0 w 346"/>
              <a:gd name="txT" fmla="*/ 0 h 414"/>
              <a:gd name="txR" fmla="*/ 346 w 346"/>
              <a:gd name="txB" fmla="*/ 414 h 414"/>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alpha val="100000"/>
            </a:srgbClr>
          </a:solidFill>
          <a:ln w="9525">
            <a:noFill/>
          </a:ln>
        </p:spPr>
        <p:txBody>
          <a:bodyPr/>
          <a:lstStyle/>
          <a:p>
            <a:endParaRPr lang="zh-CN" altLang="en-US"/>
          </a:p>
        </p:txBody>
      </p:sp>
      <p:sp>
        <p:nvSpPr>
          <p:cNvPr id="300" name="矩形 299"/>
          <p:cNvSpPr/>
          <p:nvPr/>
        </p:nvSpPr>
        <p:spPr>
          <a:xfrm>
            <a:off x="2364627" y="4692886"/>
            <a:ext cx="954107" cy="323165"/>
          </a:xfrm>
          <a:prstGeom prst="rect">
            <a:avLst/>
          </a:prstGeom>
        </p:spPr>
        <p:txBody>
          <a:bodyPr wrap="none">
            <a:spAutoFit/>
          </a:bodyPr>
          <a:lstStyle/>
          <a:p>
            <a:pPr algn="ctr">
              <a:spcBef>
                <a:spcPct val="0"/>
              </a:spcBef>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政务服务</a:t>
            </a:r>
          </a:p>
        </p:txBody>
      </p:sp>
      <p:pic>
        <p:nvPicPr>
          <p:cNvPr id="717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32041" y="1402607"/>
            <a:ext cx="701906" cy="399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2" name="Oval 131"/>
          <p:cNvSpPr>
            <a:spLocks noChangeArrowheads="1"/>
          </p:cNvSpPr>
          <p:nvPr/>
        </p:nvSpPr>
        <p:spPr bwMode="auto">
          <a:xfrm>
            <a:off x="8758553" y="4076834"/>
            <a:ext cx="239626" cy="242691"/>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303" name="Freeform 134"/>
          <p:cNvSpPr/>
          <p:nvPr/>
        </p:nvSpPr>
        <p:spPr bwMode="auto">
          <a:xfrm>
            <a:off x="8612116" y="4357377"/>
            <a:ext cx="532501" cy="231557"/>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DB9F415-91B8-4105-B652-0E74C4177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5" y="0"/>
            <a:ext cx="5727693" cy="6858000"/>
          </a:xfrm>
          <a:prstGeom prst="rect">
            <a:avLst/>
          </a:prstGeom>
        </p:spPr>
      </p:pic>
      <p:sp>
        <p:nvSpPr>
          <p:cNvPr id="74" name="文本框 32"/>
          <p:cNvSpPr txBox="1"/>
          <p:nvPr/>
        </p:nvSpPr>
        <p:spPr>
          <a:xfrm>
            <a:off x="10642641" y="897338"/>
            <a:ext cx="1124026" cy="2987036"/>
          </a:xfrm>
          <a:prstGeom prst="rect">
            <a:avLst/>
          </a:prstGeom>
          <a:noFill/>
          <a:effectLst/>
        </p:spPr>
        <p:txBody>
          <a:bodyPr vert="eaVert" wrap="none" rtlCol="0">
            <a:spAutoFit/>
          </a:bodyPr>
          <a:lstStyle/>
          <a:p>
            <a:pPr>
              <a:lnSpc>
                <a:spcPts val="3500"/>
              </a:lnSpc>
            </a:pPr>
            <a:r>
              <a:rPr lang="en-US" altLang="zh-CN" sz="4000" b="1" dirty="0">
                <a:solidFill>
                  <a:srgbClr val="0070C0"/>
                </a:solidFill>
                <a:cs typeface="+mn-ea"/>
                <a:sym typeface="+mn-lt"/>
              </a:rPr>
              <a:t>CONCENTS</a:t>
            </a:r>
          </a:p>
          <a:p>
            <a:pPr>
              <a:lnSpc>
                <a:spcPts val="3500"/>
              </a:lnSpc>
            </a:pPr>
            <a:r>
              <a:rPr lang="zh-CN" altLang="en-US" sz="4000" b="1" dirty="0">
                <a:solidFill>
                  <a:srgbClr val="0070C0"/>
                </a:solidFill>
                <a:cs typeface="+mn-ea"/>
                <a:sym typeface="+mn-lt"/>
              </a:rPr>
              <a:t>目录</a:t>
            </a:r>
            <a:endParaRPr lang="zh-CN" altLang="en-US" sz="2400" b="1" dirty="0">
              <a:solidFill>
                <a:srgbClr val="0070C0"/>
              </a:solidFill>
              <a:cs typeface="+mn-ea"/>
              <a:sym typeface="+mn-lt"/>
            </a:endParaRPr>
          </a:p>
        </p:txBody>
      </p:sp>
      <p:sp>
        <p:nvSpPr>
          <p:cNvPr id="30" name="任意多边形 29"/>
          <p:cNvSpPr/>
          <p:nvPr/>
        </p:nvSpPr>
        <p:spPr>
          <a:xfrm rot="10800000" flipV="1">
            <a:off x="3752813" y="0"/>
            <a:ext cx="2416714" cy="6857999"/>
          </a:xfrm>
          <a:custGeom>
            <a:avLst/>
            <a:gdLst>
              <a:gd name="connsiteX0" fmla="*/ 1411357 w 4174435"/>
              <a:gd name="connsiteY0" fmla="*/ 0 h 6848061"/>
              <a:gd name="connsiteX1" fmla="*/ 2892287 w 4174435"/>
              <a:gd name="connsiteY1" fmla="*/ 0 h 6848061"/>
              <a:gd name="connsiteX2" fmla="*/ 4174435 w 4174435"/>
              <a:gd name="connsiteY2" fmla="*/ 1997765 h 6848061"/>
              <a:gd name="connsiteX3" fmla="*/ 1073426 w 4174435"/>
              <a:gd name="connsiteY3" fmla="*/ 6848061 h 6848061"/>
              <a:gd name="connsiteX4" fmla="*/ 0 w 4174435"/>
              <a:gd name="connsiteY4" fmla="*/ 6848061 h 6848061"/>
              <a:gd name="connsiteX5" fmla="*/ 2922105 w 4174435"/>
              <a:gd name="connsiteY5" fmla="*/ 2295939 h 6848061"/>
              <a:gd name="connsiteX6" fmla="*/ 1411357 w 4174435"/>
              <a:gd name="connsiteY6" fmla="*/ 0 h 6848061"/>
              <a:gd name="connsiteX0-1" fmla="*/ 1739348 w 4174435"/>
              <a:gd name="connsiteY0-2" fmla="*/ 0 h 6848061"/>
              <a:gd name="connsiteX1-3" fmla="*/ 2892287 w 4174435"/>
              <a:gd name="connsiteY1-4" fmla="*/ 0 h 6848061"/>
              <a:gd name="connsiteX2-5" fmla="*/ 4174435 w 4174435"/>
              <a:gd name="connsiteY2-6" fmla="*/ 1997765 h 6848061"/>
              <a:gd name="connsiteX3-7" fmla="*/ 1073426 w 4174435"/>
              <a:gd name="connsiteY3-8" fmla="*/ 6848061 h 6848061"/>
              <a:gd name="connsiteX4-9" fmla="*/ 0 w 4174435"/>
              <a:gd name="connsiteY4-10" fmla="*/ 6848061 h 6848061"/>
              <a:gd name="connsiteX5-11" fmla="*/ 2922105 w 4174435"/>
              <a:gd name="connsiteY5-12" fmla="*/ 2295939 h 6848061"/>
              <a:gd name="connsiteX6-13" fmla="*/ 1739348 w 4174435"/>
              <a:gd name="connsiteY6-14" fmla="*/ 0 h 6848061"/>
              <a:gd name="connsiteX0-15" fmla="*/ 1515719 w 3950806"/>
              <a:gd name="connsiteY0-16" fmla="*/ 0 h 6848061"/>
              <a:gd name="connsiteX1-17" fmla="*/ 2668658 w 3950806"/>
              <a:gd name="connsiteY1-18" fmla="*/ 0 h 6848061"/>
              <a:gd name="connsiteX2-19" fmla="*/ 3950806 w 3950806"/>
              <a:gd name="connsiteY2-20" fmla="*/ 1997765 h 6848061"/>
              <a:gd name="connsiteX3-21" fmla="*/ 849797 w 3950806"/>
              <a:gd name="connsiteY3-22" fmla="*/ 6848061 h 6848061"/>
              <a:gd name="connsiteX4-23" fmla="*/ 0 w 3950806"/>
              <a:gd name="connsiteY4-24" fmla="*/ 6848061 h 6848061"/>
              <a:gd name="connsiteX5-25" fmla="*/ 2698476 w 3950806"/>
              <a:gd name="connsiteY5-26" fmla="*/ 2295939 h 6848061"/>
              <a:gd name="connsiteX6-27" fmla="*/ 1515719 w 3950806"/>
              <a:gd name="connsiteY6-28" fmla="*/ 0 h 6848061"/>
              <a:gd name="connsiteX0-29" fmla="*/ 1515719 w 3950806"/>
              <a:gd name="connsiteY0-30" fmla="*/ 0 h 6848061"/>
              <a:gd name="connsiteX1-31" fmla="*/ 2668658 w 3950806"/>
              <a:gd name="connsiteY1-32" fmla="*/ 0 h 6848061"/>
              <a:gd name="connsiteX2-33" fmla="*/ 3950806 w 3950806"/>
              <a:gd name="connsiteY2-34" fmla="*/ 1997765 h 6848061"/>
              <a:gd name="connsiteX3-35" fmla="*/ 849797 w 3950806"/>
              <a:gd name="connsiteY3-36" fmla="*/ 6848061 h 6848061"/>
              <a:gd name="connsiteX4-37" fmla="*/ 0 w 3950806"/>
              <a:gd name="connsiteY4-38" fmla="*/ 6848061 h 6848061"/>
              <a:gd name="connsiteX5-39" fmla="*/ 2773020 w 3950806"/>
              <a:gd name="connsiteY5-40" fmla="*/ 2286000 h 6848061"/>
              <a:gd name="connsiteX6-41" fmla="*/ 1515719 w 3950806"/>
              <a:gd name="connsiteY6-42" fmla="*/ 0 h 6848061"/>
              <a:gd name="connsiteX0-43" fmla="*/ 1515719 w 3950806"/>
              <a:gd name="connsiteY0-44" fmla="*/ 0 h 6848061"/>
              <a:gd name="connsiteX1-45" fmla="*/ 2668658 w 3950806"/>
              <a:gd name="connsiteY1-46" fmla="*/ 0 h 6848061"/>
              <a:gd name="connsiteX2-47" fmla="*/ 3950806 w 3950806"/>
              <a:gd name="connsiteY2-48" fmla="*/ 1997765 h 6848061"/>
              <a:gd name="connsiteX3-49" fmla="*/ 849797 w 3950806"/>
              <a:gd name="connsiteY3-50" fmla="*/ 6848061 h 6848061"/>
              <a:gd name="connsiteX4-51" fmla="*/ 0 w 3950806"/>
              <a:gd name="connsiteY4-52" fmla="*/ 6848061 h 6848061"/>
              <a:gd name="connsiteX5-53" fmla="*/ 2937015 w 3950806"/>
              <a:gd name="connsiteY5-54" fmla="*/ 2286000 h 6848061"/>
              <a:gd name="connsiteX6-55" fmla="*/ 1515719 w 3950806"/>
              <a:gd name="connsiteY6-56" fmla="*/ 0 h 68480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950806" h="6848061">
                <a:moveTo>
                  <a:pt x="1515719" y="0"/>
                </a:moveTo>
                <a:lnTo>
                  <a:pt x="2668658" y="0"/>
                </a:lnTo>
                <a:lnTo>
                  <a:pt x="3950806" y="1997765"/>
                </a:lnTo>
                <a:lnTo>
                  <a:pt x="849797" y="6848061"/>
                </a:lnTo>
                <a:lnTo>
                  <a:pt x="0" y="6848061"/>
                </a:lnTo>
                <a:lnTo>
                  <a:pt x="2937015" y="2286000"/>
                </a:lnTo>
                <a:lnTo>
                  <a:pt x="1515719"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193518" y="1843692"/>
            <a:ext cx="4033506" cy="894765"/>
            <a:chOff x="6085241" y="1304353"/>
            <a:chExt cx="4033506" cy="716712"/>
          </a:xfrm>
        </p:grpSpPr>
        <p:pic>
          <p:nvPicPr>
            <p:cNvPr id="313" name="图片 312"/>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7240038" y="1895693"/>
              <a:ext cx="2333423" cy="125372"/>
            </a:xfrm>
            <a:prstGeom prst="rect">
              <a:avLst/>
            </a:prstGeom>
          </p:spPr>
        </p:pic>
        <p:grpSp>
          <p:nvGrpSpPr>
            <p:cNvPr id="314" name="组合 313">
              <a:extLst>
                <a:ext uri="{FF2B5EF4-FFF2-40B4-BE49-F238E27FC236}">
                  <a16:creationId xmlns:a16="http://schemas.microsoft.com/office/drawing/2014/main" id="{CB0DECCB-D6ED-414C-98FD-E95C95EF1D8B}"/>
                </a:ext>
              </a:extLst>
            </p:cNvPr>
            <p:cNvGrpSpPr/>
            <p:nvPr/>
          </p:nvGrpSpPr>
          <p:grpSpPr>
            <a:xfrm>
              <a:off x="6085241" y="1304353"/>
              <a:ext cx="3877629" cy="596708"/>
              <a:chOff x="499543" y="1824088"/>
              <a:chExt cx="3877629" cy="596708"/>
            </a:xfrm>
          </p:grpSpPr>
          <p:grpSp>
            <p:nvGrpSpPr>
              <p:cNvPr id="343" name="组合 342"/>
              <p:cNvGrpSpPr/>
              <p:nvPr/>
            </p:nvGrpSpPr>
            <p:grpSpPr>
              <a:xfrm>
                <a:off x="499543" y="1824930"/>
                <a:ext cx="721835" cy="559904"/>
                <a:chOff x="2393243" y="1620078"/>
                <a:chExt cx="1059597" cy="900053"/>
              </a:xfrm>
            </p:grpSpPr>
            <p:grpSp>
              <p:nvGrpSpPr>
                <p:cNvPr id="352" name="组合 351"/>
                <p:cNvGrpSpPr/>
                <p:nvPr/>
              </p:nvGrpSpPr>
              <p:grpSpPr>
                <a:xfrm>
                  <a:off x="2427668" y="1620078"/>
                  <a:ext cx="1025172" cy="900053"/>
                  <a:chOff x="2857499" y="1149477"/>
                  <a:chExt cx="1091312" cy="958123"/>
                </a:xfrm>
                <a:effectLst>
                  <a:outerShdw blurRad="50800" dist="38100" dir="2700000" algn="tl" rotWithShape="0">
                    <a:prstClr val="black">
                      <a:alpha val="40000"/>
                    </a:prstClr>
                  </a:outerShdw>
                </a:effectLst>
              </p:grpSpPr>
              <p:sp>
                <p:nvSpPr>
                  <p:cNvPr id="356" name="圆角矩形 355"/>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57" name="圆角矩形 356"/>
                  <p:cNvSpPr/>
                  <p:nvPr/>
                </p:nvSpPr>
                <p:spPr>
                  <a:xfrm>
                    <a:off x="2885596" y="1176853"/>
                    <a:ext cx="1063215" cy="901028"/>
                  </a:xfrm>
                  <a:prstGeom prst="roundRect">
                    <a:avLst>
                      <a:gd name="adj" fmla="val 13889"/>
                    </a:avLst>
                  </a:prstGeom>
                  <a:solidFill>
                    <a:srgbClr val="EF9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53" name="组合 352"/>
                <p:cNvGrpSpPr/>
                <p:nvPr/>
              </p:nvGrpSpPr>
              <p:grpSpPr>
                <a:xfrm>
                  <a:off x="2393243" y="1700783"/>
                  <a:ext cx="984928" cy="768158"/>
                  <a:chOff x="2615293" y="1775288"/>
                  <a:chExt cx="1048474" cy="817718"/>
                </a:xfrm>
              </p:grpSpPr>
              <p:sp>
                <p:nvSpPr>
                  <p:cNvPr id="354" name="文本框 40"/>
                  <p:cNvSpPr txBox="1"/>
                  <p:nvPr/>
                </p:nvSpPr>
                <p:spPr>
                  <a:xfrm>
                    <a:off x="2615293" y="1775288"/>
                    <a:ext cx="1030515" cy="750513"/>
                  </a:xfrm>
                  <a:prstGeom prst="rect">
                    <a:avLst/>
                  </a:prstGeom>
                  <a:noFill/>
                </p:spPr>
                <p:txBody>
                  <a:bodyPr wrap="square" rtlCol="0">
                    <a:spAutoFit/>
                  </a:bodyPr>
                  <a:lstStyle/>
                  <a:p>
                    <a:pPr algn="ctr"/>
                    <a:r>
                      <a:rPr lang="en-US" altLang="zh-CN" sz="2250" dirty="0">
                        <a:solidFill>
                          <a:schemeClr val="bg1"/>
                        </a:solidFill>
                        <a:latin typeface="Impact" panose="020B0806030902050204" pitchFamily="34" charset="0"/>
                      </a:rPr>
                      <a:t>02</a:t>
                    </a:r>
                    <a:endParaRPr lang="zh-CN" altLang="en-US" sz="2250" dirty="0">
                      <a:solidFill>
                        <a:schemeClr val="bg1"/>
                      </a:solidFill>
                      <a:latin typeface="Impact" panose="020B0806030902050204" pitchFamily="34" charset="0"/>
                    </a:endParaRPr>
                  </a:p>
                </p:txBody>
              </p:sp>
              <p:sp>
                <p:nvSpPr>
                  <p:cNvPr id="355" name="文本框 41"/>
                  <p:cNvSpPr txBox="1"/>
                  <p:nvPr/>
                </p:nvSpPr>
                <p:spPr>
                  <a:xfrm>
                    <a:off x="2633252" y="2261294"/>
                    <a:ext cx="1030515" cy="331712"/>
                  </a:xfrm>
                  <a:prstGeom prst="rect">
                    <a:avLst/>
                  </a:prstGeom>
                  <a:noFill/>
                </p:spPr>
                <p:txBody>
                  <a:bodyPr wrap="square" rtlCol="0">
                    <a:spAutoFit/>
                  </a:bodyPr>
                  <a:lstStyle/>
                  <a:p>
                    <a:pPr algn="ctr"/>
                    <a:r>
                      <a:rPr lang="en-US" altLang="zh-CN" sz="825" dirty="0">
                        <a:solidFill>
                          <a:schemeClr val="bg1"/>
                        </a:solidFill>
                        <a:latin typeface="LiHei Pro" panose="020B0500000000000000" pitchFamily="34" charset="-122"/>
                        <a:ea typeface="LiHei Pro" panose="020B0500000000000000" pitchFamily="34" charset="-122"/>
                      </a:rPr>
                      <a:t>OPTION</a:t>
                    </a:r>
                    <a:endParaRPr lang="zh-CN" altLang="en-US" sz="825" dirty="0">
                      <a:solidFill>
                        <a:schemeClr val="bg1"/>
                      </a:solidFill>
                      <a:latin typeface="LiHei Pro" panose="020B0500000000000000" pitchFamily="34" charset="-122"/>
                      <a:ea typeface="LiHei Pro" panose="020B0500000000000000" pitchFamily="34" charset="-122"/>
                    </a:endParaRPr>
                  </a:p>
                </p:txBody>
              </p:sp>
            </p:grpSp>
          </p:grpSp>
          <p:sp>
            <p:nvSpPr>
              <p:cNvPr id="344" name="圆角矩形 343"/>
              <p:cNvSpPr/>
              <p:nvPr/>
            </p:nvSpPr>
            <p:spPr>
              <a:xfrm>
                <a:off x="1416679" y="1824088"/>
                <a:ext cx="2960493" cy="596708"/>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endParaRPr lang="zh-CN" altLang="en-US" sz="1050" dirty="0"/>
              </a:p>
            </p:txBody>
          </p:sp>
          <p:grpSp>
            <p:nvGrpSpPr>
              <p:cNvPr id="345" name="组合 344"/>
              <p:cNvGrpSpPr/>
              <p:nvPr/>
            </p:nvGrpSpPr>
            <p:grpSpPr>
              <a:xfrm>
                <a:off x="2198146" y="1831108"/>
                <a:ext cx="1311530" cy="325562"/>
                <a:chOff x="5115358" y="1620078"/>
                <a:chExt cx="1925221" cy="491067"/>
              </a:xfrm>
            </p:grpSpPr>
            <p:grpSp>
              <p:nvGrpSpPr>
                <p:cNvPr id="346" name="Group 4"/>
                <p:cNvGrpSpPr>
                  <a:grpSpLocks noChangeAspect="1"/>
                </p:cNvGrpSpPr>
                <p:nvPr/>
              </p:nvGrpSpPr>
              <p:grpSpPr bwMode="auto">
                <a:xfrm>
                  <a:off x="5115358" y="1687941"/>
                  <a:ext cx="281013" cy="329316"/>
                  <a:chOff x="1776" y="1776"/>
                  <a:chExt cx="64" cy="75"/>
                </a:xfrm>
                <a:solidFill>
                  <a:srgbClr val="EF9322"/>
                </a:solidFill>
                <a:effectLst/>
              </p:grpSpPr>
              <p:sp>
                <p:nvSpPr>
                  <p:cNvPr id="348"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50">
                      <a:solidFill>
                        <a:prstClr val="black"/>
                      </a:solidFill>
                    </a:endParaRPr>
                  </a:p>
                </p:txBody>
              </p:sp>
              <p:sp>
                <p:nvSpPr>
                  <p:cNvPr id="349"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50">
                      <a:solidFill>
                        <a:prstClr val="black"/>
                      </a:solidFill>
                    </a:endParaRPr>
                  </a:p>
                </p:txBody>
              </p:sp>
              <p:sp>
                <p:nvSpPr>
                  <p:cNvPr id="350"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50">
                      <a:solidFill>
                        <a:prstClr val="black"/>
                      </a:solidFill>
                    </a:endParaRPr>
                  </a:p>
                </p:txBody>
              </p:sp>
              <p:sp>
                <p:nvSpPr>
                  <p:cNvPr id="351"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50">
                      <a:solidFill>
                        <a:prstClr val="black"/>
                      </a:solidFill>
                    </a:endParaRPr>
                  </a:p>
                </p:txBody>
              </p:sp>
            </p:grpSp>
            <p:sp>
              <p:nvSpPr>
                <p:cNvPr id="347" name="矩形 346"/>
                <p:cNvSpPr/>
                <p:nvPr/>
              </p:nvSpPr>
              <p:spPr>
                <a:xfrm>
                  <a:off x="5475997" y="1620078"/>
                  <a:ext cx="1564582" cy="491067"/>
                </a:xfrm>
                <a:prstGeom prst="rect">
                  <a:avLst/>
                </a:prstGeom>
              </p:spPr>
              <p:txBody>
                <a:bodyPr wrap="none">
                  <a:spAutoFit/>
                </a:bodyPr>
                <a:lstStyle/>
                <a:p>
                  <a:r>
                    <a:rPr lang="zh-CN" altLang="en-US" sz="1800" dirty="0">
                      <a:solidFill>
                        <a:schemeClr val="bg1">
                          <a:lumMod val="50000"/>
                        </a:schemeClr>
                      </a:solidFill>
                      <a:latin typeface="微软雅黑" panose="020B0503020204020204" pitchFamily="34" charset="-122"/>
                      <a:ea typeface="微软雅黑" panose="020B0503020204020204" pitchFamily="34" charset="-122"/>
                    </a:rPr>
                    <a:t>项目概况</a:t>
                  </a:r>
                </a:p>
              </p:txBody>
            </p:sp>
          </p:grpSp>
        </p:grpSp>
        <p:sp>
          <p:nvSpPr>
            <p:cNvPr id="309" name="文本框 129"/>
            <p:cNvSpPr txBox="1"/>
            <p:nvPr/>
          </p:nvSpPr>
          <p:spPr>
            <a:xfrm>
              <a:off x="7880682" y="1659161"/>
              <a:ext cx="2238065" cy="230832"/>
            </a:xfrm>
            <a:prstGeom prst="rect">
              <a:avLst/>
            </a:prstGeom>
            <a:noFill/>
          </p:spPr>
          <p:txBody>
            <a:bodyPr wrap="square" rtlCol="0">
              <a:spAutoFit/>
            </a:bodyPr>
            <a:lstStyle/>
            <a:p>
              <a:r>
                <a:rPr lang="zh-CN" altLang="en-US" sz="900" dirty="0">
                  <a:solidFill>
                    <a:srgbClr val="EF9322"/>
                  </a:solidFill>
                  <a:latin typeface="微软雅黑" panose="020B0503020204020204" pitchFamily="34" charset="-122"/>
                  <a:ea typeface="微软雅黑" panose="020B0503020204020204" pitchFamily="34" charset="-122"/>
                </a:rPr>
                <a:t>项目的建设规模及建筑功能</a:t>
              </a:r>
            </a:p>
          </p:txBody>
        </p:sp>
      </p:grpSp>
      <p:grpSp>
        <p:nvGrpSpPr>
          <p:cNvPr id="10" name="组合 9"/>
          <p:cNvGrpSpPr/>
          <p:nvPr/>
        </p:nvGrpSpPr>
        <p:grpSpPr>
          <a:xfrm>
            <a:off x="6182025" y="2701296"/>
            <a:ext cx="4096911" cy="878611"/>
            <a:chOff x="6101792" y="2083664"/>
            <a:chExt cx="4096911" cy="713352"/>
          </a:xfrm>
        </p:grpSpPr>
        <p:pic>
          <p:nvPicPr>
            <p:cNvPr id="312" name="图片 311"/>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7240038" y="2671644"/>
              <a:ext cx="2333423" cy="125372"/>
            </a:xfrm>
            <a:prstGeom prst="rect">
              <a:avLst/>
            </a:prstGeom>
          </p:spPr>
        </p:pic>
        <p:grpSp>
          <p:nvGrpSpPr>
            <p:cNvPr id="316" name="组合 315">
              <a:extLst>
                <a:ext uri="{FF2B5EF4-FFF2-40B4-BE49-F238E27FC236}">
                  <a16:creationId xmlns:a16="http://schemas.microsoft.com/office/drawing/2014/main" id="{8FFD4246-67FA-466E-9404-5721326CC961}"/>
                </a:ext>
              </a:extLst>
            </p:cNvPr>
            <p:cNvGrpSpPr/>
            <p:nvPr/>
          </p:nvGrpSpPr>
          <p:grpSpPr>
            <a:xfrm>
              <a:off x="6101792" y="2083664"/>
              <a:ext cx="3861078" cy="596708"/>
              <a:chOff x="516094" y="2603399"/>
              <a:chExt cx="3861078" cy="596708"/>
            </a:xfrm>
          </p:grpSpPr>
          <p:grpSp>
            <p:nvGrpSpPr>
              <p:cNvPr id="317" name="组合 316"/>
              <p:cNvGrpSpPr/>
              <p:nvPr/>
            </p:nvGrpSpPr>
            <p:grpSpPr>
              <a:xfrm>
                <a:off x="516094" y="2610976"/>
                <a:ext cx="710987" cy="560872"/>
                <a:chOff x="2415962" y="2738413"/>
                <a:chExt cx="1043672" cy="846000"/>
              </a:xfrm>
            </p:grpSpPr>
            <p:grpSp>
              <p:nvGrpSpPr>
                <p:cNvPr id="321" name="组合 320"/>
                <p:cNvGrpSpPr/>
                <p:nvPr/>
              </p:nvGrpSpPr>
              <p:grpSpPr>
                <a:xfrm>
                  <a:off x="2427663" y="2738413"/>
                  <a:ext cx="1031971" cy="846000"/>
                  <a:chOff x="2857498" y="1149477"/>
                  <a:chExt cx="1098552" cy="958123"/>
                </a:xfrm>
                <a:effectLst>
                  <a:outerShdw blurRad="50800" dist="38100" dir="2700000" algn="tl" rotWithShape="0">
                    <a:prstClr val="black">
                      <a:alpha val="40000"/>
                    </a:prstClr>
                  </a:outerShdw>
                </a:effectLst>
              </p:grpSpPr>
              <p:sp>
                <p:nvSpPr>
                  <p:cNvPr id="325" name="圆角矩形 324"/>
                  <p:cNvSpPr/>
                  <p:nvPr/>
                </p:nvSpPr>
                <p:spPr>
                  <a:xfrm>
                    <a:off x="2857498"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6" name="圆角矩形 325"/>
                  <p:cNvSpPr/>
                  <p:nvPr/>
                </p:nvSpPr>
                <p:spPr>
                  <a:xfrm>
                    <a:off x="2892834" y="1178024"/>
                    <a:ext cx="1063216" cy="901028"/>
                  </a:xfrm>
                  <a:prstGeom prst="roundRect">
                    <a:avLst>
                      <a:gd name="adj" fmla="val 13889"/>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322" name="组合 321"/>
                <p:cNvGrpSpPr/>
                <p:nvPr/>
              </p:nvGrpSpPr>
              <p:grpSpPr>
                <a:xfrm>
                  <a:off x="2415962" y="2792194"/>
                  <a:ext cx="984929" cy="748940"/>
                  <a:chOff x="2393242" y="2815602"/>
                  <a:chExt cx="984929" cy="748940"/>
                </a:xfrm>
              </p:grpSpPr>
              <p:sp>
                <p:nvSpPr>
                  <p:cNvPr id="323" name="文本框 43"/>
                  <p:cNvSpPr txBox="1"/>
                  <p:nvPr/>
                </p:nvSpPr>
                <p:spPr>
                  <a:xfrm>
                    <a:off x="2393242" y="2815602"/>
                    <a:ext cx="968058" cy="661542"/>
                  </a:xfrm>
                  <a:prstGeom prst="rect">
                    <a:avLst/>
                  </a:prstGeom>
                  <a:noFill/>
                </p:spPr>
                <p:txBody>
                  <a:bodyPr wrap="square" rtlCol="0">
                    <a:spAutoFit/>
                  </a:bodyPr>
                  <a:lstStyle/>
                  <a:p>
                    <a:pPr algn="ctr"/>
                    <a:r>
                      <a:rPr lang="en-US" altLang="zh-CN" sz="2250" dirty="0">
                        <a:solidFill>
                          <a:schemeClr val="bg1"/>
                        </a:solidFill>
                        <a:latin typeface="Impact" panose="020B0806030902050204" pitchFamily="34" charset="0"/>
                      </a:rPr>
                      <a:t>03</a:t>
                    </a:r>
                    <a:endParaRPr lang="zh-CN" altLang="en-US" sz="2250" dirty="0">
                      <a:solidFill>
                        <a:schemeClr val="bg1"/>
                      </a:solidFill>
                      <a:latin typeface="Impact" panose="020B0806030902050204" pitchFamily="34" charset="0"/>
                    </a:endParaRPr>
                  </a:p>
                </p:txBody>
              </p:sp>
              <p:sp>
                <p:nvSpPr>
                  <p:cNvPr id="324" name="文本框 44"/>
                  <p:cNvSpPr txBox="1"/>
                  <p:nvPr/>
                </p:nvSpPr>
                <p:spPr>
                  <a:xfrm>
                    <a:off x="2410113" y="3272154"/>
                    <a:ext cx="968058" cy="292388"/>
                  </a:xfrm>
                  <a:prstGeom prst="rect">
                    <a:avLst/>
                  </a:prstGeom>
                  <a:noFill/>
                </p:spPr>
                <p:txBody>
                  <a:bodyPr wrap="square" rtlCol="0">
                    <a:spAutoFit/>
                  </a:bodyPr>
                  <a:lstStyle/>
                  <a:p>
                    <a:pPr algn="ctr"/>
                    <a:r>
                      <a:rPr lang="en-US" altLang="zh-CN" sz="825" dirty="0">
                        <a:solidFill>
                          <a:schemeClr val="bg1"/>
                        </a:solidFill>
                        <a:latin typeface="LiHei Pro" panose="020B0500000000000000" pitchFamily="34" charset="-122"/>
                        <a:ea typeface="LiHei Pro" panose="020B0500000000000000" pitchFamily="34" charset="-122"/>
                      </a:rPr>
                      <a:t>OPTION</a:t>
                    </a:r>
                    <a:endParaRPr lang="zh-CN" altLang="en-US" sz="825" dirty="0">
                      <a:solidFill>
                        <a:schemeClr val="bg1"/>
                      </a:solidFill>
                      <a:latin typeface="LiHei Pro" panose="020B0500000000000000" pitchFamily="34" charset="-122"/>
                      <a:ea typeface="LiHei Pro" panose="020B0500000000000000" pitchFamily="34" charset="-122"/>
                    </a:endParaRPr>
                  </a:p>
                </p:txBody>
              </p:sp>
            </p:grpSp>
          </p:grpSp>
          <p:sp>
            <p:nvSpPr>
              <p:cNvPr id="318" name="圆角矩形 317"/>
              <p:cNvSpPr/>
              <p:nvPr/>
            </p:nvSpPr>
            <p:spPr>
              <a:xfrm>
                <a:off x="1416679" y="2603399"/>
                <a:ext cx="2960493" cy="596708"/>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endParaRPr lang="zh-CN" altLang="en-US" sz="1050" dirty="0"/>
              </a:p>
            </p:txBody>
          </p:sp>
          <p:sp>
            <p:nvSpPr>
              <p:cNvPr id="319" name="矩形 318"/>
              <p:cNvSpPr/>
              <p:nvPr/>
            </p:nvSpPr>
            <p:spPr>
              <a:xfrm>
                <a:off x="2456397" y="2620943"/>
                <a:ext cx="1107996" cy="369332"/>
              </a:xfrm>
              <a:prstGeom prst="rect">
                <a:avLst/>
              </a:prstGeom>
            </p:spPr>
            <p:txBody>
              <a:bodyPr wrap="none">
                <a:spAutoFit/>
              </a:bodyPr>
              <a:lstStyle/>
              <a:p>
                <a:r>
                  <a:rPr lang="zh-CN" altLang="en-US" sz="1800" dirty="0">
                    <a:solidFill>
                      <a:schemeClr val="bg1">
                        <a:lumMod val="50000"/>
                      </a:schemeClr>
                    </a:solidFill>
                    <a:latin typeface="微软雅黑" panose="020B0503020204020204" pitchFamily="34" charset="-122"/>
                    <a:ea typeface="微软雅黑" panose="020B0503020204020204" pitchFamily="34" charset="-122"/>
                  </a:rPr>
                  <a:t>总体规划</a:t>
                </a:r>
              </a:p>
            </p:txBody>
          </p:sp>
          <p:sp>
            <p:nvSpPr>
              <p:cNvPr id="320" name="Freeform 108"/>
              <p:cNvSpPr>
                <a:spLocks noEditPoints="1"/>
              </p:cNvSpPr>
              <p:nvPr/>
            </p:nvSpPr>
            <p:spPr bwMode="auto">
              <a:xfrm>
                <a:off x="2187288" y="2697138"/>
                <a:ext cx="251285" cy="245427"/>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01ACBE"/>
              </a:solidFill>
              <a:ln>
                <a:noFill/>
              </a:ln>
            </p:spPr>
            <p:txBody>
              <a:bodyPr vert="horz" wrap="square" lIns="51435" tIns="25718" rIns="51435" bIns="25718" numCol="1" anchor="t" anchorCtr="0" compatLnSpc="1"/>
              <a:lstStyle/>
              <a:p>
                <a:endParaRPr lang="zh-CN" altLang="en-US" sz="1050"/>
              </a:p>
            </p:txBody>
          </p:sp>
        </p:grpSp>
        <p:sp>
          <p:nvSpPr>
            <p:cNvPr id="311" name="文本框 129"/>
            <p:cNvSpPr txBox="1"/>
            <p:nvPr/>
          </p:nvSpPr>
          <p:spPr>
            <a:xfrm>
              <a:off x="7960638" y="2382018"/>
              <a:ext cx="2238065" cy="299864"/>
            </a:xfrm>
            <a:prstGeom prst="rect">
              <a:avLst/>
            </a:prstGeom>
            <a:noFill/>
          </p:spPr>
          <p:txBody>
            <a:bodyPr wrap="square" rtlCol="0">
              <a:spAutoFit/>
            </a:bodyPr>
            <a:lstStyle/>
            <a:p>
              <a:r>
                <a:rPr lang="zh-CN" altLang="en-US" sz="900" dirty="0">
                  <a:solidFill>
                    <a:srgbClr val="01ACBE"/>
                  </a:solidFill>
                  <a:latin typeface="微软雅黑" panose="020B0503020204020204" pitchFamily="34" charset="-122"/>
                  <a:ea typeface="微软雅黑" panose="020B0503020204020204" pitchFamily="34" charset="-122"/>
                </a:rPr>
                <a:t>整体规划内容、整体框架、智慧管理、智慧服务、智慧营销（</a:t>
              </a:r>
              <a:r>
                <a:rPr lang="en-US" altLang="zh-CN" sz="900" dirty="0">
                  <a:solidFill>
                    <a:srgbClr val="01ACBE"/>
                  </a:solidFill>
                  <a:latin typeface="微软雅黑" panose="020B0503020204020204" pitchFamily="34" charset="-122"/>
                  <a:ea typeface="微软雅黑" panose="020B0503020204020204" pitchFamily="34" charset="-122"/>
                </a:rPr>
                <a:t>OTO</a:t>
              </a:r>
              <a:r>
                <a:rPr lang="zh-CN" altLang="en-US" sz="900" dirty="0">
                  <a:solidFill>
                    <a:srgbClr val="01ACBE"/>
                  </a:solidFill>
                  <a:latin typeface="微软雅黑" panose="020B0503020204020204" pitchFamily="34" charset="-122"/>
                  <a:ea typeface="微软雅黑" panose="020B0503020204020204" pitchFamily="34" charset="-122"/>
                </a:rPr>
                <a:t>）等</a:t>
              </a:r>
            </a:p>
          </p:txBody>
        </p:sp>
      </p:grpSp>
      <p:pic>
        <p:nvPicPr>
          <p:cNvPr id="359" name="图片 358">
            <a:extLst>
              <a:ext uri="{FF2B5EF4-FFF2-40B4-BE49-F238E27FC236}">
                <a16:creationId xmlns:a16="http://schemas.microsoft.com/office/drawing/2014/main" id="{414BE3FC-C439-489A-A9D4-2B59A4BFE6B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7335000" y="4581130"/>
            <a:ext cx="2333423" cy="125372"/>
          </a:xfrm>
          <a:prstGeom prst="rect">
            <a:avLst/>
          </a:prstGeom>
        </p:spPr>
      </p:pic>
      <p:grpSp>
        <p:nvGrpSpPr>
          <p:cNvPr id="363" name="组合 362">
            <a:extLst>
              <a:ext uri="{FF2B5EF4-FFF2-40B4-BE49-F238E27FC236}">
                <a16:creationId xmlns:a16="http://schemas.microsoft.com/office/drawing/2014/main" id="{03053327-635C-456C-90E3-6C5084E4CA03}"/>
              </a:ext>
            </a:extLst>
          </p:cNvPr>
          <p:cNvGrpSpPr/>
          <p:nvPr/>
        </p:nvGrpSpPr>
        <p:grpSpPr>
          <a:xfrm>
            <a:off x="6200613" y="4643817"/>
            <a:ext cx="3857219" cy="845292"/>
            <a:chOff x="4635243" y="3374480"/>
            <a:chExt cx="3857219" cy="724877"/>
          </a:xfrm>
        </p:grpSpPr>
        <p:sp>
          <p:nvSpPr>
            <p:cNvPr id="367" name="圆角矩形 90">
              <a:extLst>
                <a:ext uri="{FF2B5EF4-FFF2-40B4-BE49-F238E27FC236}">
                  <a16:creationId xmlns:a16="http://schemas.microsoft.com/office/drawing/2014/main" id="{5AFFA76D-78A8-4C3C-AB5E-92FB8CBC8FB3}"/>
                </a:ext>
              </a:extLst>
            </p:cNvPr>
            <p:cNvSpPr/>
            <p:nvPr/>
          </p:nvSpPr>
          <p:spPr>
            <a:xfrm>
              <a:off x="5531968" y="3382711"/>
              <a:ext cx="2960494" cy="596708"/>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endParaRPr lang="zh-CN" altLang="en-US" sz="1050" dirty="0"/>
            </a:p>
          </p:txBody>
        </p:sp>
        <p:pic>
          <p:nvPicPr>
            <p:cNvPr id="368" name="图片 367">
              <a:extLst>
                <a:ext uri="{FF2B5EF4-FFF2-40B4-BE49-F238E27FC236}">
                  <a16:creationId xmlns:a16="http://schemas.microsoft.com/office/drawing/2014/main" id="{0A7FB282-6E79-46EE-80A3-7CCF70AD090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5769630" y="3973985"/>
              <a:ext cx="2333423" cy="125372"/>
            </a:xfrm>
            <a:prstGeom prst="rect">
              <a:avLst/>
            </a:prstGeom>
          </p:spPr>
        </p:pic>
        <p:grpSp>
          <p:nvGrpSpPr>
            <p:cNvPr id="369" name="组合 368">
              <a:extLst>
                <a:ext uri="{FF2B5EF4-FFF2-40B4-BE49-F238E27FC236}">
                  <a16:creationId xmlns:a16="http://schemas.microsoft.com/office/drawing/2014/main" id="{47995847-73DB-427F-9C7D-95BD58348695}"/>
                </a:ext>
              </a:extLst>
            </p:cNvPr>
            <p:cNvGrpSpPr/>
            <p:nvPr/>
          </p:nvGrpSpPr>
          <p:grpSpPr>
            <a:xfrm>
              <a:off x="6165394" y="3374480"/>
              <a:ext cx="1575936" cy="369332"/>
              <a:chOff x="6165394" y="3374480"/>
              <a:chExt cx="1575936" cy="369332"/>
            </a:xfrm>
          </p:grpSpPr>
          <p:sp>
            <p:nvSpPr>
              <p:cNvPr id="375" name="矩形 374">
                <a:extLst>
                  <a:ext uri="{FF2B5EF4-FFF2-40B4-BE49-F238E27FC236}">
                    <a16:creationId xmlns:a16="http://schemas.microsoft.com/office/drawing/2014/main" id="{F66BF257-749F-48E5-A74B-34FAF4FD8A71}"/>
                  </a:ext>
                </a:extLst>
              </p:cNvPr>
              <p:cNvSpPr/>
              <p:nvPr/>
            </p:nvSpPr>
            <p:spPr>
              <a:xfrm>
                <a:off x="6633334" y="3374480"/>
                <a:ext cx="1107996" cy="369332"/>
              </a:xfrm>
              <a:prstGeom prst="rect">
                <a:avLst/>
              </a:prstGeom>
            </p:spPr>
            <p:txBody>
              <a:bodyPr wrap="none">
                <a:spAutoFit/>
              </a:bodyPr>
              <a:lstStyle/>
              <a:p>
                <a:r>
                  <a:rPr lang="zh-CN" altLang="en-US" sz="1800" dirty="0">
                    <a:solidFill>
                      <a:schemeClr val="bg1">
                        <a:lumMod val="50000"/>
                      </a:schemeClr>
                    </a:solidFill>
                    <a:latin typeface="微软雅黑" panose="020B0503020204020204" pitchFamily="34" charset="-122"/>
                    <a:ea typeface="微软雅黑" panose="020B0503020204020204" pitchFamily="34" charset="-122"/>
                  </a:rPr>
                  <a:t>投资估算</a:t>
                </a:r>
              </a:p>
            </p:txBody>
          </p:sp>
          <p:pic>
            <p:nvPicPr>
              <p:cNvPr id="376" name="图片 375">
                <a:extLst>
                  <a:ext uri="{FF2B5EF4-FFF2-40B4-BE49-F238E27FC236}">
                    <a16:creationId xmlns:a16="http://schemas.microsoft.com/office/drawing/2014/main" id="{78113AB1-E6DA-4BA7-9AD3-2A45DAF47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394" y="3430039"/>
                <a:ext cx="288525" cy="288525"/>
              </a:xfrm>
              <a:prstGeom prst="rect">
                <a:avLst/>
              </a:prstGeom>
            </p:spPr>
          </p:pic>
        </p:grpSp>
        <p:grpSp>
          <p:nvGrpSpPr>
            <p:cNvPr id="370" name="组合 369">
              <a:extLst>
                <a:ext uri="{FF2B5EF4-FFF2-40B4-BE49-F238E27FC236}">
                  <a16:creationId xmlns:a16="http://schemas.microsoft.com/office/drawing/2014/main" id="{B051C8E8-2D3C-4C52-969A-843F8095F49D}"/>
                </a:ext>
              </a:extLst>
            </p:cNvPr>
            <p:cNvGrpSpPr/>
            <p:nvPr/>
          </p:nvGrpSpPr>
          <p:grpSpPr>
            <a:xfrm>
              <a:off x="4643450" y="3397119"/>
              <a:ext cx="723745" cy="560872"/>
              <a:chOff x="1142303" y="2532674"/>
              <a:chExt cx="723745" cy="634500"/>
            </a:xfrm>
          </p:grpSpPr>
          <p:sp>
            <p:nvSpPr>
              <p:cNvPr id="373" name="圆角矩形 34">
                <a:extLst>
                  <a:ext uri="{FF2B5EF4-FFF2-40B4-BE49-F238E27FC236}">
                    <a16:creationId xmlns:a16="http://schemas.microsoft.com/office/drawing/2014/main" id="{CC576210-FFAF-4558-8D45-7D8094022C2C}"/>
                  </a:ext>
                </a:extLst>
              </p:cNvPr>
              <p:cNvSpPr/>
              <p:nvPr/>
            </p:nvSpPr>
            <p:spPr>
              <a:xfrm>
                <a:off x="1142303" y="2532674"/>
                <a:ext cx="709103" cy="634500"/>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74" name="圆角矩形 35">
                <a:extLst>
                  <a:ext uri="{FF2B5EF4-FFF2-40B4-BE49-F238E27FC236}">
                    <a16:creationId xmlns:a16="http://schemas.microsoft.com/office/drawing/2014/main" id="{DA468CF4-92D6-42CB-A040-6C34EAE0A8AB}"/>
                  </a:ext>
                </a:extLst>
              </p:cNvPr>
              <p:cNvSpPr/>
              <p:nvPr/>
            </p:nvSpPr>
            <p:spPr>
              <a:xfrm>
                <a:off x="1165582" y="2551579"/>
                <a:ext cx="700466" cy="596690"/>
              </a:xfrm>
              <a:prstGeom prst="roundRect">
                <a:avLst>
                  <a:gd name="adj" fmla="val 1388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371" name="文本框 49">
              <a:extLst>
                <a:ext uri="{FF2B5EF4-FFF2-40B4-BE49-F238E27FC236}">
                  <a16:creationId xmlns:a16="http://schemas.microsoft.com/office/drawing/2014/main" id="{1500A6C3-BC87-4D20-9458-A8BEFCABDD89}"/>
                </a:ext>
              </a:extLst>
            </p:cNvPr>
            <p:cNvSpPr txBox="1"/>
            <p:nvPr/>
          </p:nvSpPr>
          <p:spPr>
            <a:xfrm>
              <a:off x="4635243" y="3431661"/>
              <a:ext cx="678922" cy="438582"/>
            </a:xfrm>
            <a:prstGeom prst="rect">
              <a:avLst/>
            </a:prstGeom>
            <a:noFill/>
          </p:spPr>
          <p:txBody>
            <a:bodyPr wrap="square" rtlCol="0">
              <a:spAutoFit/>
            </a:bodyPr>
            <a:lstStyle/>
            <a:p>
              <a:pPr algn="ctr"/>
              <a:r>
                <a:rPr lang="en-US" altLang="zh-CN" sz="2250" dirty="0">
                  <a:solidFill>
                    <a:schemeClr val="bg1"/>
                  </a:solidFill>
                  <a:latin typeface="Impact" panose="020B0806030902050204" pitchFamily="34" charset="0"/>
                </a:rPr>
                <a:t>06</a:t>
              </a:r>
              <a:endParaRPr lang="zh-CN" altLang="en-US" sz="2250" dirty="0">
                <a:solidFill>
                  <a:schemeClr val="bg1"/>
                </a:solidFill>
                <a:latin typeface="Impact" panose="020B0806030902050204" pitchFamily="34" charset="0"/>
              </a:endParaRPr>
            </a:p>
          </p:txBody>
        </p:sp>
        <p:sp>
          <p:nvSpPr>
            <p:cNvPr id="372" name="文本框 50">
              <a:extLst>
                <a:ext uri="{FF2B5EF4-FFF2-40B4-BE49-F238E27FC236}">
                  <a16:creationId xmlns:a16="http://schemas.microsoft.com/office/drawing/2014/main" id="{7D61658A-3704-408C-BC84-AA7C0D39C771}"/>
                </a:ext>
              </a:extLst>
            </p:cNvPr>
            <p:cNvSpPr txBox="1"/>
            <p:nvPr/>
          </p:nvSpPr>
          <p:spPr>
            <a:xfrm>
              <a:off x="4647075" y="3734339"/>
              <a:ext cx="678922" cy="193844"/>
            </a:xfrm>
            <a:prstGeom prst="rect">
              <a:avLst/>
            </a:prstGeom>
            <a:noFill/>
          </p:spPr>
          <p:txBody>
            <a:bodyPr wrap="square" rtlCol="0">
              <a:spAutoFit/>
            </a:bodyPr>
            <a:lstStyle/>
            <a:p>
              <a:pPr algn="ctr"/>
              <a:r>
                <a:rPr lang="en-US" altLang="zh-CN" sz="825" dirty="0">
                  <a:solidFill>
                    <a:schemeClr val="bg1"/>
                  </a:solidFill>
                  <a:latin typeface="LiHei Pro" panose="020B0500000000000000" pitchFamily="34" charset="-122"/>
                  <a:ea typeface="LiHei Pro" panose="020B0500000000000000" pitchFamily="34" charset="-122"/>
                </a:rPr>
                <a:t>OPTION</a:t>
              </a:r>
              <a:endParaRPr lang="zh-CN" altLang="en-US" sz="825" dirty="0">
                <a:solidFill>
                  <a:schemeClr val="bg1"/>
                </a:solidFill>
                <a:latin typeface="LiHei Pro" panose="020B0500000000000000" pitchFamily="34" charset="-122"/>
                <a:ea typeface="LiHei Pro" panose="020B0500000000000000" pitchFamily="34" charset="-122"/>
              </a:endParaRPr>
            </a:p>
          </p:txBody>
        </p:sp>
      </p:grpSp>
      <p:sp>
        <p:nvSpPr>
          <p:cNvPr id="364" name="文本框 129">
            <a:extLst>
              <a:ext uri="{FF2B5EF4-FFF2-40B4-BE49-F238E27FC236}">
                <a16:creationId xmlns:a16="http://schemas.microsoft.com/office/drawing/2014/main" id="{22156F5A-EE9B-4CF3-A233-CC9E9DE39A7A}"/>
              </a:ext>
            </a:extLst>
          </p:cNvPr>
          <p:cNvSpPr txBox="1"/>
          <p:nvPr/>
        </p:nvSpPr>
        <p:spPr>
          <a:xfrm>
            <a:off x="8235041" y="5133562"/>
            <a:ext cx="1822791" cy="230503"/>
          </a:xfrm>
          <a:prstGeom prst="rect">
            <a:avLst/>
          </a:prstGeom>
          <a:noFill/>
        </p:spPr>
        <p:txBody>
          <a:bodyPr wrap="square" rtlCol="0">
            <a:spAutoFit/>
          </a:bodyPr>
          <a:lstStyle/>
          <a:p>
            <a:r>
              <a:rPr lang="zh-CN" altLang="en-US" sz="900" dirty="0">
                <a:solidFill>
                  <a:srgbClr val="BF3633"/>
                </a:solidFill>
                <a:latin typeface="微软雅黑" panose="020B0503020204020204" pitchFamily="34" charset="-122"/>
                <a:ea typeface="微软雅黑" panose="020B0503020204020204" pitchFamily="34" charset="-122"/>
              </a:rPr>
              <a:t>项目总体投资预算</a:t>
            </a:r>
          </a:p>
        </p:txBody>
      </p:sp>
      <p:grpSp>
        <p:nvGrpSpPr>
          <p:cNvPr id="8" name="组合 7"/>
          <p:cNvGrpSpPr/>
          <p:nvPr/>
        </p:nvGrpSpPr>
        <p:grpSpPr>
          <a:xfrm>
            <a:off x="6197256" y="3672719"/>
            <a:ext cx="3909089" cy="817531"/>
            <a:chOff x="6085241" y="3766397"/>
            <a:chExt cx="3909089" cy="671941"/>
          </a:xfrm>
        </p:grpSpPr>
        <p:grpSp>
          <p:nvGrpSpPr>
            <p:cNvPr id="362" name="组合 361">
              <a:extLst>
                <a:ext uri="{FF2B5EF4-FFF2-40B4-BE49-F238E27FC236}">
                  <a16:creationId xmlns:a16="http://schemas.microsoft.com/office/drawing/2014/main" id="{6F2DAB95-4BAA-411E-A57F-CB1FFB6CF4AE}"/>
                </a:ext>
              </a:extLst>
            </p:cNvPr>
            <p:cNvGrpSpPr/>
            <p:nvPr/>
          </p:nvGrpSpPr>
          <p:grpSpPr>
            <a:xfrm>
              <a:off x="6085241" y="3766397"/>
              <a:ext cx="3890681" cy="598470"/>
              <a:chOff x="4601781" y="1822326"/>
              <a:chExt cx="3890681" cy="598470"/>
            </a:xfrm>
          </p:grpSpPr>
          <p:grpSp>
            <p:nvGrpSpPr>
              <p:cNvPr id="377" name="组合 376">
                <a:extLst>
                  <a:ext uri="{FF2B5EF4-FFF2-40B4-BE49-F238E27FC236}">
                    <a16:creationId xmlns:a16="http://schemas.microsoft.com/office/drawing/2014/main" id="{743B217F-92BC-4CA1-9EAA-0A62F02916D3}"/>
                  </a:ext>
                </a:extLst>
              </p:cNvPr>
              <p:cNvGrpSpPr/>
              <p:nvPr/>
            </p:nvGrpSpPr>
            <p:grpSpPr>
              <a:xfrm>
                <a:off x="4601781" y="1822326"/>
                <a:ext cx="731952" cy="560872"/>
                <a:chOff x="2716832" y="3825943"/>
                <a:chExt cx="731952" cy="634500"/>
              </a:xfrm>
            </p:grpSpPr>
            <p:grpSp>
              <p:nvGrpSpPr>
                <p:cNvPr id="381" name="组合 380"/>
                <p:cNvGrpSpPr/>
                <p:nvPr/>
              </p:nvGrpSpPr>
              <p:grpSpPr>
                <a:xfrm>
                  <a:off x="2725039" y="3825943"/>
                  <a:ext cx="723745" cy="634500"/>
                  <a:chOff x="2857499" y="1149477"/>
                  <a:chExt cx="1098550" cy="958123"/>
                </a:xfrm>
                <a:effectLst>
                  <a:outerShdw blurRad="50800" dist="38100" dir="2700000" algn="tl" rotWithShape="0">
                    <a:prstClr val="black">
                      <a:alpha val="40000"/>
                    </a:prstClr>
                  </a:outerShdw>
                </a:effectLst>
              </p:grpSpPr>
              <p:sp>
                <p:nvSpPr>
                  <p:cNvPr id="384" name="圆角矩形 383"/>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85" name="圆角矩形 384"/>
                  <p:cNvSpPr/>
                  <p:nvPr/>
                </p:nvSpPr>
                <p:spPr>
                  <a:xfrm>
                    <a:off x="2892834" y="1178024"/>
                    <a:ext cx="1063215" cy="901028"/>
                  </a:xfrm>
                  <a:prstGeom prst="roundRect">
                    <a:avLst>
                      <a:gd name="adj" fmla="val 13889"/>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382" name="文本框 49"/>
                <p:cNvSpPr txBox="1"/>
                <p:nvPr/>
              </p:nvSpPr>
              <p:spPr>
                <a:xfrm>
                  <a:off x="2716832" y="3865019"/>
                  <a:ext cx="678922" cy="407798"/>
                </a:xfrm>
                <a:prstGeom prst="rect">
                  <a:avLst/>
                </a:prstGeom>
                <a:noFill/>
              </p:spPr>
              <p:txBody>
                <a:bodyPr wrap="square" rtlCol="0">
                  <a:spAutoFit/>
                </a:bodyPr>
                <a:lstStyle/>
                <a:p>
                  <a:pPr algn="ctr"/>
                  <a:r>
                    <a:rPr lang="en-US" altLang="zh-CN" sz="2250" dirty="0">
                      <a:solidFill>
                        <a:schemeClr val="bg1"/>
                      </a:solidFill>
                      <a:latin typeface="Impact" panose="020B0806030902050204" pitchFamily="34" charset="0"/>
                    </a:rPr>
                    <a:t>05</a:t>
                  </a:r>
                  <a:endParaRPr lang="zh-CN" altLang="en-US" sz="2250" dirty="0">
                    <a:solidFill>
                      <a:schemeClr val="bg1"/>
                    </a:solidFill>
                    <a:latin typeface="Impact" panose="020B0806030902050204" pitchFamily="34" charset="0"/>
                  </a:endParaRPr>
                </a:p>
              </p:txBody>
            </p:sp>
            <p:sp>
              <p:nvSpPr>
                <p:cNvPr id="383" name="文本框 50"/>
                <p:cNvSpPr txBox="1"/>
                <p:nvPr/>
              </p:nvSpPr>
              <p:spPr>
                <a:xfrm>
                  <a:off x="2728664" y="4207431"/>
                  <a:ext cx="678922" cy="219291"/>
                </a:xfrm>
                <a:prstGeom prst="rect">
                  <a:avLst/>
                </a:prstGeom>
                <a:noFill/>
              </p:spPr>
              <p:txBody>
                <a:bodyPr wrap="square" rtlCol="0">
                  <a:spAutoFit/>
                </a:bodyPr>
                <a:lstStyle/>
                <a:p>
                  <a:pPr algn="ctr"/>
                  <a:r>
                    <a:rPr lang="en-US" altLang="zh-CN" sz="825" dirty="0">
                      <a:solidFill>
                        <a:schemeClr val="bg1"/>
                      </a:solidFill>
                      <a:latin typeface="LiHei Pro" panose="020B0500000000000000" pitchFamily="34" charset="-122"/>
                      <a:ea typeface="LiHei Pro" panose="020B0500000000000000" pitchFamily="34" charset="-122"/>
                    </a:rPr>
                    <a:t>OPTION</a:t>
                  </a:r>
                  <a:endParaRPr lang="zh-CN" altLang="en-US" sz="825" dirty="0">
                    <a:solidFill>
                      <a:schemeClr val="bg1"/>
                    </a:solidFill>
                    <a:latin typeface="LiHei Pro" panose="020B0500000000000000" pitchFamily="34" charset="-122"/>
                    <a:ea typeface="LiHei Pro" panose="020B0500000000000000" pitchFamily="34" charset="-122"/>
                  </a:endParaRPr>
                </a:p>
              </p:txBody>
            </p:sp>
          </p:grpSp>
          <p:sp>
            <p:nvSpPr>
              <p:cNvPr id="378" name="圆角矩形 88">
                <a:extLst>
                  <a:ext uri="{FF2B5EF4-FFF2-40B4-BE49-F238E27FC236}">
                    <a16:creationId xmlns:a16="http://schemas.microsoft.com/office/drawing/2014/main" id="{B9289034-9A68-4B74-82F6-60B7A41FC55F}"/>
                  </a:ext>
                </a:extLst>
              </p:cNvPr>
              <p:cNvSpPr/>
              <p:nvPr/>
            </p:nvSpPr>
            <p:spPr>
              <a:xfrm>
                <a:off x="5531969" y="1824088"/>
                <a:ext cx="2960493" cy="596708"/>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endParaRPr lang="zh-CN" altLang="en-US" sz="1050" dirty="0"/>
              </a:p>
            </p:txBody>
          </p:sp>
          <p:sp>
            <p:nvSpPr>
              <p:cNvPr id="379" name="矩形 378">
                <a:extLst>
                  <a:ext uri="{FF2B5EF4-FFF2-40B4-BE49-F238E27FC236}">
                    <a16:creationId xmlns:a16="http://schemas.microsoft.com/office/drawing/2014/main" id="{F93C9AA2-832C-4A9A-801F-CAF9A51F962D}"/>
                  </a:ext>
                </a:extLst>
              </p:cNvPr>
              <p:cNvSpPr/>
              <p:nvPr/>
            </p:nvSpPr>
            <p:spPr>
              <a:xfrm>
                <a:off x="6525110" y="1824088"/>
                <a:ext cx="1569660" cy="369332"/>
              </a:xfrm>
              <a:prstGeom prst="rect">
                <a:avLst/>
              </a:prstGeom>
            </p:spPr>
            <p:txBody>
              <a:bodyPr wrap="none">
                <a:spAutoFit/>
              </a:bodyPr>
              <a:lstStyle/>
              <a:p>
                <a:r>
                  <a:rPr lang="zh-CN" altLang="en-US" sz="1800" dirty="0">
                    <a:solidFill>
                      <a:schemeClr val="bg1">
                        <a:lumMod val="50000"/>
                      </a:schemeClr>
                    </a:solidFill>
                    <a:latin typeface="微软雅黑" panose="020B0503020204020204" pitchFamily="34" charset="-122"/>
                    <a:ea typeface="微软雅黑" panose="020B0503020204020204" pitchFamily="34" charset="-122"/>
                  </a:rPr>
                  <a:t>项目建设内容</a:t>
                </a:r>
              </a:p>
            </p:txBody>
          </p:sp>
          <p:pic>
            <p:nvPicPr>
              <p:cNvPr id="380" name="图片 379">
                <a:extLst>
                  <a:ext uri="{FF2B5EF4-FFF2-40B4-BE49-F238E27FC236}">
                    <a16:creationId xmlns:a16="http://schemas.microsoft.com/office/drawing/2014/main" id="{130ABFE3-4369-407C-AEBE-D72A921299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0090" y="1871736"/>
                <a:ext cx="275028" cy="275028"/>
              </a:xfrm>
              <a:prstGeom prst="rect">
                <a:avLst/>
              </a:prstGeom>
            </p:spPr>
          </p:pic>
        </p:grpSp>
        <p:sp>
          <p:nvSpPr>
            <p:cNvPr id="366" name="文本框 129">
              <a:extLst>
                <a:ext uri="{FF2B5EF4-FFF2-40B4-BE49-F238E27FC236}">
                  <a16:creationId xmlns:a16="http://schemas.microsoft.com/office/drawing/2014/main" id="{2BCB57EC-0B1A-4445-8F1C-01EB12A05ABC}"/>
                </a:ext>
              </a:extLst>
            </p:cNvPr>
            <p:cNvSpPr txBox="1"/>
            <p:nvPr/>
          </p:nvSpPr>
          <p:spPr>
            <a:xfrm>
              <a:off x="8031689" y="4069006"/>
              <a:ext cx="1962641" cy="369332"/>
            </a:xfrm>
            <a:prstGeom prst="rect">
              <a:avLst/>
            </a:prstGeom>
            <a:noFill/>
          </p:spPr>
          <p:txBody>
            <a:bodyPr wrap="square" rtlCol="0">
              <a:spAutoFit/>
            </a:bodyPr>
            <a:lstStyle/>
            <a:p>
              <a:r>
                <a:rPr lang="zh-CN" altLang="en-US" sz="900" dirty="0">
                  <a:solidFill>
                    <a:srgbClr val="663A77"/>
                  </a:solidFill>
                </a:rPr>
                <a:t>园区智慧管理建设、园区智慧服务建设、园区智慧营销建设</a:t>
              </a:r>
            </a:p>
          </p:txBody>
        </p:sp>
      </p:grpSp>
      <p:grpSp>
        <p:nvGrpSpPr>
          <p:cNvPr id="2" name="组合 1"/>
          <p:cNvGrpSpPr/>
          <p:nvPr/>
        </p:nvGrpSpPr>
        <p:grpSpPr>
          <a:xfrm>
            <a:off x="6192902" y="889098"/>
            <a:ext cx="4024024" cy="841232"/>
            <a:chOff x="6141412" y="425593"/>
            <a:chExt cx="4024024" cy="716712"/>
          </a:xfrm>
        </p:grpSpPr>
        <p:pic>
          <p:nvPicPr>
            <p:cNvPr id="395" name="图片 394"/>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7277111" y="1016933"/>
              <a:ext cx="2333423" cy="125372"/>
            </a:xfrm>
            <a:prstGeom prst="rect">
              <a:avLst/>
            </a:prstGeom>
          </p:spPr>
        </p:pic>
        <p:grpSp>
          <p:nvGrpSpPr>
            <p:cNvPr id="406" name="组合 405"/>
            <p:cNvGrpSpPr/>
            <p:nvPr/>
          </p:nvGrpSpPr>
          <p:grpSpPr>
            <a:xfrm>
              <a:off x="6145766" y="426435"/>
              <a:ext cx="698383" cy="559904"/>
              <a:chOff x="2857499" y="1149477"/>
              <a:chExt cx="1091312" cy="958123"/>
            </a:xfrm>
            <a:solidFill>
              <a:schemeClr val="accent6">
                <a:lumMod val="60000"/>
                <a:lumOff val="40000"/>
              </a:schemeClr>
            </a:solidFill>
            <a:effectLst>
              <a:outerShdw blurRad="50800" dist="38100" dir="2700000" algn="tl" rotWithShape="0">
                <a:prstClr val="black">
                  <a:alpha val="40000"/>
                </a:prstClr>
              </a:outerShdw>
            </a:effectLst>
          </p:grpSpPr>
          <p:sp>
            <p:nvSpPr>
              <p:cNvPr id="410" name="圆角矩形 409"/>
              <p:cNvSpPr/>
              <p:nvPr/>
            </p:nvSpPr>
            <p:spPr>
              <a:xfrm>
                <a:off x="2857499" y="1149477"/>
                <a:ext cx="1076325" cy="958123"/>
              </a:xfrm>
              <a:prstGeom prst="roundRect">
                <a:avLst>
                  <a:gd name="adj" fmla="val 1388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11" name="圆角矩形 410"/>
              <p:cNvSpPr/>
              <p:nvPr/>
            </p:nvSpPr>
            <p:spPr>
              <a:xfrm>
                <a:off x="2885596" y="1176853"/>
                <a:ext cx="1063215" cy="901028"/>
              </a:xfrm>
              <a:prstGeom prst="roundRect">
                <a:avLst>
                  <a:gd name="adj" fmla="val 1388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407" name="组合 406"/>
            <p:cNvGrpSpPr/>
            <p:nvPr/>
          </p:nvGrpSpPr>
          <p:grpSpPr>
            <a:xfrm>
              <a:off x="6141412" y="487026"/>
              <a:ext cx="670968" cy="477855"/>
              <a:chOff x="2615293" y="1775288"/>
              <a:chExt cx="1048474" cy="817718"/>
            </a:xfrm>
          </p:grpSpPr>
          <p:sp>
            <p:nvSpPr>
              <p:cNvPr id="408" name="文本框 40"/>
              <p:cNvSpPr txBox="1"/>
              <p:nvPr/>
            </p:nvSpPr>
            <p:spPr>
              <a:xfrm>
                <a:off x="2615293" y="1775288"/>
                <a:ext cx="1030515" cy="663424"/>
              </a:xfrm>
              <a:prstGeom prst="rect">
                <a:avLst/>
              </a:prstGeom>
              <a:noFill/>
            </p:spPr>
            <p:txBody>
              <a:bodyPr wrap="square" rtlCol="0">
                <a:spAutoFit/>
              </a:bodyPr>
              <a:lstStyle/>
              <a:p>
                <a:pPr algn="ctr"/>
                <a:r>
                  <a:rPr lang="en-US" altLang="zh-CN" sz="2250" dirty="0">
                    <a:solidFill>
                      <a:schemeClr val="bg1"/>
                    </a:solidFill>
                    <a:latin typeface="Impact" panose="020B0806030902050204" pitchFamily="34" charset="0"/>
                  </a:rPr>
                  <a:t>01</a:t>
                </a:r>
                <a:endParaRPr lang="zh-CN" altLang="en-US" sz="2250" dirty="0">
                  <a:solidFill>
                    <a:schemeClr val="bg1"/>
                  </a:solidFill>
                  <a:latin typeface="Impact" panose="020B0806030902050204" pitchFamily="34" charset="0"/>
                </a:endParaRPr>
              </a:p>
            </p:txBody>
          </p:sp>
          <p:sp>
            <p:nvSpPr>
              <p:cNvPr id="409" name="文本框 41"/>
              <p:cNvSpPr txBox="1"/>
              <p:nvPr/>
            </p:nvSpPr>
            <p:spPr>
              <a:xfrm>
                <a:off x="2633252" y="2261294"/>
                <a:ext cx="1030515" cy="331712"/>
              </a:xfrm>
              <a:prstGeom prst="rect">
                <a:avLst/>
              </a:prstGeom>
              <a:noFill/>
            </p:spPr>
            <p:txBody>
              <a:bodyPr wrap="square" rtlCol="0">
                <a:spAutoFit/>
              </a:bodyPr>
              <a:lstStyle/>
              <a:p>
                <a:pPr algn="ctr"/>
                <a:r>
                  <a:rPr lang="en-US" altLang="zh-CN" sz="825" dirty="0">
                    <a:solidFill>
                      <a:schemeClr val="bg1"/>
                    </a:solidFill>
                    <a:latin typeface="LiHei Pro" panose="020B0500000000000000" pitchFamily="34" charset="-122"/>
                    <a:ea typeface="LiHei Pro" panose="020B0500000000000000" pitchFamily="34" charset="-122"/>
                  </a:rPr>
                  <a:t>OPTION</a:t>
                </a:r>
                <a:endParaRPr lang="zh-CN" altLang="en-US" sz="825" dirty="0">
                  <a:solidFill>
                    <a:schemeClr val="bg1"/>
                  </a:solidFill>
                  <a:latin typeface="LiHei Pro" panose="020B0500000000000000" pitchFamily="34" charset="-122"/>
                  <a:ea typeface="LiHei Pro" panose="020B0500000000000000" pitchFamily="34" charset="-122"/>
                </a:endParaRPr>
              </a:p>
            </p:txBody>
          </p:sp>
        </p:grpSp>
        <p:sp>
          <p:nvSpPr>
            <p:cNvPr id="398" name="圆角矩形 397"/>
            <p:cNvSpPr/>
            <p:nvPr/>
          </p:nvSpPr>
          <p:spPr>
            <a:xfrm>
              <a:off x="7039450" y="425593"/>
              <a:ext cx="2960493" cy="596708"/>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endParaRPr lang="zh-CN" altLang="en-US" sz="1050" dirty="0"/>
            </a:p>
          </p:txBody>
        </p:sp>
        <p:sp>
          <p:nvSpPr>
            <p:cNvPr id="401" name="矩形 400"/>
            <p:cNvSpPr/>
            <p:nvPr/>
          </p:nvSpPr>
          <p:spPr>
            <a:xfrm>
              <a:off x="8066592" y="432613"/>
              <a:ext cx="2031325" cy="314663"/>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智慧园区发展背景</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12" name="文本框 129"/>
            <p:cNvSpPr txBox="1"/>
            <p:nvPr/>
          </p:nvSpPr>
          <p:spPr>
            <a:xfrm>
              <a:off x="7927371" y="771036"/>
              <a:ext cx="2238065" cy="230832"/>
            </a:xfrm>
            <a:prstGeom prst="rect">
              <a:avLst/>
            </a:prstGeom>
            <a:noFill/>
          </p:spPr>
          <p:txBody>
            <a:bodyPr wrap="square" rtlCol="0">
              <a:spAutoFit/>
            </a:bodyPr>
            <a:lstStyle/>
            <a:p>
              <a:r>
                <a:rPr lang="zh-CN" altLang="en-US" sz="900" dirty="0">
                  <a:solidFill>
                    <a:srgbClr val="FF0000"/>
                  </a:solidFill>
                  <a:latin typeface="微软雅黑" panose="020B0503020204020204" pitchFamily="34" charset="-122"/>
                  <a:ea typeface="微软雅黑" panose="020B0503020204020204" pitchFamily="34" charset="-122"/>
                </a:rPr>
                <a:t>智慧园区起源、系统结构及政策背景等</a:t>
              </a:r>
            </a:p>
          </p:txBody>
        </p:sp>
        <p:grpSp>
          <p:nvGrpSpPr>
            <p:cNvPr id="414" name="Group 18"/>
            <p:cNvGrpSpPr>
              <a:grpSpLocks noChangeAspect="1"/>
            </p:cNvGrpSpPr>
            <p:nvPr/>
          </p:nvGrpSpPr>
          <p:grpSpPr bwMode="auto">
            <a:xfrm>
              <a:off x="7783447" y="482765"/>
              <a:ext cx="213862" cy="193936"/>
              <a:chOff x="3802" y="2858"/>
              <a:chExt cx="616" cy="574"/>
            </a:xfrm>
            <a:solidFill>
              <a:srgbClr val="E87070"/>
            </a:solidFill>
            <a:effectLst/>
          </p:grpSpPr>
          <p:sp>
            <p:nvSpPr>
              <p:cNvPr id="415" name="Rectangle 19"/>
              <p:cNvSpPr>
                <a:spLocks noChangeArrowheads="1"/>
              </p:cNvSpPr>
              <p:nvPr/>
            </p:nvSpPr>
            <p:spPr bwMode="auto">
              <a:xfrm>
                <a:off x="3802" y="3205"/>
                <a:ext cx="129" cy="227"/>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50">
                  <a:solidFill>
                    <a:prstClr val="black"/>
                  </a:solidFill>
                </a:endParaRPr>
              </a:p>
            </p:txBody>
          </p:sp>
          <p:sp>
            <p:nvSpPr>
              <p:cNvPr id="416" name="Rectangle 20"/>
              <p:cNvSpPr>
                <a:spLocks noChangeArrowheads="1"/>
              </p:cNvSpPr>
              <p:nvPr/>
            </p:nvSpPr>
            <p:spPr bwMode="auto">
              <a:xfrm>
                <a:off x="3964" y="3174"/>
                <a:ext cx="129" cy="258"/>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50">
                  <a:solidFill>
                    <a:prstClr val="black"/>
                  </a:solidFill>
                </a:endParaRPr>
              </a:p>
            </p:txBody>
          </p:sp>
          <p:sp>
            <p:nvSpPr>
              <p:cNvPr id="417" name="Rectangle 21"/>
              <p:cNvSpPr>
                <a:spLocks noChangeArrowheads="1"/>
              </p:cNvSpPr>
              <p:nvPr/>
            </p:nvSpPr>
            <p:spPr bwMode="auto">
              <a:xfrm>
                <a:off x="4129" y="3131"/>
                <a:ext cx="129" cy="301"/>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50">
                  <a:solidFill>
                    <a:prstClr val="black"/>
                  </a:solidFill>
                </a:endParaRPr>
              </a:p>
            </p:txBody>
          </p:sp>
          <p:sp>
            <p:nvSpPr>
              <p:cNvPr id="418" name="Rectangle 22"/>
              <p:cNvSpPr>
                <a:spLocks noChangeArrowheads="1"/>
              </p:cNvSpPr>
              <p:nvPr/>
            </p:nvSpPr>
            <p:spPr bwMode="auto">
              <a:xfrm>
                <a:off x="4289" y="3078"/>
                <a:ext cx="129" cy="354"/>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50">
                  <a:solidFill>
                    <a:prstClr val="black"/>
                  </a:solidFill>
                </a:endParaRPr>
              </a:p>
            </p:txBody>
          </p:sp>
          <p:sp>
            <p:nvSpPr>
              <p:cNvPr id="419"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50">
                  <a:solidFill>
                    <a:prstClr val="black"/>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barn(outVertical)">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801041"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总体规划</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智慧服务要素</a:t>
            </a:r>
            <a:endParaRPr lang="zh-CN" altLang="en-US" sz="2000" b="1" dirty="0">
              <a:solidFill>
                <a:schemeClr val="accent4">
                  <a:lumMod val="75000"/>
                </a:schemeClr>
              </a:solidFill>
              <a:latin typeface="+mn-ea"/>
              <a:cs typeface="+mn-ea"/>
              <a:sym typeface="+mn-lt"/>
            </a:endParaRPr>
          </a:p>
        </p:txBody>
      </p:sp>
      <p:grpSp>
        <p:nvGrpSpPr>
          <p:cNvPr id="29" name="组合 28"/>
          <p:cNvGrpSpPr/>
          <p:nvPr/>
        </p:nvGrpSpPr>
        <p:grpSpPr>
          <a:xfrm>
            <a:off x="265260" y="2031683"/>
            <a:ext cx="11581218" cy="3111946"/>
            <a:chOff x="265260" y="2031683"/>
            <a:chExt cx="11581218" cy="3111946"/>
          </a:xfrm>
        </p:grpSpPr>
        <p:grpSp>
          <p:nvGrpSpPr>
            <p:cNvPr id="40" name="Group 2"/>
            <p:cNvGrpSpPr/>
            <p:nvPr/>
          </p:nvGrpSpPr>
          <p:grpSpPr bwMode="auto">
            <a:xfrm>
              <a:off x="3223578" y="2031683"/>
              <a:ext cx="2724150" cy="2111693"/>
              <a:chOff x="0" y="0"/>
              <a:chExt cx="2723211" cy="2283901"/>
            </a:xfrm>
          </p:grpSpPr>
          <p:sp>
            <p:nvSpPr>
              <p:cNvPr id="42" name="Rounded Rectangle 15"/>
              <p:cNvSpPr>
                <a:spLocks noChangeArrowheads="1"/>
              </p:cNvSpPr>
              <p:nvPr/>
            </p:nvSpPr>
            <p:spPr bwMode="auto">
              <a:xfrm>
                <a:off x="0" y="0"/>
                <a:ext cx="2723211" cy="2283901"/>
              </a:xfrm>
              <a:prstGeom prst="roundRect">
                <a:avLst>
                  <a:gd name="adj" fmla="val 0"/>
                </a:avLst>
              </a:prstGeom>
              <a:solidFill>
                <a:srgbClr val="8CC600"/>
              </a:solidFill>
              <a:ln w="9525">
                <a:noFill/>
                <a:round/>
              </a:ln>
            </p:spPr>
            <p:txBody>
              <a:bodyPr/>
              <a:lstStyle/>
              <a:p>
                <a:pPr algn="ctr">
                  <a:buFontTx/>
                  <a:buNone/>
                </a:pPr>
                <a:r>
                  <a:rPr lang="en-US" altLang="zh-CN">
                    <a:solidFill>
                      <a:srgbClr val="FFFFFF"/>
                    </a:solidFill>
                    <a:cs typeface="Segoe UI" panose="020B0502040204020203" pitchFamily="34" charset="0"/>
                    <a:sym typeface="Segoe UI" panose="020B0502040204020203" pitchFamily="34" charset="0"/>
                  </a:rPr>
                  <a:t> </a:t>
                </a:r>
                <a:endParaRPr lang="zh-CN" altLang="en-US"/>
              </a:p>
            </p:txBody>
          </p:sp>
          <p:sp>
            <p:nvSpPr>
              <p:cNvPr id="43" name="Rectangle 16"/>
              <p:cNvSpPr>
                <a:spLocks noChangeArrowheads="1"/>
              </p:cNvSpPr>
              <p:nvPr/>
            </p:nvSpPr>
            <p:spPr bwMode="auto">
              <a:xfrm>
                <a:off x="138749" y="1744598"/>
                <a:ext cx="2453752" cy="519385"/>
              </a:xfrm>
              <a:prstGeom prst="rect">
                <a:avLst/>
              </a:prstGeom>
              <a:noFill/>
              <a:ln w="9525">
                <a:noFill/>
                <a:miter lim="800000"/>
              </a:ln>
            </p:spPr>
            <p:txBody>
              <a:bodyPr>
                <a:spAutoFit/>
              </a:bodyPr>
              <a:lstStyle/>
              <a:p>
                <a:pPr algn="ctr">
                  <a:lnSpc>
                    <a:spcPct val="90000"/>
                  </a:lnSpc>
                  <a:buFontTx/>
                  <a:buNone/>
                </a:pPr>
                <a:r>
                  <a:rPr lang="zh-CN" altLang="en-US" sz="2800" b="1" dirty="0">
                    <a:solidFill>
                      <a:schemeClr val="bg1"/>
                    </a:solidFill>
                    <a:ea typeface="微软雅黑" panose="020B0503020204020204" charset="-122"/>
                  </a:rPr>
                  <a:t>标准化</a:t>
                </a:r>
              </a:p>
            </p:txBody>
          </p:sp>
          <p:sp>
            <p:nvSpPr>
              <p:cNvPr id="44" name="Freeform 6"/>
              <p:cNvSpPr>
                <a:spLocks noEditPoints="1" noChangeArrowheads="1"/>
              </p:cNvSpPr>
              <p:nvPr/>
            </p:nvSpPr>
            <p:spPr bwMode="auto">
              <a:xfrm>
                <a:off x="1055436" y="456684"/>
                <a:ext cx="612338" cy="1101536"/>
              </a:xfrm>
              <a:custGeom>
                <a:avLst/>
                <a:gdLst>
                  <a:gd name="T0" fmla="*/ 2147483647 w 966"/>
                  <a:gd name="T1" fmla="*/ 2147483647 h 2028"/>
                  <a:gd name="T2" fmla="*/ 2147483647 w 966"/>
                  <a:gd name="T3" fmla="*/ 2147483647 h 2028"/>
                  <a:gd name="T4" fmla="*/ 2147483647 w 966"/>
                  <a:gd name="T5" fmla="*/ 2147483647 h 2028"/>
                  <a:gd name="T6" fmla="*/ 2147483647 w 966"/>
                  <a:gd name="T7" fmla="*/ 0 h 2028"/>
                  <a:gd name="T8" fmla="*/ 0 w 966"/>
                  <a:gd name="T9" fmla="*/ 2147483647 h 2028"/>
                  <a:gd name="T10" fmla="*/ 0 w 966"/>
                  <a:gd name="T11" fmla="*/ 2147483647 h 2028"/>
                  <a:gd name="T12" fmla="*/ 2147483647 w 966"/>
                  <a:gd name="T13" fmla="*/ 2147483647 h 2028"/>
                  <a:gd name="T14" fmla="*/ 2147483647 w 966"/>
                  <a:gd name="T15" fmla="*/ 2147483647 h 2028"/>
                  <a:gd name="T16" fmla="*/ 2147483647 w 966"/>
                  <a:gd name="T17" fmla="*/ 2147483647 h 2028"/>
                  <a:gd name="T18" fmla="*/ 2147483647 w 966"/>
                  <a:gd name="T19" fmla="*/ 2147483647 h 2028"/>
                  <a:gd name="T20" fmla="*/ 2147483647 w 966"/>
                  <a:gd name="T21" fmla="*/ 2147483647 h 2028"/>
                  <a:gd name="T22" fmla="*/ 2147483647 w 966"/>
                  <a:gd name="T23" fmla="*/ 2147483647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9525">
                <a:noFill/>
                <a:miter lim="800000"/>
              </a:ln>
            </p:spPr>
            <p:txBody>
              <a:bodyPr/>
              <a:lstStyle/>
              <a:p>
                <a:endParaRPr lang="zh-CN" altLang="en-US"/>
              </a:p>
            </p:txBody>
          </p:sp>
        </p:grpSp>
        <p:grpSp>
          <p:nvGrpSpPr>
            <p:cNvPr id="45" name="Group 6"/>
            <p:cNvGrpSpPr/>
            <p:nvPr/>
          </p:nvGrpSpPr>
          <p:grpSpPr bwMode="auto">
            <a:xfrm>
              <a:off x="9052878" y="2031683"/>
              <a:ext cx="2724150" cy="2111693"/>
              <a:chOff x="0" y="0"/>
              <a:chExt cx="2723211" cy="2264403"/>
            </a:xfrm>
          </p:grpSpPr>
          <p:sp>
            <p:nvSpPr>
              <p:cNvPr id="46" name="Rounded Rectangle 22"/>
              <p:cNvSpPr>
                <a:spLocks noChangeArrowheads="1"/>
              </p:cNvSpPr>
              <p:nvPr/>
            </p:nvSpPr>
            <p:spPr bwMode="auto">
              <a:xfrm>
                <a:off x="0" y="0"/>
                <a:ext cx="2723211" cy="2264403"/>
              </a:xfrm>
              <a:prstGeom prst="roundRect">
                <a:avLst>
                  <a:gd name="adj" fmla="val 0"/>
                </a:avLst>
              </a:prstGeom>
              <a:solidFill>
                <a:srgbClr val="8CC600"/>
              </a:solidFill>
              <a:ln w="9525">
                <a:noFill/>
                <a:round/>
              </a:ln>
            </p:spPr>
            <p:txBody>
              <a:bodyPr/>
              <a:lstStyle/>
              <a:p>
                <a:pPr algn="ctr">
                  <a:buFontTx/>
                  <a:buNone/>
                </a:pPr>
                <a:r>
                  <a:rPr lang="en-US" altLang="zh-CN">
                    <a:solidFill>
                      <a:srgbClr val="FFFFFF"/>
                    </a:solidFill>
                    <a:cs typeface="Segoe UI" panose="020B0502040204020203" pitchFamily="34" charset="0"/>
                    <a:sym typeface="Segoe UI" panose="020B0502040204020203" pitchFamily="34" charset="0"/>
                  </a:rPr>
                  <a:t> </a:t>
                </a:r>
                <a:endParaRPr lang="zh-CN" altLang="en-US"/>
              </a:p>
            </p:txBody>
          </p:sp>
          <p:sp>
            <p:nvSpPr>
              <p:cNvPr id="47" name="Rectangle 23"/>
              <p:cNvSpPr>
                <a:spLocks noChangeArrowheads="1"/>
              </p:cNvSpPr>
              <p:nvPr/>
            </p:nvSpPr>
            <p:spPr bwMode="auto">
              <a:xfrm>
                <a:off x="138749" y="1732336"/>
                <a:ext cx="2453752" cy="514703"/>
              </a:xfrm>
              <a:prstGeom prst="rect">
                <a:avLst/>
              </a:prstGeom>
              <a:noFill/>
              <a:ln w="9525">
                <a:noFill/>
                <a:miter lim="800000"/>
              </a:ln>
            </p:spPr>
            <p:txBody>
              <a:bodyPr>
                <a:spAutoFit/>
              </a:bodyPr>
              <a:lstStyle/>
              <a:p>
                <a:pPr algn="ctr">
                  <a:lnSpc>
                    <a:spcPct val="90000"/>
                  </a:lnSpc>
                  <a:buFontTx/>
                  <a:buNone/>
                </a:pPr>
                <a:r>
                  <a:rPr lang="zh-CN" altLang="en-US" sz="2800" b="1" dirty="0">
                    <a:solidFill>
                      <a:schemeClr val="bg1"/>
                    </a:solidFill>
                    <a:ea typeface="微软雅黑" panose="020B0503020204020204" charset="-122"/>
                    <a:sym typeface="Arial" panose="020B0604020202020204" pitchFamily="34" charset="0"/>
                  </a:rPr>
                  <a:t>个性化</a:t>
                </a:r>
                <a:endParaRPr lang="en-US" altLang="zh-CN" sz="2800" b="1" dirty="0">
                  <a:solidFill>
                    <a:schemeClr val="bg1"/>
                  </a:solidFill>
                  <a:ea typeface="微软雅黑" panose="020B0503020204020204" charset="-122"/>
                  <a:sym typeface="Arial" panose="020B0604020202020204" pitchFamily="34" charset="0"/>
                </a:endParaRPr>
              </a:p>
            </p:txBody>
          </p:sp>
          <p:grpSp>
            <p:nvGrpSpPr>
              <p:cNvPr id="48" name="Group 9"/>
              <p:cNvGrpSpPr/>
              <p:nvPr/>
            </p:nvGrpSpPr>
            <p:grpSpPr bwMode="auto">
              <a:xfrm>
                <a:off x="1083804" y="460002"/>
                <a:ext cx="555603" cy="1178245"/>
                <a:chOff x="0" y="0"/>
                <a:chExt cx="419101" cy="889001"/>
              </a:xfrm>
            </p:grpSpPr>
            <p:sp>
              <p:nvSpPr>
                <p:cNvPr id="49" name="Oval 16"/>
                <p:cNvSpPr>
                  <a:spLocks noChangeArrowheads="1"/>
                </p:cNvSpPr>
                <p:nvPr/>
              </p:nvSpPr>
              <p:spPr bwMode="auto">
                <a:xfrm>
                  <a:off x="228600" y="0"/>
                  <a:ext cx="149225" cy="146050"/>
                </a:xfrm>
                <a:prstGeom prst="ellipse">
                  <a:avLst/>
                </a:prstGeom>
                <a:solidFill>
                  <a:schemeClr val="bg1"/>
                </a:solidFill>
                <a:ln w="9525">
                  <a:noFill/>
                  <a:round/>
                </a:ln>
              </p:spPr>
              <p:txBody>
                <a:bodyPr/>
                <a:lstStyle/>
                <a:p>
                  <a:pPr>
                    <a:buFontTx/>
                    <a:buNone/>
                  </a:pPr>
                  <a:endParaRPr lang="zh-CN" altLang="zh-CN">
                    <a:solidFill>
                      <a:srgbClr val="292929"/>
                    </a:solidFill>
                    <a:latin typeface="Segoe UI" panose="020B0502040204020203" pitchFamily="34" charset="0"/>
                    <a:cs typeface="Segoe UI" panose="020B0502040204020203" pitchFamily="34" charset="0"/>
                    <a:sym typeface="Segoe UI" panose="020B0502040204020203" pitchFamily="34" charset="0"/>
                  </a:endParaRPr>
                </a:p>
              </p:txBody>
            </p:sp>
            <p:sp>
              <p:nvSpPr>
                <p:cNvPr id="50" name="Freeform 17"/>
                <p:cNvSpPr>
                  <a:spLocks noChangeArrowheads="1"/>
                </p:cNvSpPr>
                <p:nvPr/>
              </p:nvSpPr>
              <p:spPr bwMode="auto">
                <a:xfrm>
                  <a:off x="96838" y="179388"/>
                  <a:ext cx="322263" cy="709613"/>
                </a:xfrm>
                <a:custGeom>
                  <a:avLst/>
                  <a:gdLst>
                    <a:gd name="T0" fmla="*/ 2147483647 w 86"/>
                    <a:gd name="T1" fmla="*/ 0 h 189"/>
                    <a:gd name="T2" fmla="*/ 2147483647 w 86"/>
                    <a:gd name="T3" fmla="*/ 2147483647 h 189"/>
                    <a:gd name="T4" fmla="*/ 2147483647 w 86"/>
                    <a:gd name="T5" fmla="*/ 2147483647 h 189"/>
                    <a:gd name="T6" fmla="*/ 2147483647 w 86"/>
                    <a:gd name="T7" fmla="*/ 2147483647 h 189"/>
                    <a:gd name="T8" fmla="*/ 2147483647 w 86"/>
                    <a:gd name="T9" fmla="*/ 2147483647 h 189"/>
                    <a:gd name="T10" fmla="*/ 2147483647 w 86"/>
                    <a:gd name="T11" fmla="*/ 2147483647 h 189"/>
                    <a:gd name="T12" fmla="*/ 2147483647 w 86"/>
                    <a:gd name="T13" fmla="*/ 2147483647 h 189"/>
                    <a:gd name="T14" fmla="*/ 2147483647 w 86"/>
                    <a:gd name="T15" fmla="*/ 2147483647 h 189"/>
                    <a:gd name="T16" fmla="*/ 2147483647 w 86"/>
                    <a:gd name="T17" fmla="*/ 2147483647 h 189"/>
                    <a:gd name="T18" fmla="*/ 2147483647 w 86"/>
                    <a:gd name="T19" fmla="*/ 2147483647 h 189"/>
                    <a:gd name="T20" fmla="*/ 2147483647 w 86"/>
                    <a:gd name="T21" fmla="*/ 2147483647 h 189"/>
                    <a:gd name="T22" fmla="*/ 2147483647 w 86"/>
                    <a:gd name="T23" fmla="*/ 2147483647 h 189"/>
                    <a:gd name="T24" fmla="*/ 2147483647 w 86"/>
                    <a:gd name="T25" fmla="*/ 2147483647 h 189"/>
                    <a:gd name="T26" fmla="*/ 2147483647 w 86"/>
                    <a:gd name="T27" fmla="*/ 2147483647 h 189"/>
                    <a:gd name="T28" fmla="*/ 2147483647 w 86"/>
                    <a:gd name="T29" fmla="*/ 2147483647 h 189"/>
                    <a:gd name="T30" fmla="*/ 2147483647 w 86"/>
                    <a:gd name="T31" fmla="*/ 2147483647 h 189"/>
                    <a:gd name="T32" fmla="*/ 2147483647 w 86"/>
                    <a:gd name="T33" fmla="*/ 2147483647 h 189"/>
                    <a:gd name="T34" fmla="*/ 2147483647 w 86"/>
                    <a:gd name="T35" fmla="*/ 0 h 1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6"/>
                    <a:gd name="T55" fmla="*/ 0 h 189"/>
                    <a:gd name="T56" fmla="*/ 86 w 86"/>
                    <a:gd name="T57" fmla="*/ 189 h 1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chemeClr val="bg1"/>
                </a:solidFill>
                <a:ln w="9525">
                  <a:noFill/>
                  <a:miter lim="800000"/>
                </a:ln>
              </p:spPr>
              <p:txBody>
                <a:bodyPr/>
                <a:lstStyle/>
                <a:p>
                  <a:endParaRPr lang="zh-CN" altLang="en-US"/>
                </a:p>
              </p:txBody>
            </p:sp>
            <p:sp>
              <p:nvSpPr>
                <p:cNvPr id="51" name="Freeform 18"/>
                <p:cNvSpPr>
                  <a:spLocks noChangeArrowheads="1"/>
                </p:cNvSpPr>
                <p:nvPr/>
              </p:nvSpPr>
              <p:spPr bwMode="auto">
                <a:xfrm>
                  <a:off x="131763" y="146050"/>
                  <a:ext cx="265113" cy="206375"/>
                </a:xfrm>
                <a:custGeom>
                  <a:avLst/>
                  <a:gdLst>
                    <a:gd name="T0" fmla="*/ 2147483647 w 71"/>
                    <a:gd name="T1" fmla="*/ 2147483647 h 55"/>
                    <a:gd name="T2" fmla="*/ 2147483647 w 71"/>
                    <a:gd name="T3" fmla="*/ 2147483647 h 55"/>
                    <a:gd name="T4" fmla="*/ 2147483647 w 71"/>
                    <a:gd name="T5" fmla="*/ 2147483647 h 55"/>
                    <a:gd name="T6" fmla="*/ 2147483647 w 71"/>
                    <a:gd name="T7" fmla="*/ 2147483647 h 55"/>
                    <a:gd name="T8" fmla="*/ 2147483647 w 71"/>
                    <a:gd name="T9" fmla="*/ 2147483647 h 55"/>
                    <a:gd name="T10" fmla="*/ 2147483647 w 71"/>
                    <a:gd name="T11" fmla="*/ 2147483647 h 55"/>
                    <a:gd name="T12" fmla="*/ 2147483647 w 71"/>
                    <a:gd name="T13" fmla="*/ 2147483647 h 55"/>
                    <a:gd name="T14" fmla="*/ 2147483647 w 71"/>
                    <a:gd name="T15" fmla="*/ 2147483647 h 55"/>
                    <a:gd name="T16" fmla="*/ 2147483647 w 71"/>
                    <a:gd name="T17" fmla="*/ 2147483647 h 55"/>
                    <a:gd name="T18" fmla="*/ 2147483647 w 71"/>
                    <a:gd name="T19" fmla="*/ 2147483647 h 55"/>
                    <a:gd name="T20" fmla="*/ 2147483647 w 71"/>
                    <a:gd name="T21" fmla="*/ 2147483647 h 55"/>
                    <a:gd name="T22" fmla="*/ 2147483647 w 71"/>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55"/>
                    <a:gd name="T38" fmla="*/ 71 w 7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chemeClr val="bg1"/>
                </a:solidFill>
                <a:ln w="9525">
                  <a:noFill/>
                  <a:miter lim="800000"/>
                </a:ln>
              </p:spPr>
              <p:txBody>
                <a:bodyPr/>
                <a:lstStyle/>
                <a:p>
                  <a:endParaRPr lang="zh-CN" altLang="en-US"/>
                </a:p>
              </p:txBody>
            </p:sp>
            <p:sp>
              <p:nvSpPr>
                <p:cNvPr id="52" name="Freeform 19"/>
                <p:cNvSpPr>
                  <a:spLocks noChangeArrowheads="1"/>
                </p:cNvSpPr>
                <p:nvPr/>
              </p:nvSpPr>
              <p:spPr bwMode="auto">
                <a:xfrm>
                  <a:off x="33338" y="14288"/>
                  <a:ext cx="90488" cy="165100"/>
                </a:xfrm>
                <a:custGeom>
                  <a:avLst/>
                  <a:gdLst>
                    <a:gd name="T0" fmla="*/ 2147483647 w 24"/>
                    <a:gd name="T1" fmla="*/ 2147483647 h 44"/>
                    <a:gd name="T2" fmla="*/ 2147483647 w 24"/>
                    <a:gd name="T3" fmla="*/ 2147483647 h 44"/>
                    <a:gd name="T4" fmla="*/ 2147483647 w 24"/>
                    <a:gd name="T5" fmla="*/ 2147483647 h 44"/>
                    <a:gd name="T6" fmla="*/ 0 w 24"/>
                    <a:gd name="T7" fmla="*/ 0 h 44"/>
                    <a:gd name="T8" fmla="*/ 0 w 24"/>
                    <a:gd name="T9" fmla="*/ 2147483647 h 44"/>
                    <a:gd name="T10" fmla="*/ 2147483647 w 24"/>
                    <a:gd name="T11" fmla="*/ 2147483647 h 44"/>
                    <a:gd name="T12" fmla="*/ 2147483647 w 24"/>
                    <a:gd name="T13" fmla="*/ 2147483647 h 44"/>
                    <a:gd name="T14" fmla="*/ 0 60000 65536"/>
                    <a:gd name="T15" fmla="*/ 0 60000 65536"/>
                    <a:gd name="T16" fmla="*/ 0 60000 65536"/>
                    <a:gd name="T17" fmla="*/ 0 60000 65536"/>
                    <a:gd name="T18" fmla="*/ 0 60000 65536"/>
                    <a:gd name="T19" fmla="*/ 0 60000 65536"/>
                    <a:gd name="T20" fmla="*/ 0 60000 65536"/>
                    <a:gd name="T21" fmla="*/ 0 w 24"/>
                    <a:gd name="T22" fmla="*/ 0 h 44"/>
                    <a:gd name="T23" fmla="*/ 24 w 24"/>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chemeClr val="bg1"/>
                </a:solidFill>
                <a:ln w="9525">
                  <a:noFill/>
                  <a:miter lim="800000"/>
                </a:ln>
              </p:spPr>
              <p:txBody>
                <a:bodyPr/>
                <a:lstStyle/>
                <a:p>
                  <a:endParaRPr lang="zh-CN" altLang="en-US"/>
                </a:p>
              </p:txBody>
            </p:sp>
            <p:sp>
              <p:nvSpPr>
                <p:cNvPr id="53" name="Freeform 20"/>
                <p:cNvSpPr>
                  <a:spLocks noChangeArrowheads="1"/>
                </p:cNvSpPr>
                <p:nvPr/>
              </p:nvSpPr>
              <p:spPr bwMode="auto">
                <a:xfrm>
                  <a:off x="134938" y="66675"/>
                  <a:ext cx="68263" cy="60325"/>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0 h 16"/>
                    <a:gd name="T10" fmla="*/ 2147483647 w 18"/>
                    <a:gd name="T11" fmla="*/ 0 h 16"/>
                    <a:gd name="T12" fmla="*/ 0 w 18"/>
                    <a:gd name="T13" fmla="*/ 2147483647 h 16"/>
                    <a:gd name="T14" fmla="*/ 0 w 18"/>
                    <a:gd name="T15" fmla="*/ 2147483647 h 16"/>
                    <a:gd name="T16" fmla="*/ 2147483647 w 18"/>
                    <a:gd name="T17" fmla="*/ 2147483647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6"/>
                    <a:gd name="T29" fmla="*/ 18 w 18"/>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chemeClr val="bg1"/>
                </a:solidFill>
                <a:ln w="9525">
                  <a:noFill/>
                  <a:miter lim="800000"/>
                </a:ln>
              </p:spPr>
              <p:txBody>
                <a:bodyPr/>
                <a:lstStyle/>
                <a:p>
                  <a:endParaRPr lang="zh-CN" altLang="en-US"/>
                </a:p>
              </p:txBody>
            </p:sp>
            <p:sp>
              <p:nvSpPr>
                <p:cNvPr id="54" name="Freeform 21"/>
                <p:cNvSpPr>
                  <a:spLocks noChangeArrowheads="1"/>
                </p:cNvSpPr>
                <p:nvPr/>
              </p:nvSpPr>
              <p:spPr bwMode="auto">
                <a:xfrm>
                  <a:off x="0" y="0"/>
                  <a:ext cx="19050" cy="195263"/>
                </a:xfrm>
                <a:custGeom>
                  <a:avLst/>
                  <a:gdLst>
                    <a:gd name="T0" fmla="*/ 2147483647 w 5"/>
                    <a:gd name="T1" fmla="*/ 0 h 52"/>
                    <a:gd name="T2" fmla="*/ 2147483647 w 5"/>
                    <a:gd name="T3" fmla="*/ 0 h 52"/>
                    <a:gd name="T4" fmla="*/ 0 w 5"/>
                    <a:gd name="T5" fmla="*/ 2147483647 h 52"/>
                    <a:gd name="T6" fmla="*/ 0 w 5"/>
                    <a:gd name="T7" fmla="*/ 2147483647 h 52"/>
                    <a:gd name="T8" fmla="*/ 2147483647 w 5"/>
                    <a:gd name="T9" fmla="*/ 2147483647 h 52"/>
                    <a:gd name="T10" fmla="*/ 2147483647 w 5"/>
                    <a:gd name="T11" fmla="*/ 2147483647 h 52"/>
                    <a:gd name="T12" fmla="*/ 2147483647 w 5"/>
                    <a:gd name="T13" fmla="*/ 2147483647 h 52"/>
                    <a:gd name="T14" fmla="*/ 2147483647 w 5"/>
                    <a:gd name="T15" fmla="*/ 2147483647 h 52"/>
                    <a:gd name="T16" fmla="*/ 2147483647 w 5"/>
                    <a:gd name="T17" fmla="*/ 0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2"/>
                    <a:gd name="T29" fmla="*/ 5 w 5"/>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chemeClr val="bg1"/>
                </a:solidFill>
                <a:ln w="9525">
                  <a:noFill/>
                  <a:miter lim="800000"/>
                </a:ln>
              </p:spPr>
              <p:txBody>
                <a:bodyPr/>
                <a:lstStyle/>
                <a:p>
                  <a:endParaRPr lang="zh-CN" altLang="en-US"/>
                </a:p>
              </p:txBody>
            </p:sp>
          </p:grpSp>
        </p:grpSp>
        <p:grpSp>
          <p:nvGrpSpPr>
            <p:cNvPr id="55" name="Group 16"/>
            <p:cNvGrpSpPr/>
            <p:nvPr/>
          </p:nvGrpSpPr>
          <p:grpSpPr bwMode="auto">
            <a:xfrm>
              <a:off x="270828" y="2031684"/>
              <a:ext cx="2724150" cy="2111692"/>
              <a:chOff x="0" y="1"/>
              <a:chExt cx="2723211" cy="2284270"/>
            </a:xfrm>
          </p:grpSpPr>
          <p:sp>
            <p:nvSpPr>
              <p:cNvPr id="56" name="Rounded Rectangle 25"/>
              <p:cNvSpPr>
                <a:spLocks noChangeArrowheads="1"/>
              </p:cNvSpPr>
              <p:nvPr/>
            </p:nvSpPr>
            <p:spPr bwMode="auto">
              <a:xfrm>
                <a:off x="0" y="1"/>
                <a:ext cx="2723211" cy="2284270"/>
              </a:xfrm>
              <a:prstGeom prst="roundRect">
                <a:avLst>
                  <a:gd name="adj" fmla="val 0"/>
                </a:avLst>
              </a:prstGeom>
              <a:solidFill>
                <a:srgbClr val="8CC600"/>
              </a:solidFill>
              <a:ln w="9525">
                <a:noFill/>
                <a:round/>
              </a:ln>
            </p:spPr>
            <p:txBody>
              <a:bodyPr/>
              <a:lstStyle/>
              <a:p>
                <a:pPr algn="ctr">
                  <a:buFontTx/>
                  <a:buNone/>
                </a:pPr>
                <a:r>
                  <a:rPr lang="en-US" altLang="zh-CN">
                    <a:solidFill>
                      <a:srgbClr val="FFFFFF"/>
                    </a:solidFill>
                    <a:cs typeface="Segoe UI" panose="020B0502040204020203" pitchFamily="34" charset="0"/>
                    <a:sym typeface="Segoe UI" panose="020B0502040204020203" pitchFamily="34" charset="0"/>
                  </a:rPr>
                  <a:t> </a:t>
                </a:r>
                <a:endParaRPr lang="zh-CN" altLang="en-US"/>
              </a:p>
            </p:txBody>
          </p:sp>
          <p:sp>
            <p:nvSpPr>
              <p:cNvPr id="57" name="Rectangle 26"/>
              <p:cNvSpPr>
                <a:spLocks noChangeArrowheads="1"/>
              </p:cNvSpPr>
              <p:nvPr/>
            </p:nvSpPr>
            <p:spPr bwMode="auto">
              <a:xfrm>
                <a:off x="138749" y="1764884"/>
                <a:ext cx="2584462" cy="519386"/>
              </a:xfrm>
              <a:prstGeom prst="rect">
                <a:avLst/>
              </a:prstGeom>
              <a:noFill/>
              <a:ln w="9525">
                <a:noFill/>
                <a:miter lim="800000"/>
              </a:ln>
            </p:spPr>
            <p:txBody>
              <a:bodyPr>
                <a:spAutoFit/>
              </a:bodyPr>
              <a:lstStyle/>
              <a:p>
                <a:pPr algn="ctr">
                  <a:lnSpc>
                    <a:spcPct val="90000"/>
                  </a:lnSpc>
                  <a:buFontTx/>
                  <a:buNone/>
                </a:pPr>
                <a:r>
                  <a:rPr lang="zh-CN" altLang="en-US" sz="2800" b="1" dirty="0">
                    <a:solidFill>
                      <a:schemeClr val="bg1"/>
                    </a:solidFill>
                    <a:ea typeface="微软雅黑" panose="020B0503020204020204" charset="-122"/>
                    <a:sym typeface="Arial" panose="020B0604020202020204" pitchFamily="34" charset="0"/>
                  </a:rPr>
                  <a:t>数字化</a:t>
                </a:r>
              </a:p>
            </p:txBody>
          </p:sp>
          <p:sp>
            <p:nvSpPr>
              <p:cNvPr id="58" name="Freeform 80"/>
              <p:cNvSpPr>
                <a:spLocks noEditPoints="1" noChangeArrowheads="1"/>
              </p:cNvSpPr>
              <p:nvPr/>
            </p:nvSpPr>
            <p:spPr bwMode="auto">
              <a:xfrm>
                <a:off x="866305" y="387639"/>
                <a:ext cx="990600" cy="1201804"/>
              </a:xfrm>
              <a:custGeom>
                <a:avLst/>
                <a:gdLst>
                  <a:gd name="T0" fmla="*/ 2147483647 w 1833"/>
                  <a:gd name="T1" fmla="*/ 2147483647 h 2225"/>
                  <a:gd name="T2" fmla="*/ 2147483647 w 1833"/>
                  <a:gd name="T3" fmla="*/ 2147483647 h 2225"/>
                  <a:gd name="T4" fmla="*/ 2147483647 w 1833"/>
                  <a:gd name="T5" fmla="*/ 2147483647 h 2225"/>
                  <a:gd name="T6" fmla="*/ 2147483647 w 1833"/>
                  <a:gd name="T7" fmla="*/ 2147483647 h 2225"/>
                  <a:gd name="T8" fmla="*/ 2147483647 w 1833"/>
                  <a:gd name="T9" fmla="*/ 2147483647 h 2225"/>
                  <a:gd name="T10" fmla="*/ 2147483647 w 1833"/>
                  <a:gd name="T11" fmla="*/ 2147483647 h 2225"/>
                  <a:gd name="T12" fmla="*/ 2147483647 w 1833"/>
                  <a:gd name="T13" fmla="*/ 2147483647 h 2225"/>
                  <a:gd name="T14" fmla="*/ 2147483647 w 1833"/>
                  <a:gd name="T15" fmla="*/ 2147483647 h 2225"/>
                  <a:gd name="T16" fmla="*/ 2147483647 w 1833"/>
                  <a:gd name="T17" fmla="*/ 2147483647 h 2225"/>
                  <a:gd name="T18" fmla="*/ 2147483647 w 1833"/>
                  <a:gd name="T19" fmla="*/ 2147483647 h 2225"/>
                  <a:gd name="T20" fmla="*/ 2147483647 w 1833"/>
                  <a:gd name="T21" fmla="*/ 2147483647 h 2225"/>
                  <a:gd name="T22" fmla="*/ 2147483647 w 1833"/>
                  <a:gd name="T23" fmla="*/ 2147483647 h 2225"/>
                  <a:gd name="T24" fmla="*/ 2147483647 w 1833"/>
                  <a:gd name="T25" fmla="*/ 2147483647 h 2225"/>
                  <a:gd name="T26" fmla="*/ 2147483647 w 1833"/>
                  <a:gd name="T27" fmla="*/ 2147483647 h 2225"/>
                  <a:gd name="T28" fmla="*/ 0 w 1833"/>
                  <a:gd name="T29" fmla="*/ 2147483647 h 2225"/>
                  <a:gd name="T30" fmla="*/ 2147483647 w 1833"/>
                  <a:gd name="T31" fmla="*/ 2147483647 h 2225"/>
                  <a:gd name="T32" fmla="*/ 2147483647 w 1833"/>
                  <a:gd name="T33" fmla="*/ 2147483647 h 2225"/>
                  <a:gd name="T34" fmla="*/ 2147483647 w 1833"/>
                  <a:gd name="T35" fmla="*/ 2147483647 h 2225"/>
                  <a:gd name="T36" fmla="*/ 2147483647 w 1833"/>
                  <a:gd name="T37" fmla="*/ 2147483647 h 2225"/>
                  <a:gd name="T38" fmla="*/ 2147483647 w 1833"/>
                  <a:gd name="T39" fmla="*/ 2147483647 h 2225"/>
                  <a:gd name="T40" fmla="*/ 2147483647 w 1833"/>
                  <a:gd name="T41" fmla="*/ 2147483647 h 2225"/>
                  <a:gd name="T42" fmla="*/ 2147483647 w 1833"/>
                  <a:gd name="T43" fmla="*/ 2147483647 h 2225"/>
                  <a:gd name="T44" fmla="*/ 2147483647 w 1833"/>
                  <a:gd name="T45" fmla="*/ 2147483647 h 2225"/>
                  <a:gd name="T46" fmla="*/ 2147483647 w 1833"/>
                  <a:gd name="T47" fmla="*/ 2147483647 h 2225"/>
                  <a:gd name="T48" fmla="*/ 2147483647 w 1833"/>
                  <a:gd name="T49" fmla="*/ 2147483647 h 2225"/>
                  <a:gd name="T50" fmla="*/ 2147483647 w 1833"/>
                  <a:gd name="T51" fmla="*/ 2147483647 h 2225"/>
                  <a:gd name="T52" fmla="*/ 2147483647 w 1833"/>
                  <a:gd name="T53" fmla="*/ 2147483647 h 2225"/>
                  <a:gd name="T54" fmla="*/ 2147483647 w 1833"/>
                  <a:gd name="T55" fmla="*/ 2147483647 h 2225"/>
                  <a:gd name="T56" fmla="*/ 2147483647 w 1833"/>
                  <a:gd name="T57" fmla="*/ 2147483647 h 2225"/>
                  <a:gd name="T58" fmla="*/ 2147483647 w 1833"/>
                  <a:gd name="T59" fmla="*/ 2147483647 h 2225"/>
                  <a:gd name="T60" fmla="*/ 2147483647 w 1833"/>
                  <a:gd name="T61" fmla="*/ 2147483647 h 2225"/>
                  <a:gd name="T62" fmla="*/ 2147483647 w 1833"/>
                  <a:gd name="T63" fmla="*/ 2147483647 h 2225"/>
                  <a:gd name="T64" fmla="*/ 2147483647 w 1833"/>
                  <a:gd name="T65" fmla="*/ 2147483647 h 2225"/>
                  <a:gd name="T66" fmla="*/ 2147483647 w 1833"/>
                  <a:gd name="T67" fmla="*/ 2147483647 h 2225"/>
                  <a:gd name="T68" fmla="*/ 2147483647 w 1833"/>
                  <a:gd name="T69" fmla="*/ 2147483647 h 2225"/>
                  <a:gd name="T70" fmla="*/ 2147483647 w 1833"/>
                  <a:gd name="T71" fmla="*/ 2147483647 h 2225"/>
                  <a:gd name="T72" fmla="*/ 2147483647 w 1833"/>
                  <a:gd name="T73" fmla="*/ 2147483647 h 2225"/>
                  <a:gd name="T74" fmla="*/ 2147483647 w 1833"/>
                  <a:gd name="T75" fmla="*/ 2147483647 h 2225"/>
                  <a:gd name="T76" fmla="*/ 2147483647 w 1833"/>
                  <a:gd name="T77" fmla="*/ 2147483647 h 2225"/>
                  <a:gd name="T78" fmla="*/ 2147483647 w 1833"/>
                  <a:gd name="T79" fmla="*/ 2147483647 h 2225"/>
                  <a:gd name="T80" fmla="*/ 2147483647 w 1833"/>
                  <a:gd name="T81" fmla="*/ 2147483647 h 2225"/>
                  <a:gd name="T82" fmla="*/ 2147483647 w 1833"/>
                  <a:gd name="T83" fmla="*/ 2147483647 h 2225"/>
                  <a:gd name="T84" fmla="*/ 2147483647 w 1833"/>
                  <a:gd name="T85" fmla="*/ 2147483647 h 2225"/>
                  <a:gd name="T86" fmla="*/ 2147483647 w 1833"/>
                  <a:gd name="T87" fmla="*/ 2147483647 h 2225"/>
                  <a:gd name="T88" fmla="*/ 2147483647 w 1833"/>
                  <a:gd name="T89" fmla="*/ 2147483647 h 2225"/>
                  <a:gd name="T90" fmla="*/ 2147483647 w 1833"/>
                  <a:gd name="T91" fmla="*/ 2147483647 h 2225"/>
                  <a:gd name="T92" fmla="*/ 2147483647 w 1833"/>
                  <a:gd name="T93" fmla="*/ 2147483647 h 2225"/>
                  <a:gd name="T94" fmla="*/ 2147483647 w 1833"/>
                  <a:gd name="T95" fmla="*/ 2147483647 h 2225"/>
                  <a:gd name="T96" fmla="*/ 2147483647 w 1833"/>
                  <a:gd name="T97" fmla="*/ 2147483647 h 2225"/>
                  <a:gd name="T98" fmla="*/ 2147483647 w 1833"/>
                  <a:gd name="T99" fmla="*/ 2147483647 h 22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33"/>
                  <a:gd name="T151" fmla="*/ 0 h 2225"/>
                  <a:gd name="T152" fmla="*/ 1833 w 1833"/>
                  <a:gd name="T153" fmla="*/ 2225 h 22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bg1"/>
              </a:solidFill>
              <a:ln w="9525">
                <a:noFill/>
                <a:miter lim="800000"/>
              </a:ln>
            </p:spPr>
            <p:txBody>
              <a:bodyPr/>
              <a:lstStyle/>
              <a:p>
                <a:endParaRPr lang="zh-CN" altLang="en-US"/>
              </a:p>
            </p:txBody>
          </p:sp>
        </p:grpSp>
        <p:grpSp>
          <p:nvGrpSpPr>
            <p:cNvPr id="59" name="Group 20"/>
            <p:cNvGrpSpPr/>
            <p:nvPr/>
          </p:nvGrpSpPr>
          <p:grpSpPr bwMode="auto">
            <a:xfrm>
              <a:off x="6171565" y="2031683"/>
              <a:ext cx="2724150" cy="2111693"/>
              <a:chOff x="0" y="0"/>
              <a:chExt cx="2723211" cy="2283991"/>
            </a:xfrm>
          </p:grpSpPr>
          <p:sp>
            <p:nvSpPr>
              <p:cNvPr id="60" name="Rounded Rectangle 19"/>
              <p:cNvSpPr>
                <a:spLocks noChangeArrowheads="1"/>
              </p:cNvSpPr>
              <p:nvPr/>
            </p:nvSpPr>
            <p:spPr bwMode="auto">
              <a:xfrm>
                <a:off x="0" y="0"/>
                <a:ext cx="2723211" cy="2283991"/>
              </a:xfrm>
              <a:prstGeom prst="roundRect">
                <a:avLst>
                  <a:gd name="adj" fmla="val 0"/>
                </a:avLst>
              </a:prstGeom>
              <a:solidFill>
                <a:srgbClr val="8CC600"/>
              </a:solidFill>
              <a:ln w="9525">
                <a:noFill/>
                <a:round/>
              </a:ln>
            </p:spPr>
            <p:txBody>
              <a:bodyPr/>
              <a:lstStyle/>
              <a:p>
                <a:pPr algn="ctr">
                  <a:buFontTx/>
                  <a:buNone/>
                </a:pPr>
                <a:r>
                  <a:rPr lang="en-US" altLang="zh-CN">
                    <a:solidFill>
                      <a:srgbClr val="FFFFFF"/>
                    </a:solidFill>
                    <a:cs typeface="Segoe UI" panose="020B0502040204020203" pitchFamily="34" charset="0"/>
                    <a:sym typeface="Segoe UI" panose="020B0502040204020203" pitchFamily="34" charset="0"/>
                  </a:rPr>
                  <a:t> </a:t>
                </a:r>
                <a:endParaRPr lang="zh-CN" altLang="en-US"/>
              </a:p>
            </p:txBody>
          </p:sp>
          <p:sp>
            <p:nvSpPr>
              <p:cNvPr id="61" name="Rectangle 20"/>
              <p:cNvSpPr>
                <a:spLocks noChangeArrowheads="1"/>
              </p:cNvSpPr>
              <p:nvPr/>
            </p:nvSpPr>
            <p:spPr bwMode="auto">
              <a:xfrm>
                <a:off x="138749" y="1744575"/>
                <a:ext cx="2453752" cy="519306"/>
              </a:xfrm>
              <a:prstGeom prst="rect">
                <a:avLst/>
              </a:prstGeom>
              <a:noFill/>
              <a:ln w="9525">
                <a:noFill/>
                <a:miter lim="800000"/>
              </a:ln>
            </p:spPr>
            <p:txBody>
              <a:bodyPr>
                <a:spAutoFit/>
              </a:bodyPr>
              <a:lstStyle/>
              <a:p>
                <a:pPr algn="ctr">
                  <a:lnSpc>
                    <a:spcPct val="90000"/>
                  </a:lnSpc>
                  <a:buFontTx/>
                  <a:buNone/>
                </a:pPr>
                <a:r>
                  <a:rPr lang="zh-CN" altLang="en-US" sz="2800" b="1" dirty="0">
                    <a:solidFill>
                      <a:schemeClr val="bg1"/>
                    </a:solidFill>
                    <a:ea typeface="微软雅黑" panose="020B0503020204020204" charset="-122"/>
                    <a:sym typeface="Arial" panose="020B0604020202020204" pitchFamily="34" charset="0"/>
                  </a:rPr>
                  <a:t>差异化</a:t>
                </a:r>
                <a:endParaRPr lang="zh-CN" altLang="en-US" dirty="0"/>
              </a:p>
            </p:txBody>
          </p:sp>
          <p:sp>
            <p:nvSpPr>
              <p:cNvPr id="62" name="Freeform 164"/>
              <p:cNvSpPr>
                <a:spLocks noEditPoints="1" noChangeArrowheads="1"/>
              </p:cNvSpPr>
              <p:nvPr/>
            </p:nvSpPr>
            <p:spPr bwMode="auto">
              <a:xfrm>
                <a:off x="923002" y="440202"/>
                <a:ext cx="877207" cy="967225"/>
              </a:xfrm>
              <a:custGeom>
                <a:avLst/>
                <a:gdLst>
                  <a:gd name="T0" fmla="*/ 2147483647 w 288"/>
                  <a:gd name="T1" fmla="*/ 2147483647 h 399"/>
                  <a:gd name="T2" fmla="*/ 2147483647 w 288"/>
                  <a:gd name="T3" fmla="*/ 2147483647 h 399"/>
                  <a:gd name="T4" fmla="*/ 2147483647 w 288"/>
                  <a:gd name="T5" fmla="*/ 2147483647 h 399"/>
                  <a:gd name="T6" fmla="*/ 2147483647 w 288"/>
                  <a:gd name="T7" fmla="*/ 2147483647 h 399"/>
                  <a:gd name="T8" fmla="*/ 2147483647 w 288"/>
                  <a:gd name="T9" fmla="*/ 2147483647 h 399"/>
                  <a:gd name="T10" fmla="*/ 2147483647 w 288"/>
                  <a:gd name="T11" fmla="*/ 2147483647 h 399"/>
                  <a:gd name="T12" fmla="*/ 2147483647 w 288"/>
                  <a:gd name="T13" fmla="*/ 2147483647 h 399"/>
                  <a:gd name="T14" fmla="*/ 2147483647 w 288"/>
                  <a:gd name="T15" fmla="*/ 2147483647 h 399"/>
                  <a:gd name="T16" fmla="*/ 2147483647 w 288"/>
                  <a:gd name="T17" fmla="*/ 2147483647 h 399"/>
                  <a:gd name="T18" fmla="*/ 2147483647 w 288"/>
                  <a:gd name="T19" fmla="*/ 2147483647 h 399"/>
                  <a:gd name="T20" fmla="*/ 2147483647 w 288"/>
                  <a:gd name="T21" fmla="*/ 2147483647 h 399"/>
                  <a:gd name="T22" fmla="*/ 2147483647 w 288"/>
                  <a:gd name="T23" fmla="*/ 2147483647 h 399"/>
                  <a:gd name="T24" fmla="*/ 2147483647 w 288"/>
                  <a:gd name="T25" fmla="*/ 2147483647 h 399"/>
                  <a:gd name="T26" fmla="*/ 2147483647 w 288"/>
                  <a:gd name="T27" fmla="*/ 2147483647 h 399"/>
                  <a:gd name="T28" fmla="*/ 2147483647 w 288"/>
                  <a:gd name="T29" fmla="*/ 2147483647 h 399"/>
                  <a:gd name="T30" fmla="*/ 2147483647 w 288"/>
                  <a:gd name="T31" fmla="*/ 2147483647 h 399"/>
                  <a:gd name="T32" fmla="*/ 2147483647 w 288"/>
                  <a:gd name="T33" fmla="*/ 2147483647 h 399"/>
                  <a:gd name="T34" fmla="*/ 2147483647 w 288"/>
                  <a:gd name="T35" fmla="*/ 2147483647 h 399"/>
                  <a:gd name="T36" fmla="*/ 2147483647 w 288"/>
                  <a:gd name="T37" fmla="*/ 2147483647 h 399"/>
                  <a:gd name="T38" fmla="*/ 2147483647 w 288"/>
                  <a:gd name="T39" fmla="*/ 2147483647 h 399"/>
                  <a:gd name="T40" fmla="*/ 2147483647 w 288"/>
                  <a:gd name="T41" fmla="*/ 2147483647 h 399"/>
                  <a:gd name="T42" fmla="*/ 2147483647 w 288"/>
                  <a:gd name="T43" fmla="*/ 2147483647 h 399"/>
                  <a:gd name="T44" fmla="*/ 2147483647 w 288"/>
                  <a:gd name="T45" fmla="*/ 2147483647 h 399"/>
                  <a:gd name="T46" fmla="*/ 2147483647 w 288"/>
                  <a:gd name="T47" fmla="*/ 2147483647 h 399"/>
                  <a:gd name="T48" fmla="*/ 2147483647 w 288"/>
                  <a:gd name="T49" fmla="*/ 2147483647 h 399"/>
                  <a:gd name="T50" fmla="*/ 0 w 288"/>
                  <a:gd name="T51" fmla="*/ 2147483647 h 399"/>
                  <a:gd name="T52" fmla="*/ 2147483647 w 288"/>
                  <a:gd name="T53" fmla="*/ 2147483647 h 399"/>
                  <a:gd name="T54" fmla="*/ 2147483647 w 288"/>
                  <a:gd name="T55" fmla="*/ 2147483647 h 399"/>
                  <a:gd name="T56" fmla="*/ 2147483647 w 288"/>
                  <a:gd name="T57" fmla="*/ 2147483647 h 399"/>
                  <a:gd name="T58" fmla="*/ 2147483647 w 288"/>
                  <a:gd name="T59" fmla="*/ 2147483647 h 399"/>
                  <a:gd name="T60" fmla="*/ 2147483647 w 288"/>
                  <a:gd name="T61" fmla="*/ 2147483647 h 399"/>
                  <a:gd name="T62" fmla="*/ 0 w 288"/>
                  <a:gd name="T63" fmla="*/ 2147483647 h 399"/>
                  <a:gd name="T64" fmla="*/ 2147483647 w 288"/>
                  <a:gd name="T65" fmla="*/ 0 h 399"/>
                  <a:gd name="T66" fmla="*/ 2147483647 w 288"/>
                  <a:gd name="T67" fmla="*/ 2147483647 h 399"/>
                  <a:gd name="T68" fmla="*/ 2147483647 w 288"/>
                  <a:gd name="T69" fmla="*/ 2147483647 h 399"/>
                  <a:gd name="T70" fmla="*/ 2147483647 w 288"/>
                  <a:gd name="T71" fmla="*/ 2147483647 h 399"/>
                  <a:gd name="T72" fmla="*/ 2147483647 w 288"/>
                  <a:gd name="T73" fmla="*/ 2147483647 h 399"/>
                  <a:gd name="T74" fmla="*/ 2147483647 w 288"/>
                  <a:gd name="T75" fmla="*/ 2147483647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8"/>
                  <a:gd name="T115" fmla="*/ 0 h 399"/>
                  <a:gd name="T116" fmla="*/ 288 w 288"/>
                  <a:gd name="T117" fmla="*/ 399 h 39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9525">
                <a:noFill/>
                <a:miter lim="800000"/>
              </a:ln>
            </p:spPr>
            <p:txBody>
              <a:bodyPr/>
              <a:lstStyle/>
              <a:p>
                <a:endParaRPr lang="zh-CN" altLang="en-US"/>
              </a:p>
            </p:txBody>
          </p:sp>
        </p:grpSp>
        <p:sp>
          <p:nvSpPr>
            <p:cNvPr id="63" name="Text Box 25"/>
            <p:cNvSpPr txBox="1">
              <a:spLocks noChangeArrowheads="1"/>
            </p:cNvSpPr>
            <p:nvPr/>
          </p:nvSpPr>
          <p:spPr bwMode="auto">
            <a:xfrm>
              <a:off x="265260" y="4184334"/>
              <a:ext cx="2508420" cy="923326"/>
            </a:xfrm>
            <a:prstGeom prst="rect">
              <a:avLst/>
            </a:prstGeom>
            <a:noFill/>
            <a:ln w="9525">
              <a:noFill/>
              <a:miter lim="800000"/>
            </a:ln>
          </p:spPr>
          <p:txBody>
            <a:bodyPr wrap="square" lIns="91390" tIns="45718" rIns="91390" bIns="45718">
              <a:spAutoFit/>
            </a:bodyPr>
            <a:lstStyle/>
            <a:p>
              <a:pPr>
                <a:lnSpc>
                  <a:spcPct val="150000"/>
                </a:lnSpc>
                <a:buFontTx/>
                <a:buNone/>
              </a:pPr>
              <a:r>
                <a:rPr lang="zh-CN" altLang="en-US" dirty="0">
                  <a:ea typeface="微软雅黑" panose="020B0503020204020204" charset="-122"/>
                </a:rPr>
                <a:t>数字化的信息组织和快捷准确的呈现</a:t>
              </a:r>
            </a:p>
          </p:txBody>
        </p:sp>
        <p:sp>
          <p:nvSpPr>
            <p:cNvPr id="64" name="Text Box 26"/>
            <p:cNvSpPr txBox="1">
              <a:spLocks noChangeArrowheads="1"/>
            </p:cNvSpPr>
            <p:nvPr/>
          </p:nvSpPr>
          <p:spPr bwMode="auto">
            <a:xfrm>
              <a:off x="3254728" y="4208748"/>
              <a:ext cx="2654845" cy="879660"/>
            </a:xfrm>
            <a:prstGeom prst="rect">
              <a:avLst/>
            </a:prstGeom>
            <a:noFill/>
            <a:ln w="9525">
              <a:noFill/>
              <a:miter lim="800000"/>
            </a:ln>
          </p:spPr>
          <p:txBody>
            <a:bodyPr wrap="square" lIns="91390" tIns="45718" rIns="91390" bIns="45718">
              <a:spAutoFit/>
            </a:bodyPr>
            <a:lstStyle/>
            <a:p>
              <a:pPr>
                <a:lnSpc>
                  <a:spcPct val="150000"/>
                </a:lnSpc>
                <a:buFontTx/>
                <a:buNone/>
              </a:pPr>
              <a:r>
                <a:rPr lang="zh-CN" altLang="en-US" dirty="0">
                  <a:ea typeface="微软雅黑" panose="020B0503020204020204" charset="-122"/>
                </a:rPr>
                <a:t>清晰准确并且公示的服务标准</a:t>
              </a:r>
            </a:p>
          </p:txBody>
        </p:sp>
        <p:sp>
          <p:nvSpPr>
            <p:cNvPr id="65" name="Text Box 27"/>
            <p:cNvSpPr txBox="1">
              <a:spLocks noChangeArrowheads="1"/>
            </p:cNvSpPr>
            <p:nvPr/>
          </p:nvSpPr>
          <p:spPr bwMode="auto">
            <a:xfrm>
              <a:off x="6119703" y="4220303"/>
              <a:ext cx="2723722" cy="923326"/>
            </a:xfrm>
            <a:prstGeom prst="rect">
              <a:avLst/>
            </a:prstGeom>
            <a:noFill/>
            <a:ln w="9525">
              <a:noFill/>
              <a:miter lim="800000"/>
            </a:ln>
          </p:spPr>
          <p:txBody>
            <a:bodyPr wrap="none" lIns="91390" tIns="45718" rIns="91390" bIns="45718">
              <a:spAutoFit/>
            </a:bodyPr>
            <a:lstStyle/>
            <a:p>
              <a:pPr>
                <a:lnSpc>
                  <a:spcPct val="150000"/>
                </a:lnSpc>
                <a:buFontTx/>
                <a:buNone/>
              </a:pPr>
              <a:r>
                <a:rPr lang="zh-CN" altLang="en-US">
                  <a:ea typeface="微软雅黑" panose="020B0503020204020204" charset="-122"/>
                </a:rPr>
                <a:t>根据服务者自身的特点提</a:t>
              </a:r>
            </a:p>
            <a:p>
              <a:pPr>
                <a:lnSpc>
                  <a:spcPct val="150000"/>
                </a:lnSpc>
                <a:buFontTx/>
                <a:buNone/>
              </a:pPr>
              <a:r>
                <a:rPr lang="zh-CN" altLang="en-US">
                  <a:ea typeface="微软雅黑" panose="020B0503020204020204" charset="-122"/>
                </a:rPr>
                <a:t>供差异化的服务</a:t>
              </a:r>
            </a:p>
          </p:txBody>
        </p:sp>
        <p:sp>
          <p:nvSpPr>
            <p:cNvPr id="66" name="Text Box 28"/>
            <p:cNvSpPr txBox="1">
              <a:spLocks noChangeArrowheads="1"/>
            </p:cNvSpPr>
            <p:nvPr/>
          </p:nvSpPr>
          <p:spPr bwMode="auto">
            <a:xfrm>
              <a:off x="9163465" y="4197153"/>
              <a:ext cx="2683013" cy="923326"/>
            </a:xfrm>
            <a:prstGeom prst="rect">
              <a:avLst/>
            </a:prstGeom>
            <a:noFill/>
            <a:ln w="9525">
              <a:noFill/>
              <a:miter lim="800000"/>
            </a:ln>
          </p:spPr>
          <p:txBody>
            <a:bodyPr wrap="square" lIns="91390" tIns="45718" rIns="91390" bIns="45718">
              <a:spAutoFit/>
            </a:bodyPr>
            <a:lstStyle/>
            <a:p>
              <a:pPr>
                <a:lnSpc>
                  <a:spcPct val="150000"/>
                </a:lnSpc>
                <a:buFontTx/>
                <a:buNone/>
              </a:pPr>
              <a:r>
                <a:rPr lang="zh-CN" altLang="en-US" dirty="0">
                  <a:ea typeface="微软雅黑" panose="020B0503020204020204" charset="-122"/>
                </a:rPr>
                <a:t>按企业不同需求提供不</a:t>
              </a:r>
            </a:p>
            <a:p>
              <a:pPr>
                <a:lnSpc>
                  <a:spcPct val="150000"/>
                </a:lnSpc>
                <a:buFontTx/>
                <a:buNone/>
              </a:pPr>
              <a:r>
                <a:rPr lang="zh-CN" altLang="en-US" dirty="0">
                  <a:ea typeface="微软雅黑" panose="020B0503020204020204" charset="-122"/>
                </a:rPr>
                <a:t>同的品质服务</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801041"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总体规划</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智慧营销应用</a:t>
            </a:r>
            <a:endParaRPr lang="zh-CN" altLang="en-US" sz="2000" b="1" dirty="0">
              <a:solidFill>
                <a:schemeClr val="accent4">
                  <a:lumMod val="75000"/>
                </a:schemeClr>
              </a:solidFill>
              <a:latin typeface="+mn-ea"/>
              <a:cs typeface="+mn-ea"/>
              <a:sym typeface="+mn-lt"/>
            </a:endParaRPr>
          </a:p>
        </p:txBody>
      </p:sp>
      <p:grpSp>
        <p:nvGrpSpPr>
          <p:cNvPr id="31" name="组合 30"/>
          <p:cNvGrpSpPr/>
          <p:nvPr/>
        </p:nvGrpSpPr>
        <p:grpSpPr>
          <a:xfrm>
            <a:off x="0" y="964951"/>
            <a:ext cx="12190412" cy="5874144"/>
            <a:chOff x="0" y="964951"/>
            <a:chExt cx="12190412" cy="5874144"/>
          </a:xfrm>
        </p:grpSpPr>
        <p:sp>
          <p:nvSpPr>
            <p:cNvPr id="42" name="Rectangle 7"/>
            <p:cNvSpPr>
              <a:spLocks noChangeArrowheads="1"/>
            </p:cNvSpPr>
            <p:nvPr/>
          </p:nvSpPr>
          <p:spPr bwMode="auto">
            <a:xfrm>
              <a:off x="0" y="5293216"/>
              <a:ext cx="12190412" cy="1545879"/>
            </a:xfrm>
            <a:prstGeom prst="rect">
              <a:avLst/>
            </a:prstGeom>
          </p:spPr>
          <p:style>
            <a:lnRef idx="1">
              <a:schemeClr val="accent1"/>
            </a:lnRef>
            <a:fillRef idx="2">
              <a:schemeClr val="accent1"/>
            </a:fillRef>
            <a:effectRef idx="1">
              <a:schemeClr val="accent1"/>
            </a:effectRef>
            <a:fontRef idx="minor">
              <a:schemeClr val="dk1"/>
            </a:fontRef>
          </p:style>
          <p:txBody>
            <a:bodyPr lIns="68546" tIns="36194" rIns="68546" bIns="36194" anchor="ctr"/>
            <a:lstStyle/>
            <a:p>
              <a:pPr>
                <a:lnSpc>
                  <a:spcPct val="150000"/>
                </a:lnSpc>
                <a:buFontTx/>
                <a:buNone/>
              </a:pPr>
              <a:r>
                <a:rPr lang="zh-CN" altLang="en-US" sz="2000" b="1" dirty="0">
                  <a:solidFill>
                    <a:schemeClr val="accent2">
                      <a:lumMod val="50000"/>
                    </a:schemeClr>
                  </a:solidFill>
                  <a:latin typeface="微软雅黑" panose="020B0503020204020204" charset="-122"/>
                  <a:ea typeface="微软雅黑" panose="020B0503020204020204" charset="-122"/>
                  <a:sym typeface="Arial" panose="020B0604020202020204" pitchFamily="34" charset="0"/>
                </a:rPr>
                <a:t>智慧营销：</a:t>
              </a:r>
              <a:r>
                <a:rPr lang="zh-CN" altLang="en-US" b="1" dirty="0">
                  <a:solidFill>
                    <a:schemeClr val="tx1"/>
                  </a:solidFill>
                  <a:latin typeface="微软雅黑" panose="020B0503020204020204" charset="-122"/>
                  <a:ea typeface="微软雅黑" panose="020B0503020204020204" charset="-122"/>
                  <a:sym typeface="Arial" panose="020B0604020202020204" pitchFamily="34" charset="0"/>
                </a:rPr>
                <a:t>利于云计算技术实现对数据的有效聚合，利用大数据实现“深度挖掘，重视感知，及时分析”的精准营销 </a:t>
              </a:r>
            </a:p>
            <a:p>
              <a:pPr>
                <a:lnSpc>
                  <a:spcPct val="150000"/>
                </a:lnSpc>
                <a:buFontTx/>
                <a:buNone/>
              </a:pPr>
              <a:r>
                <a:rPr lang="zh-CN" altLang="en-US" dirty="0">
                  <a:latin typeface="微软雅黑" panose="020B0503020204020204" charset="-122"/>
                  <a:ea typeface="微软雅黑" panose="020B0503020204020204" charset="-122"/>
                  <a:sym typeface="Arial" panose="020B0604020202020204" pitchFamily="34" charset="0"/>
                </a:rPr>
                <a:t>利用新媒体传播特性吸引客户参与园区的传播和营销，挖掘客户兴趣和需求，为客户提供便捷的服务；与在线园区平台、电子分销机构和园区企业建立信息交换机制，及时了解和掌控园区商业市场的情况，实现园区商业产品的精准营销。</a:t>
              </a:r>
            </a:p>
          </p:txBody>
        </p:sp>
        <p:sp>
          <p:nvSpPr>
            <p:cNvPr id="43" name="Title 3"/>
            <p:cNvSpPr txBox="1">
              <a:spLocks noChangeArrowheads="1"/>
            </p:cNvSpPr>
            <p:nvPr/>
          </p:nvSpPr>
          <p:spPr>
            <a:xfrm>
              <a:off x="623887" y="2764949"/>
              <a:ext cx="4364037" cy="401648"/>
            </a:xfrm>
            <a:prstGeom prst="rect">
              <a:avLst/>
            </a:prstGeom>
          </p:spPr>
          <p:txBody>
            <a:bodyPr vert="horz"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2900" b="1" dirty="0">
                  <a:solidFill>
                    <a:srgbClr val="EDB921"/>
                  </a:solidFill>
                  <a:ea typeface="微软雅黑" panose="020B0503020204020204" charset="-122"/>
                </a:rPr>
                <a:t>智慧营销服务</a:t>
              </a:r>
              <a:endParaRPr lang="zh-CN" altLang="en-US" sz="4000" dirty="0">
                <a:solidFill>
                  <a:srgbClr val="EDB921"/>
                </a:solidFill>
              </a:endParaRPr>
            </a:p>
          </p:txBody>
        </p:sp>
        <p:sp>
          <p:nvSpPr>
            <p:cNvPr id="44" name="Rectangle 16"/>
            <p:cNvSpPr>
              <a:spLocks noChangeArrowheads="1"/>
            </p:cNvSpPr>
            <p:nvPr/>
          </p:nvSpPr>
          <p:spPr bwMode="auto">
            <a:xfrm>
              <a:off x="5189538" y="964951"/>
              <a:ext cx="1422400" cy="1330325"/>
            </a:xfrm>
            <a:prstGeom prst="rect">
              <a:avLst/>
            </a:prstGeom>
            <a:solidFill>
              <a:srgbClr val="EDB921"/>
            </a:solidFill>
            <a:ln w="9525">
              <a:noFill/>
              <a:miter lim="800000"/>
            </a:ln>
            <a:effectLst/>
          </p:spPr>
          <p:txBody>
            <a:bodyPr lIns="183414" tIns="90120" rIns="90120" bIns="183414" anchor="b"/>
            <a:lstStyle/>
            <a:p>
              <a:pPr algn="ctr">
                <a:buFontTx/>
                <a:buNone/>
              </a:pPr>
              <a:r>
                <a:rPr lang="zh-CN" altLang="en-US" sz="1500" b="1">
                  <a:solidFill>
                    <a:schemeClr val="bg1"/>
                  </a:solidFill>
                  <a:latin typeface="微软雅黑" panose="020B0503020204020204" charset="-122"/>
                  <a:ea typeface="微软雅黑" panose="020B0503020204020204" charset="-122"/>
                  <a:sym typeface="微软雅黑" panose="020B0503020204020204" charset="-122"/>
                </a:rPr>
                <a:t>目的地营销</a:t>
              </a:r>
              <a:endParaRPr lang="zh-CN" altLang="en-US"/>
            </a:p>
          </p:txBody>
        </p:sp>
        <p:grpSp>
          <p:nvGrpSpPr>
            <p:cNvPr id="45" name="Group 4"/>
            <p:cNvGrpSpPr/>
            <p:nvPr/>
          </p:nvGrpSpPr>
          <p:grpSpPr bwMode="auto">
            <a:xfrm>
              <a:off x="5187950" y="2349251"/>
              <a:ext cx="1423988" cy="1330325"/>
              <a:chOff x="0" y="0"/>
              <a:chExt cx="1896557" cy="1772642"/>
            </a:xfrm>
          </p:grpSpPr>
          <p:sp>
            <p:nvSpPr>
              <p:cNvPr id="46" name="Rectangle 25"/>
              <p:cNvSpPr>
                <a:spLocks noChangeArrowheads="1"/>
              </p:cNvSpPr>
              <p:nvPr/>
            </p:nvSpPr>
            <p:spPr bwMode="auto">
              <a:xfrm>
                <a:off x="0" y="0"/>
                <a:ext cx="1896557" cy="1772642"/>
              </a:xfrm>
              <a:prstGeom prst="rect">
                <a:avLst/>
              </a:prstGeom>
              <a:solidFill>
                <a:srgbClr val="EDB921"/>
              </a:solidFill>
              <a:ln w="9525">
                <a:noFill/>
                <a:miter lim="800000"/>
              </a:ln>
              <a:effectLst/>
            </p:spPr>
            <p:txBody>
              <a:bodyPr lIns="183515" tIns="90170" rIns="90170" bIns="183515" anchor="b"/>
              <a:lstStyle/>
              <a:p>
                <a:pPr algn="ctr">
                  <a:buFontTx/>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营销决策支持</a:t>
                </a:r>
                <a:endParaRPr lang="zh-CN" altLang="en-US" dirty="0"/>
              </a:p>
            </p:txBody>
          </p:sp>
          <p:pic>
            <p:nvPicPr>
              <p:cNvPr id="47" name="Picture 4" descr="C:\Users\Jonahs\Dropbox\Projects SCOTT\MEET Windows Azure\source\Background\tile-icon-cache.png"/>
              <p:cNvPicPr>
                <a:picLocks noChangeAspect="1" noChangeArrowheads="1"/>
              </p:cNvPicPr>
              <p:nvPr/>
            </p:nvPicPr>
            <p:blipFill>
              <a:blip r:embed="rId3"/>
              <a:srcRect/>
              <a:stretch>
                <a:fillRect/>
              </a:stretch>
            </p:blipFill>
            <p:spPr bwMode="auto">
              <a:xfrm>
                <a:off x="522534" y="301373"/>
                <a:ext cx="851488" cy="851488"/>
              </a:xfrm>
              <a:prstGeom prst="rect">
                <a:avLst/>
              </a:prstGeom>
              <a:noFill/>
              <a:ln w="9525">
                <a:noFill/>
                <a:miter lim="800000"/>
                <a:headEnd/>
                <a:tailEnd/>
              </a:ln>
              <a:effectLst/>
            </p:spPr>
          </p:pic>
        </p:grpSp>
        <p:grpSp>
          <p:nvGrpSpPr>
            <p:cNvPr id="48" name="Group 7"/>
            <p:cNvGrpSpPr/>
            <p:nvPr/>
          </p:nvGrpSpPr>
          <p:grpSpPr bwMode="auto">
            <a:xfrm>
              <a:off x="5187950" y="3735138"/>
              <a:ext cx="1423988" cy="1328738"/>
              <a:chOff x="0" y="0"/>
              <a:chExt cx="1896557" cy="1772642"/>
            </a:xfrm>
          </p:grpSpPr>
          <p:sp>
            <p:nvSpPr>
              <p:cNvPr id="49" name="Rectangle 28"/>
              <p:cNvSpPr>
                <a:spLocks noChangeArrowheads="1"/>
              </p:cNvSpPr>
              <p:nvPr/>
            </p:nvSpPr>
            <p:spPr bwMode="auto">
              <a:xfrm>
                <a:off x="0" y="0"/>
                <a:ext cx="1896557" cy="1772642"/>
              </a:xfrm>
              <a:prstGeom prst="rect">
                <a:avLst/>
              </a:prstGeom>
              <a:solidFill>
                <a:srgbClr val="EDB921"/>
              </a:solidFill>
              <a:ln w="9525">
                <a:noFill/>
                <a:miter lim="800000"/>
              </a:ln>
              <a:effectLst/>
            </p:spPr>
            <p:txBody>
              <a:bodyPr lIns="183515" tIns="90170" rIns="90170" bIns="183515" anchor="b"/>
              <a:lstStyle/>
              <a:p>
                <a:pPr algn="ctr">
                  <a:buFontTx/>
                  <a:buNone/>
                </a:pPr>
                <a:endParaRPr lang="zh-CN" altLang="en-US"/>
              </a:p>
            </p:txBody>
          </p:sp>
          <p:pic>
            <p:nvPicPr>
              <p:cNvPr id="50" name="Picture 5" descr="C:\Users\Jonahs\Dropbox\Projects SCOTT\MEET Windows Azure\source\Background\tile-icon-CDN.png"/>
              <p:cNvPicPr>
                <a:picLocks noChangeAspect="1" noChangeArrowheads="1"/>
              </p:cNvPicPr>
              <p:nvPr/>
            </p:nvPicPr>
            <p:blipFill>
              <a:blip r:embed="rId4"/>
              <a:srcRect/>
              <a:stretch>
                <a:fillRect/>
              </a:stretch>
            </p:blipFill>
            <p:spPr bwMode="auto">
              <a:xfrm>
                <a:off x="522534" y="329948"/>
                <a:ext cx="851488" cy="851488"/>
              </a:xfrm>
              <a:prstGeom prst="rect">
                <a:avLst/>
              </a:prstGeom>
              <a:noFill/>
              <a:ln w="9525">
                <a:noFill/>
                <a:miter lim="800000"/>
                <a:headEnd/>
                <a:tailEnd/>
              </a:ln>
              <a:effectLst/>
            </p:spPr>
          </p:pic>
        </p:grpSp>
        <p:grpSp>
          <p:nvGrpSpPr>
            <p:cNvPr id="51" name="Group 10"/>
            <p:cNvGrpSpPr/>
            <p:nvPr/>
          </p:nvGrpSpPr>
          <p:grpSpPr bwMode="auto">
            <a:xfrm>
              <a:off x="8154988" y="2349251"/>
              <a:ext cx="1422400" cy="1330325"/>
              <a:chOff x="0" y="0"/>
              <a:chExt cx="1896557" cy="1772642"/>
            </a:xfrm>
          </p:grpSpPr>
          <p:sp>
            <p:nvSpPr>
              <p:cNvPr id="52" name="Rectangle 22"/>
              <p:cNvSpPr>
                <a:spLocks noChangeArrowheads="1"/>
              </p:cNvSpPr>
              <p:nvPr/>
            </p:nvSpPr>
            <p:spPr bwMode="auto">
              <a:xfrm>
                <a:off x="0" y="0"/>
                <a:ext cx="1896557" cy="1772642"/>
              </a:xfrm>
              <a:prstGeom prst="rect">
                <a:avLst/>
              </a:prstGeom>
              <a:solidFill>
                <a:srgbClr val="EDB921"/>
              </a:solidFill>
              <a:ln w="9525">
                <a:noFill/>
                <a:miter lim="800000"/>
              </a:ln>
              <a:effectLst/>
            </p:spPr>
            <p:txBody>
              <a:bodyPr lIns="183515" tIns="90170" rIns="90170" bIns="183515" anchor="b"/>
              <a:lstStyle/>
              <a:p>
                <a:pPr algn="ctr">
                  <a:buFontTx/>
                  <a:buNone/>
                </a:pPr>
                <a:endParaRPr lang="zh-CN" altLang="en-US"/>
              </a:p>
            </p:txBody>
          </p:sp>
          <p:pic>
            <p:nvPicPr>
              <p:cNvPr id="53" name="Picture 7" descr="C:\Users\Jonahs\Dropbox\Projects SCOTT\MEET Windows Azure\source\Background\tile-icon-identity.png"/>
              <p:cNvPicPr>
                <a:picLocks noChangeAspect="1" noChangeArrowheads="1"/>
              </p:cNvPicPr>
              <p:nvPr/>
            </p:nvPicPr>
            <p:blipFill>
              <a:blip r:embed="rId5"/>
              <a:srcRect/>
              <a:stretch>
                <a:fillRect/>
              </a:stretch>
            </p:blipFill>
            <p:spPr bwMode="auto">
              <a:xfrm>
                <a:off x="522534" y="228971"/>
                <a:ext cx="851488" cy="851488"/>
              </a:xfrm>
              <a:prstGeom prst="rect">
                <a:avLst/>
              </a:prstGeom>
              <a:noFill/>
              <a:ln w="9525">
                <a:noFill/>
                <a:miter lim="800000"/>
                <a:headEnd/>
                <a:tailEnd/>
              </a:ln>
              <a:effectLst/>
            </p:spPr>
          </p:pic>
        </p:grpSp>
        <p:grpSp>
          <p:nvGrpSpPr>
            <p:cNvPr id="54" name="Group 13"/>
            <p:cNvGrpSpPr/>
            <p:nvPr/>
          </p:nvGrpSpPr>
          <p:grpSpPr bwMode="auto">
            <a:xfrm>
              <a:off x="6672263" y="2347663"/>
              <a:ext cx="1422400" cy="1330325"/>
              <a:chOff x="0" y="0"/>
              <a:chExt cx="1896557" cy="1772642"/>
            </a:xfrm>
          </p:grpSpPr>
          <p:sp>
            <p:nvSpPr>
              <p:cNvPr id="55" name="Rectangle 19"/>
              <p:cNvSpPr>
                <a:spLocks noChangeArrowheads="1"/>
              </p:cNvSpPr>
              <p:nvPr/>
            </p:nvSpPr>
            <p:spPr bwMode="auto">
              <a:xfrm>
                <a:off x="0" y="0"/>
                <a:ext cx="1896557" cy="1772642"/>
              </a:xfrm>
              <a:prstGeom prst="rect">
                <a:avLst/>
              </a:prstGeom>
              <a:solidFill>
                <a:srgbClr val="EDB921"/>
              </a:solidFill>
              <a:ln w="9525">
                <a:noFill/>
                <a:miter lim="800000"/>
              </a:ln>
              <a:effectLst/>
            </p:spPr>
            <p:txBody>
              <a:bodyPr lIns="183515" tIns="90170" rIns="90170" bIns="183515" anchor="b"/>
              <a:lstStyle/>
              <a:p>
                <a:pPr algn="ctr">
                  <a:buFontTx/>
                  <a:buNone/>
                </a:pPr>
                <a:endParaRPr lang="zh-CN" altLang="en-US"/>
              </a:p>
            </p:txBody>
          </p:sp>
          <p:pic>
            <p:nvPicPr>
              <p:cNvPr id="56" name="Picture 9" descr="C:\Users\Jonahs\Dropbox\Projects SCOTT\MEET Windows Azure\source\Background\tile-icon-messaging.png"/>
              <p:cNvPicPr>
                <a:picLocks noChangeAspect="1" noChangeArrowheads="1"/>
              </p:cNvPicPr>
              <p:nvPr/>
            </p:nvPicPr>
            <p:blipFill>
              <a:blip r:embed="rId6"/>
              <a:srcRect/>
              <a:stretch>
                <a:fillRect/>
              </a:stretch>
            </p:blipFill>
            <p:spPr bwMode="auto">
              <a:xfrm>
                <a:off x="522533" y="285399"/>
                <a:ext cx="851488" cy="851488"/>
              </a:xfrm>
              <a:prstGeom prst="rect">
                <a:avLst/>
              </a:prstGeom>
              <a:noFill/>
              <a:ln w="9525">
                <a:noFill/>
                <a:miter lim="800000"/>
                <a:headEnd/>
                <a:tailEnd/>
              </a:ln>
              <a:effectLst/>
            </p:spPr>
          </p:pic>
        </p:grpSp>
        <p:grpSp>
          <p:nvGrpSpPr>
            <p:cNvPr id="57" name="Group 16"/>
            <p:cNvGrpSpPr/>
            <p:nvPr/>
          </p:nvGrpSpPr>
          <p:grpSpPr bwMode="auto">
            <a:xfrm>
              <a:off x="6672263" y="3735138"/>
              <a:ext cx="1422400" cy="1328738"/>
              <a:chOff x="0" y="0"/>
              <a:chExt cx="1896557" cy="1772642"/>
            </a:xfrm>
          </p:grpSpPr>
          <p:sp>
            <p:nvSpPr>
              <p:cNvPr id="58" name="Rectangle 31"/>
              <p:cNvSpPr>
                <a:spLocks noChangeArrowheads="1"/>
              </p:cNvSpPr>
              <p:nvPr/>
            </p:nvSpPr>
            <p:spPr bwMode="auto">
              <a:xfrm>
                <a:off x="0" y="0"/>
                <a:ext cx="1896557" cy="1772642"/>
              </a:xfrm>
              <a:prstGeom prst="rect">
                <a:avLst/>
              </a:prstGeom>
              <a:solidFill>
                <a:srgbClr val="EDB921"/>
              </a:solidFill>
              <a:ln w="9525">
                <a:noFill/>
                <a:miter lim="800000"/>
              </a:ln>
              <a:effectLst/>
            </p:spPr>
            <p:txBody>
              <a:bodyPr lIns="183515" tIns="90170" rIns="90170" bIns="183515" anchor="b"/>
              <a:lstStyle/>
              <a:p>
                <a:pPr algn="ctr">
                  <a:buFontTx/>
                  <a:buNone/>
                </a:pPr>
                <a:endParaRPr lang="zh-CN" altLang="en-US"/>
              </a:p>
            </p:txBody>
          </p:sp>
          <p:pic>
            <p:nvPicPr>
              <p:cNvPr id="59" name="Picture 10" descr="C:\Users\Jonahs\Dropbox\Projects SCOTT\MEET Windows Azure\source\Background\tile-icon-network.png"/>
              <p:cNvPicPr>
                <a:picLocks noChangeAspect="1" noChangeArrowheads="1"/>
              </p:cNvPicPr>
              <p:nvPr/>
            </p:nvPicPr>
            <p:blipFill>
              <a:blip r:embed="rId7"/>
              <a:srcRect/>
              <a:stretch>
                <a:fillRect/>
              </a:stretch>
            </p:blipFill>
            <p:spPr bwMode="auto">
              <a:xfrm>
                <a:off x="522534" y="329948"/>
                <a:ext cx="851488" cy="851488"/>
              </a:xfrm>
              <a:prstGeom prst="rect">
                <a:avLst/>
              </a:prstGeom>
              <a:noFill/>
              <a:ln w="9525">
                <a:noFill/>
                <a:miter lim="800000"/>
                <a:headEnd/>
                <a:tailEnd/>
              </a:ln>
              <a:effectLst/>
            </p:spPr>
          </p:pic>
        </p:grpSp>
        <p:sp>
          <p:nvSpPr>
            <p:cNvPr id="60" name="Rectangle 30"/>
            <p:cNvSpPr>
              <a:spLocks noChangeArrowheads="1"/>
            </p:cNvSpPr>
            <p:nvPr/>
          </p:nvSpPr>
          <p:spPr bwMode="auto">
            <a:xfrm>
              <a:off x="6678613" y="964951"/>
              <a:ext cx="1422400" cy="1330325"/>
            </a:xfrm>
            <a:prstGeom prst="rect">
              <a:avLst/>
            </a:prstGeom>
            <a:solidFill>
              <a:srgbClr val="EDB921"/>
            </a:solidFill>
            <a:ln w="9525">
              <a:noFill/>
              <a:miter lim="800000"/>
            </a:ln>
            <a:effectLst/>
          </p:spPr>
          <p:txBody>
            <a:bodyPr lIns="183414" tIns="90120" rIns="90120" bIns="183414" anchor="b"/>
            <a:lstStyle/>
            <a:p>
              <a:pPr algn="ctr">
                <a:buFontTx/>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广告服务</a:t>
              </a:r>
            </a:p>
          </p:txBody>
        </p:sp>
        <p:sp>
          <p:nvSpPr>
            <p:cNvPr id="61" name="Rectangle 16"/>
            <p:cNvSpPr>
              <a:spLocks noChangeArrowheads="1"/>
            </p:cNvSpPr>
            <p:nvPr/>
          </p:nvSpPr>
          <p:spPr bwMode="auto">
            <a:xfrm>
              <a:off x="2208213" y="980826"/>
              <a:ext cx="1422400" cy="1330325"/>
            </a:xfrm>
            <a:prstGeom prst="rect">
              <a:avLst/>
            </a:prstGeom>
            <a:solidFill>
              <a:srgbClr val="EDB921"/>
            </a:solidFill>
            <a:ln w="9525">
              <a:noFill/>
              <a:miter lim="800000"/>
            </a:ln>
          </p:spPr>
          <p:txBody>
            <a:bodyPr lIns="183414" tIns="90120" rIns="90120" bIns="183414" anchor="b"/>
            <a:lstStyle/>
            <a:p>
              <a:pPr algn="ctr">
                <a:buFontTx/>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创业园区电子商务</a:t>
              </a:r>
            </a:p>
          </p:txBody>
        </p:sp>
        <p:sp>
          <p:nvSpPr>
            <p:cNvPr id="62" name="Freeform 78"/>
            <p:cNvSpPr>
              <a:spLocks noEditPoints="1" noChangeArrowheads="1"/>
            </p:cNvSpPr>
            <p:nvPr/>
          </p:nvSpPr>
          <p:spPr bwMode="auto">
            <a:xfrm>
              <a:off x="2711450" y="1268163"/>
              <a:ext cx="409575" cy="409575"/>
            </a:xfrm>
            <a:custGeom>
              <a:avLst/>
              <a:gdLst>
                <a:gd name="T0" fmla="*/ 2147483647 w 347"/>
                <a:gd name="T1" fmla="*/ 0 h 347"/>
                <a:gd name="T2" fmla="*/ 0 w 347"/>
                <a:gd name="T3" fmla="*/ 2147483647 h 347"/>
                <a:gd name="T4" fmla="*/ 2147483647 w 347"/>
                <a:gd name="T5" fmla="*/ 2147483647 h 347"/>
                <a:gd name="T6" fmla="*/ 2147483647 w 347"/>
                <a:gd name="T7" fmla="*/ 2147483647 h 347"/>
                <a:gd name="T8" fmla="*/ 2147483647 w 347"/>
                <a:gd name="T9" fmla="*/ 0 h 347"/>
                <a:gd name="T10" fmla="*/ 2147483647 w 347"/>
                <a:gd name="T11" fmla="*/ 2147483647 h 347"/>
                <a:gd name="T12" fmla="*/ 2147483647 w 347"/>
                <a:gd name="T13" fmla="*/ 2147483647 h 347"/>
                <a:gd name="T14" fmla="*/ 2147483647 w 347"/>
                <a:gd name="T15" fmla="*/ 2147483647 h 347"/>
                <a:gd name="T16" fmla="*/ 2147483647 w 347"/>
                <a:gd name="T17" fmla="*/ 2147483647 h 347"/>
                <a:gd name="T18" fmla="*/ 2147483647 w 347"/>
                <a:gd name="T19" fmla="*/ 2147483647 h 347"/>
                <a:gd name="T20" fmla="*/ 2147483647 w 347"/>
                <a:gd name="T21" fmla="*/ 2147483647 h 347"/>
                <a:gd name="T22" fmla="*/ 2147483647 w 347"/>
                <a:gd name="T23" fmla="*/ 2147483647 h 347"/>
                <a:gd name="T24" fmla="*/ 2147483647 w 347"/>
                <a:gd name="T25" fmla="*/ 2147483647 h 347"/>
                <a:gd name="T26" fmla="*/ 2147483647 w 347"/>
                <a:gd name="T27" fmla="*/ 2147483647 h 347"/>
                <a:gd name="T28" fmla="*/ 2147483647 w 347"/>
                <a:gd name="T29" fmla="*/ 2147483647 h 347"/>
                <a:gd name="T30" fmla="*/ 2147483647 w 347"/>
                <a:gd name="T31" fmla="*/ 2147483647 h 347"/>
                <a:gd name="T32" fmla="*/ 2147483647 w 347"/>
                <a:gd name="T33" fmla="*/ 2147483647 h 347"/>
                <a:gd name="T34" fmla="*/ 2147483647 w 347"/>
                <a:gd name="T35" fmla="*/ 2147483647 h 347"/>
                <a:gd name="T36" fmla="*/ 2147483647 w 347"/>
                <a:gd name="T37" fmla="*/ 2147483647 h 347"/>
                <a:gd name="T38" fmla="*/ 2147483647 w 347"/>
                <a:gd name="T39" fmla="*/ 2147483647 h 347"/>
                <a:gd name="T40" fmla="*/ 2147483647 w 347"/>
                <a:gd name="T41" fmla="*/ 2147483647 h 347"/>
                <a:gd name="T42" fmla="*/ 2147483647 w 347"/>
                <a:gd name="T43" fmla="*/ 2147483647 h 347"/>
                <a:gd name="T44" fmla="*/ 2147483647 w 347"/>
                <a:gd name="T45" fmla="*/ 2147483647 h 347"/>
                <a:gd name="T46" fmla="*/ 2147483647 w 347"/>
                <a:gd name="T47" fmla="*/ 2147483647 h 347"/>
                <a:gd name="T48" fmla="*/ 2147483647 w 347"/>
                <a:gd name="T49" fmla="*/ 2147483647 h 347"/>
                <a:gd name="T50" fmla="*/ 2147483647 w 347"/>
                <a:gd name="T51" fmla="*/ 2147483647 h 347"/>
                <a:gd name="T52" fmla="*/ 2147483647 w 347"/>
                <a:gd name="T53" fmla="*/ 2147483647 h 347"/>
                <a:gd name="T54" fmla="*/ 2147483647 w 347"/>
                <a:gd name="T55" fmla="*/ 2147483647 h 347"/>
                <a:gd name="T56" fmla="*/ 2147483647 w 347"/>
                <a:gd name="T57" fmla="*/ 2147483647 h 347"/>
                <a:gd name="T58" fmla="*/ 2147483647 w 347"/>
                <a:gd name="T59" fmla="*/ 2147483647 h 347"/>
                <a:gd name="T60" fmla="*/ 2147483647 w 347"/>
                <a:gd name="T61" fmla="*/ 2147483647 h 347"/>
                <a:gd name="T62" fmla="*/ 2147483647 w 347"/>
                <a:gd name="T63" fmla="*/ 2147483647 h 347"/>
                <a:gd name="T64" fmla="*/ 2147483647 w 347"/>
                <a:gd name="T65" fmla="*/ 2147483647 h 347"/>
                <a:gd name="T66" fmla="*/ 2147483647 w 347"/>
                <a:gd name="T67" fmla="*/ 2147483647 h 347"/>
                <a:gd name="T68" fmla="*/ 2147483647 w 347"/>
                <a:gd name="T69" fmla="*/ 2147483647 h 347"/>
                <a:gd name="T70" fmla="*/ 2147483647 w 347"/>
                <a:gd name="T71" fmla="*/ 2147483647 h 347"/>
                <a:gd name="T72" fmla="*/ 2147483647 w 347"/>
                <a:gd name="T73" fmla="*/ 2147483647 h 347"/>
                <a:gd name="T74" fmla="*/ 2147483647 w 347"/>
                <a:gd name="T75" fmla="*/ 2147483647 h 347"/>
                <a:gd name="T76" fmla="*/ 2147483647 w 347"/>
                <a:gd name="T77" fmla="*/ 2147483647 h 347"/>
                <a:gd name="T78" fmla="*/ 2147483647 w 347"/>
                <a:gd name="T79" fmla="*/ 2147483647 h 347"/>
                <a:gd name="T80" fmla="*/ 2147483647 w 347"/>
                <a:gd name="T81" fmla="*/ 2147483647 h 347"/>
                <a:gd name="T82" fmla="*/ 2147483647 w 347"/>
                <a:gd name="T83" fmla="*/ 2147483647 h 347"/>
                <a:gd name="T84" fmla="*/ 2147483647 w 347"/>
                <a:gd name="T85" fmla="*/ 2147483647 h 347"/>
                <a:gd name="T86" fmla="*/ 2147483647 w 347"/>
                <a:gd name="T87" fmla="*/ 2147483647 h 347"/>
                <a:gd name="T88" fmla="*/ 2147483647 w 347"/>
                <a:gd name="T89" fmla="*/ 2147483647 h 347"/>
                <a:gd name="T90" fmla="*/ 2147483647 w 347"/>
                <a:gd name="T91" fmla="*/ 2147483647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7"/>
                <a:gd name="T139" fmla="*/ 0 h 347"/>
                <a:gd name="T140" fmla="*/ 347 w 347"/>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solidFill>
            <a:ln w="9525">
              <a:noFill/>
              <a:miter lim="800000"/>
            </a:ln>
            <a:effectLst/>
          </p:spPr>
          <p:txBody>
            <a:bodyPr lIns="68537" tIns="34286" rIns="68537" bIns="34286"/>
            <a:lstStyle/>
            <a:p>
              <a:endParaRPr lang="zh-CN" altLang="en-US"/>
            </a:p>
          </p:txBody>
        </p:sp>
        <p:sp>
          <p:nvSpPr>
            <p:cNvPr id="63" name="Rectangle 16"/>
            <p:cNvSpPr>
              <a:spLocks noChangeArrowheads="1"/>
            </p:cNvSpPr>
            <p:nvPr/>
          </p:nvSpPr>
          <p:spPr bwMode="auto">
            <a:xfrm>
              <a:off x="3648075" y="980826"/>
              <a:ext cx="1422400" cy="1330325"/>
            </a:xfrm>
            <a:prstGeom prst="rect">
              <a:avLst/>
            </a:prstGeom>
            <a:solidFill>
              <a:srgbClr val="EDB921"/>
            </a:solidFill>
            <a:ln w="9525">
              <a:noFill/>
              <a:miter lim="800000"/>
            </a:ln>
            <a:effectLst/>
          </p:spPr>
          <p:txBody>
            <a:bodyPr lIns="183414" tIns="90120" rIns="90120" bIns="183414" anchor="b"/>
            <a:lstStyle/>
            <a:p>
              <a:pPr algn="ctr">
                <a:buFontTx/>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综合折扣券</a:t>
              </a:r>
            </a:p>
          </p:txBody>
        </p:sp>
        <p:sp>
          <p:nvSpPr>
            <p:cNvPr id="64" name="Rectangle 16"/>
            <p:cNvSpPr>
              <a:spLocks noChangeArrowheads="1"/>
            </p:cNvSpPr>
            <p:nvPr/>
          </p:nvSpPr>
          <p:spPr bwMode="auto">
            <a:xfrm>
              <a:off x="3721100" y="3716088"/>
              <a:ext cx="1422400" cy="1330325"/>
            </a:xfrm>
            <a:prstGeom prst="rect">
              <a:avLst/>
            </a:prstGeom>
            <a:solidFill>
              <a:srgbClr val="EDB921"/>
            </a:solidFill>
            <a:ln w="9525">
              <a:noFill/>
              <a:miter lim="800000"/>
            </a:ln>
            <a:effectLst/>
          </p:spPr>
          <p:txBody>
            <a:bodyPr lIns="183414" tIns="90120" rIns="90120" bIns="183414" anchor="b"/>
            <a:lstStyle/>
            <a:p>
              <a:pPr algn="ctr">
                <a:buFontTx/>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营销效果评价</a:t>
              </a:r>
            </a:p>
          </p:txBody>
        </p:sp>
        <p:sp>
          <p:nvSpPr>
            <p:cNvPr id="65" name="Freeform 80"/>
            <p:cNvSpPr>
              <a:spLocks noEditPoints="1" noChangeArrowheads="1"/>
            </p:cNvSpPr>
            <p:nvPr/>
          </p:nvSpPr>
          <p:spPr bwMode="auto">
            <a:xfrm>
              <a:off x="4152900" y="1268163"/>
              <a:ext cx="330200" cy="487363"/>
            </a:xfrm>
            <a:custGeom>
              <a:avLst/>
              <a:gdLst>
                <a:gd name="T0" fmla="*/ 2147483647 w 280"/>
                <a:gd name="T1" fmla="*/ 0 h 413"/>
                <a:gd name="T2" fmla="*/ 2147483647 w 280"/>
                <a:gd name="T3" fmla="*/ 0 h 413"/>
                <a:gd name="T4" fmla="*/ 0 w 280"/>
                <a:gd name="T5" fmla="*/ 2147483647 h 413"/>
                <a:gd name="T6" fmla="*/ 0 w 280"/>
                <a:gd name="T7" fmla="*/ 2147483647 h 413"/>
                <a:gd name="T8" fmla="*/ 2147483647 w 280"/>
                <a:gd name="T9" fmla="*/ 2147483647 h 413"/>
                <a:gd name="T10" fmla="*/ 2147483647 w 280"/>
                <a:gd name="T11" fmla="*/ 2147483647 h 413"/>
                <a:gd name="T12" fmla="*/ 2147483647 w 280"/>
                <a:gd name="T13" fmla="*/ 2147483647 h 413"/>
                <a:gd name="T14" fmla="*/ 2147483647 w 280"/>
                <a:gd name="T15" fmla="*/ 2147483647 h 413"/>
                <a:gd name="T16" fmla="*/ 2147483647 w 280"/>
                <a:gd name="T17" fmla="*/ 0 h 413"/>
                <a:gd name="T18" fmla="*/ 2147483647 w 280"/>
                <a:gd name="T19" fmla="*/ 2147483647 h 413"/>
                <a:gd name="T20" fmla="*/ 2147483647 w 280"/>
                <a:gd name="T21" fmla="*/ 2147483647 h 413"/>
                <a:gd name="T22" fmla="*/ 2147483647 w 280"/>
                <a:gd name="T23" fmla="*/ 2147483647 h 413"/>
                <a:gd name="T24" fmla="*/ 2147483647 w 280"/>
                <a:gd name="T25" fmla="*/ 2147483647 h 413"/>
                <a:gd name="T26" fmla="*/ 2147483647 w 280"/>
                <a:gd name="T27" fmla="*/ 2147483647 h 413"/>
                <a:gd name="T28" fmla="*/ 2147483647 w 280"/>
                <a:gd name="T29" fmla="*/ 2147483647 h 413"/>
                <a:gd name="T30" fmla="*/ 2147483647 w 280"/>
                <a:gd name="T31" fmla="*/ 2147483647 h 413"/>
                <a:gd name="T32" fmla="*/ 2147483647 w 280"/>
                <a:gd name="T33" fmla="*/ 2147483647 h 413"/>
                <a:gd name="T34" fmla="*/ 2147483647 w 280"/>
                <a:gd name="T35" fmla="*/ 2147483647 h 413"/>
                <a:gd name="T36" fmla="*/ 2147483647 w 280"/>
                <a:gd name="T37" fmla="*/ 2147483647 h 413"/>
                <a:gd name="T38" fmla="*/ 2147483647 w 280"/>
                <a:gd name="T39" fmla="*/ 2147483647 h 413"/>
                <a:gd name="T40" fmla="*/ 2147483647 w 280"/>
                <a:gd name="T41" fmla="*/ 2147483647 h 413"/>
                <a:gd name="T42" fmla="*/ 2147483647 w 280"/>
                <a:gd name="T43" fmla="*/ 2147483647 h 413"/>
                <a:gd name="T44" fmla="*/ 2147483647 w 280"/>
                <a:gd name="T45" fmla="*/ 2147483647 h 413"/>
                <a:gd name="T46" fmla="*/ 2147483647 w 280"/>
                <a:gd name="T47" fmla="*/ 2147483647 h 413"/>
                <a:gd name="T48" fmla="*/ 2147483647 w 280"/>
                <a:gd name="T49" fmla="*/ 2147483647 h 413"/>
                <a:gd name="T50" fmla="*/ 2147483647 w 280"/>
                <a:gd name="T51" fmla="*/ 2147483647 h 413"/>
                <a:gd name="T52" fmla="*/ 2147483647 w 280"/>
                <a:gd name="T53" fmla="*/ 2147483647 h 413"/>
                <a:gd name="T54" fmla="*/ 2147483647 w 280"/>
                <a:gd name="T55" fmla="*/ 2147483647 h 413"/>
                <a:gd name="T56" fmla="*/ 2147483647 w 280"/>
                <a:gd name="T57" fmla="*/ 2147483647 h 413"/>
                <a:gd name="T58" fmla="*/ 2147483647 w 280"/>
                <a:gd name="T59" fmla="*/ 2147483647 h 413"/>
                <a:gd name="T60" fmla="*/ 2147483647 w 280"/>
                <a:gd name="T61" fmla="*/ 2147483647 h 413"/>
                <a:gd name="T62" fmla="*/ 2147483647 w 280"/>
                <a:gd name="T63" fmla="*/ 2147483647 h 413"/>
                <a:gd name="T64" fmla="*/ 2147483647 w 280"/>
                <a:gd name="T65" fmla="*/ 2147483647 h 413"/>
                <a:gd name="T66" fmla="*/ 2147483647 w 280"/>
                <a:gd name="T67" fmla="*/ 2147483647 h 413"/>
                <a:gd name="T68" fmla="*/ 2147483647 w 280"/>
                <a:gd name="T69" fmla="*/ 2147483647 h 413"/>
                <a:gd name="T70" fmla="*/ 2147483647 w 280"/>
                <a:gd name="T71" fmla="*/ 2147483647 h 413"/>
                <a:gd name="T72" fmla="*/ 2147483647 w 280"/>
                <a:gd name="T73" fmla="*/ 2147483647 h 413"/>
                <a:gd name="T74" fmla="*/ 2147483647 w 280"/>
                <a:gd name="T75" fmla="*/ 2147483647 h 413"/>
                <a:gd name="T76" fmla="*/ 2147483647 w 280"/>
                <a:gd name="T77" fmla="*/ 2147483647 h 413"/>
                <a:gd name="T78" fmla="*/ 2147483647 w 280"/>
                <a:gd name="T79" fmla="*/ 2147483647 h 413"/>
                <a:gd name="T80" fmla="*/ 2147483647 w 280"/>
                <a:gd name="T81" fmla="*/ 2147483647 h 413"/>
                <a:gd name="T82" fmla="*/ 2147483647 w 280"/>
                <a:gd name="T83" fmla="*/ 2147483647 h 413"/>
                <a:gd name="T84" fmla="*/ 2147483647 w 280"/>
                <a:gd name="T85" fmla="*/ 2147483647 h 413"/>
                <a:gd name="T86" fmla="*/ 2147483647 w 280"/>
                <a:gd name="T87" fmla="*/ 2147483647 h 413"/>
                <a:gd name="T88" fmla="*/ 2147483647 w 280"/>
                <a:gd name="T89" fmla="*/ 2147483647 h 413"/>
                <a:gd name="T90" fmla="*/ 2147483647 w 280"/>
                <a:gd name="T91" fmla="*/ 2147483647 h 413"/>
                <a:gd name="T92" fmla="*/ 2147483647 w 280"/>
                <a:gd name="T93" fmla="*/ 2147483647 h 413"/>
                <a:gd name="T94" fmla="*/ 2147483647 w 280"/>
                <a:gd name="T95" fmla="*/ 2147483647 h 413"/>
                <a:gd name="T96" fmla="*/ 2147483647 w 280"/>
                <a:gd name="T97" fmla="*/ 2147483647 h 413"/>
                <a:gd name="T98" fmla="*/ 2147483647 w 280"/>
                <a:gd name="T99" fmla="*/ 2147483647 h 413"/>
                <a:gd name="T100" fmla="*/ 2147483647 w 280"/>
                <a:gd name="T101" fmla="*/ 2147483647 h 413"/>
                <a:gd name="T102" fmla="*/ 2147483647 w 280"/>
                <a:gd name="T103" fmla="*/ 2147483647 h 413"/>
                <a:gd name="T104" fmla="*/ 2147483647 w 280"/>
                <a:gd name="T105" fmla="*/ 2147483647 h 41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0"/>
                <a:gd name="T160" fmla="*/ 0 h 413"/>
                <a:gd name="T161" fmla="*/ 280 w 280"/>
                <a:gd name="T162" fmla="*/ 413 h 41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rgbClr val="FFFFFF"/>
            </a:solidFill>
            <a:ln w="9525">
              <a:noFill/>
              <a:miter lim="800000"/>
            </a:ln>
            <a:effectLst/>
          </p:spPr>
          <p:txBody>
            <a:bodyPr lIns="68537" tIns="34286" rIns="68537" bIns="34286"/>
            <a:lstStyle/>
            <a:p>
              <a:endParaRPr lang="zh-CN" altLang="en-US"/>
            </a:p>
          </p:txBody>
        </p:sp>
        <p:sp>
          <p:nvSpPr>
            <p:cNvPr id="66" name="Freeform 92"/>
            <p:cNvSpPr>
              <a:spLocks noEditPoints="1" noChangeArrowheads="1"/>
            </p:cNvSpPr>
            <p:nvPr/>
          </p:nvSpPr>
          <p:spPr bwMode="auto">
            <a:xfrm>
              <a:off x="5737225" y="1268163"/>
              <a:ext cx="409575" cy="519113"/>
            </a:xfrm>
            <a:custGeom>
              <a:avLst/>
              <a:gdLst>
                <a:gd name="T0" fmla="*/ 2147483647 w 347"/>
                <a:gd name="T1" fmla="*/ 2147483647 h 440"/>
                <a:gd name="T2" fmla="*/ 2147483647 w 347"/>
                <a:gd name="T3" fmla="*/ 2147483647 h 440"/>
                <a:gd name="T4" fmla="*/ 2147483647 w 347"/>
                <a:gd name="T5" fmla="*/ 2147483647 h 440"/>
                <a:gd name="T6" fmla="*/ 2147483647 w 347"/>
                <a:gd name="T7" fmla="*/ 2147483647 h 440"/>
                <a:gd name="T8" fmla="*/ 2147483647 w 347"/>
                <a:gd name="T9" fmla="*/ 2147483647 h 440"/>
                <a:gd name="T10" fmla="*/ 2147483647 w 347"/>
                <a:gd name="T11" fmla="*/ 2147483647 h 440"/>
                <a:gd name="T12" fmla="*/ 2147483647 w 347"/>
                <a:gd name="T13" fmla="*/ 0 h 440"/>
                <a:gd name="T14" fmla="*/ 2147483647 w 347"/>
                <a:gd name="T15" fmla="*/ 0 h 440"/>
                <a:gd name="T16" fmla="*/ 2147483647 w 347"/>
                <a:gd name="T17" fmla="*/ 2147483647 h 440"/>
                <a:gd name="T18" fmla="*/ 2147483647 w 347"/>
                <a:gd name="T19" fmla="*/ 2147483647 h 440"/>
                <a:gd name="T20" fmla="*/ 2147483647 w 347"/>
                <a:gd name="T21" fmla="*/ 2147483647 h 440"/>
                <a:gd name="T22" fmla="*/ 2147483647 w 347"/>
                <a:gd name="T23" fmla="*/ 2147483647 h 440"/>
                <a:gd name="T24" fmla="*/ 2147483647 w 347"/>
                <a:gd name="T25" fmla="*/ 2147483647 h 440"/>
                <a:gd name="T26" fmla="*/ 2147483647 w 347"/>
                <a:gd name="T27" fmla="*/ 2147483647 h 440"/>
                <a:gd name="T28" fmla="*/ 0 w 347"/>
                <a:gd name="T29" fmla="*/ 2147483647 h 440"/>
                <a:gd name="T30" fmla="*/ 0 w 347"/>
                <a:gd name="T31" fmla="*/ 2147483647 h 440"/>
                <a:gd name="T32" fmla="*/ 2147483647 w 347"/>
                <a:gd name="T33" fmla="*/ 2147483647 h 440"/>
                <a:gd name="T34" fmla="*/ 2147483647 w 347"/>
                <a:gd name="T35" fmla="*/ 2147483647 h 440"/>
                <a:gd name="T36" fmla="*/ 2147483647 w 347"/>
                <a:gd name="T37" fmla="*/ 2147483647 h 440"/>
                <a:gd name="T38" fmla="*/ 2147483647 w 347"/>
                <a:gd name="T39" fmla="*/ 2147483647 h 440"/>
                <a:gd name="T40" fmla="*/ 2147483647 w 347"/>
                <a:gd name="T41" fmla="*/ 2147483647 h 440"/>
                <a:gd name="T42" fmla="*/ 2147483647 w 347"/>
                <a:gd name="T43" fmla="*/ 2147483647 h 440"/>
                <a:gd name="T44" fmla="*/ 2147483647 w 347"/>
                <a:gd name="T45" fmla="*/ 2147483647 h 440"/>
                <a:gd name="T46" fmla="*/ 2147483647 w 347"/>
                <a:gd name="T47" fmla="*/ 2147483647 h 440"/>
                <a:gd name="T48" fmla="*/ 2147483647 w 347"/>
                <a:gd name="T49" fmla="*/ 2147483647 h 440"/>
                <a:gd name="T50" fmla="*/ 2147483647 w 347"/>
                <a:gd name="T51" fmla="*/ 2147483647 h 440"/>
                <a:gd name="T52" fmla="*/ 2147483647 w 347"/>
                <a:gd name="T53" fmla="*/ 2147483647 h 440"/>
                <a:gd name="T54" fmla="*/ 2147483647 w 347"/>
                <a:gd name="T55" fmla="*/ 2147483647 h 440"/>
                <a:gd name="T56" fmla="*/ 2147483647 w 347"/>
                <a:gd name="T57" fmla="*/ 2147483647 h 440"/>
                <a:gd name="T58" fmla="*/ 2147483647 w 347"/>
                <a:gd name="T59" fmla="*/ 2147483647 h 440"/>
                <a:gd name="T60" fmla="*/ 2147483647 w 347"/>
                <a:gd name="T61" fmla="*/ 2147483647 h 440"/>
                <a:gd name="T62" fmla="*/ 2147483647 w 347"/>
                <a:gd name="T63" fmla="*/ 2147483647 h 440"/>
                <a:gd name="T64" fmla="*/ 2147483647 w 347"/>
                <a:gd name="T65" fmla="*/ 2147483647 h 440"/>
                <a:gd name="T66" fmla="*/ 2147483647 w 347"/>
                <a:gd name="T67" fmla="*/ 2147483647 h 440"/>
                <a:gd name="T68" fmla="*/ 2147483647 w 347"/>
                <a:gd name="T69" fmla="*/ 2147483647 h 440"/>
                <a:gd name="T70" fmla="*/ 2147483647 w 347"/>
                <a:gd name="T71" fmla="*/ 2147483647 h 440"/>
                <a:gd name="T72" fmla="*/ 2147483647 w 347"/>
                <a:gd name="T73" fmla="*/ 2147483647 h 440"/>
                <a:gd name="T74" fmla="*/ 2147483647 w 347"/>
                <a:gd name="T75" fmla="*/ 2147483647 h 440"/>
                <a:gd name="T76" fmla="*/ 2147483647 w 347"/>
                <a:gd name="T77" fmla="*/ 2147483647 h 440"/>
                <a:gd name="T78" fmla="*/ 2147483647 w 347"/>
                <a:gd name="T79" fmla="*/ 2147483647 h 440"/>
                <a:gd name="T80" fmla="*/ 2147483647 w 347"/>
                <a:gd name="T81" fmla="*/ 2147483647 h 440"/>
                <a:gd name="T82" fmla="*/ 2147483647 w 347"/>
                <a:gd name="T83" fmla="*/ 2147483647 h 440"/>
                <a:gd name="T84" fmla="*/ 2147483647 w 347"/>
                <a:gd name="T85" fmla="*/ 2147483647 h 440"/>
                <a:gd name="T86" fmla="*/ 2147483647 w 347"/>
                <a:gd name="T87" fmla="*/ 2147483647 h 440"/>
                <a:gd name="T88" fmla="*/ 2147483647 w 347"/>
                <a:gd name="T89" fmla="*/ 2147483647 h 440"/>
                <a:gd name="T90" fmla="*/ 2147483647 w 347"/>
                <a:gd name="T91" fmla="*/ 2147483647 h 440"/>
                <a:gd name="T92" fmla="*/ 2147483647 w 347"/>
                <a:gd name="T93" fmla="*/ 2147483647 h 440"/>
                <a:gd name="T94" fmla="*/ 2147483647 w 347"/>
                <a:gd name="T95" fmla="*/ 2147483647 h 440"/>
                <a:gd name="T96" fmla="*/ 2147483647 w 347"/>
                <a:gd name="T97" fmla="*/ 2147483647 h 440"/>
                <a:gd name="T98" fmla="*/ 2147483647 w 347"/>
                <a:gd name="T99" fmla="*/ 2147483647 h 440"/>
                <a:gd name="T100" fmla="*/ 2147483647 w 347"/>
                <a:gd name="T101" fmla="*/ 2147483647 h 440"/>
                <a:gd name="T102" fmla="*/ 2147483647 w 347"/>
                <a:gd name="T103" fmla="*/ 2147483647 h 440"/>
                <a:gd name="T104" fmla="*/ 2147483647 w 347"/>
                <a:gd name="T105" fmla="*/ 2147483647 h 440"/>
                <a:gd name="T106" fmla="*/ 2147483647 w 347"/>
                <a:gd name="T107" fmla="*/ 2147483647 h 440"/>
                <a:gd name="T108" fmla="*/ 2147483647 w 347"/>
                <a:gd name="T109" fmla="*/ 2147483647 h 440"/>
                <a:gd name="T110" fmla="*/ 2147483647 w 347"/>
                <a:gd name="T111" fmla="*/ 2147483647 h 440"/>
                <a:gd name="T112" fmla="*/ 2147483647 w 347"/>
                <a:gd name="T113" fmla="*/ 2147483647 h 440"/>
                <a:gd name="T114" fmla="*/ 2147483647 w 347"/>
                <a:gd name="T115" fmla="*/ 2147483647 h 4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7"/>
                <a:gd name="T175" fmla="*/ 0 h 440"/>
                <a:gd name="T176" fmla="*/ 347 w 347"/>
                <a:gd name="T177" fmla="*/ 440 h 4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7" h="440">
                  <a:moveTo>
                    <a:pt x="340" y="93"/>
                  </a:moveTo>
                  <a:cubicBezTo>
                    <a:pt x="281" y="93"/>
                    <a:pt x="281" y="93"/>
                    <a:pt x="281" y="93"/>
                  </a:cubicBezTo>
                  <a:cubicBezTo>
                    <a:pt x="281" y="34"/>
                    <a:pt x="281" y="34"/>
                    <a:pt x="281" y="34"/>
                  </a:cubicBezTo>
                  <a:cubicBezTo>
                    <a:pt x="281" y="30"/>
                    <a:pt x="277" y="27"/>
                    <a:pt x="273" y="27"/>
                  </a:cubicBezTo>
                  <a:cubicBezTo>
                    <a:pt x="214" y="27"/>
                    <a:pt x="214" y="27"/>
                    <a:pt x="214" y="27"/>
                  </a:cubicBezTo>
                  <a:cubicBezTo>
                    <a:pt x="214" y="7"/>
                    <a:pt x="214" y="7"/>
                    <a:pt x="214" y="7"/>
                  </a:cubicBezTo>
                  <a:cubicBezTo>
                    <a:pt x="214" y="3"/>
                    <a:pt x="211" y="0"/>
                    <a:pt x="207" y="0"/>
                  </a:cubicBezTo>
                  <a:cubicBezTo>
                    <a:pt x="140" y="0"/>
                    <a:pt x="140" y="0"/>
                    <a:pt x="140" y="0"/>
                  </a:cubicBezTo>
                  <a:cubicBezTo>
                    <a:pt x="136" y="0"/>
                    <a:pt x="133" y="3"/>
                    <a:pt x="133" y="7"/>
                  </a:cubicBezTo>
                  <a:cubicBezTo>
                    <a:pt x="133" y="27"/>
                    <a:pt x="133" y="27"/>
                    <a:pt x="133" y="27"/>
                  </a:cubicBezTo>
                  <a:cubicBezTo>
                    <a:pt x="74" y="27"/>
                    <a:pt x="74" y="27"/>
                    <a:pt x="74" y="27"/>
                  </a:cubicBezTo>
                  <a:cubicBezTo>
                    <a:pt x="70" y="27"/>
                    <a:pt x="66" y="30"/>
                    <a:pt x="66" y="34"/>
                  </a:cubicBezTo>
                  <a:cubicBezTo>
                    <a:pt x="66" y="159"/>
                    <a:pt x="66" y="159"/>
                    <a:pt x="66" y="159"/>
                  </a:cubicBezTo>
                  <a:cubicBezTo>
                    <a:pt x="7" y="159"/>
                    <a:pt x="7" y="159"/>
                    <a:pt x="7" y="159"/>
                  </a:cubicBezTo>
                  <a:cubicBezTo>
                    <a:pt x="3" y="159"/>
                    <a:pt x="0" y="163"/>
                    <a:pt x="0" y="167"/>
                  </a:cubicBezTo>
                  <a:cubicBezTo>
                    <a:pt x="0" y="300"/>
                    <a:pt x="0" y="300"/>
                    <a:pt x="0" y="300"/>
                  </a:cubicBezTo>
                  <a:cubicBezTo>
                    <a:pt x="0" y="302"/>
                    <a:pt x="1" y="304"/>
                    <a:pt x="2" y="305"/>
                  </a:cubicBezTo>
                  <a:cubicBezTo>
                    <a:pt x="66" y="369"/>
                    <a:pt x="66" y="369"/>
                    <a:pt x="66" y="369"/>
                  </a:cubicBezTo>
                  <a:cubicBezTo>
                    <a:pt x="66" y="433"/>
                    <a:pt x="66" y="433"/>
                    <a:pt x="66" y="433"/>
                  </a:cubicBezTo>
                  <a:cubicBezTo>
                    <a:pt x="66" y="437"/>
                    <a:pt x="70" y="440"/>
                    <a:pt x="74" y="440"/>
                  </a:cubicBezTo>
                  <a:cubicBezTo>
                    <a:pt x="273" y="440"/>
                    <a:pt x="273" y="440"/>
                    <a:pt x="273" y="440"/>
                  </a:cubicBezTo>
                  <a:cubicBezTo>
                    <a:pt x="277" y="440"/>
                    <a:pt x="281" y="437"/>
                    <a:pt x="281" y="433"/>
                  </a:cubicBezTo>
                  <a:cubicBezTo>
                    <a:pt x="281" y="364"/>
                    <a:pt x="281" y="364"/>
                    <a:pt x="281" y="364"/>
                  </a:cubicBezTo>
                  <a:cubicBezTo>
                    <a:pt x="345" y="305"/>
                    <a:pt x="345" y="305"/>
                    <a:pt x="345" y="305"/>
                  </a:cubicBezTo>
                  <a:cubicBezTo>
                    <a:pt x="346" y="304"/>
                    <a:pt x="347" y="302"/>
                    <a:pt x="347" y="300"/>
                  </a:cubicBezTo>
                  <a:cubicBezTo>
                    <a:pt x="347" y="100"/>
                    <a:pt x="347" y="100"/>
                    <a:pt x="347" y="100"/>
                  </a:cubicBezTo>
                  <a:cubicBezTo>
                    <a:pt x="347" y="96"/>
                    <a:pt x="344" y="93"/>
                    <a:pt x="340" y="93"/>
                  </a:cubicBezTo>
                  <a:close/>
                  <a:moveTo>
                    <a:pt x="332" y="296"/>
                  </a:moveTo>
                  <a:cubicBezTo>
                    <a:pt x="268" y="355"/>
                    <a:pt x="268" y="355"/>
                    <a:pt x="268" y="355"/>
                  </a:cubicBezTo>
                  <a:cubicBezTo>
                    <a:pt x="267" y="357"/>
                    <a:pt x="266" y="359"/>
                    <a:pt x="266" y="361"/>
                  </a:cubicBezTo>
                  <a:cubicBezTo>
                    <a:pt x="266" y="425"/>
                    <a:pt x="266" y="425"/>
                    <a:pt x="266" y="425"/>
                  </a:cubicBezTo>
                  <a:cubicBezTo>
                    <a:pt x="81" y="425"/>
                    <a:pt x="81" y="425"/>
                    <a:pt x="81" y="425"/>
                  </a:cubicBezTo>
                  <a:cubicBezTo>
                    <a:pt x="81" y="366"/>
                    <a:pt x="81" y="366"/>
                    <a:pt x="81" y="366"/>
                  </a:cubicBezTo>
                  <a:cubicBezTo>
                    <a:pt x="81" y="364"/>
                    <a:pt x="80" y="362"/>
                    <a:pt x="79" y="361"/>
                  </a:cubicBezTo>
                  <a:cubicBezTo>
                    <a:pt x="15" y="297"/>
                    <a:pt x="15" y="297"/>
                    <a:pt x="15" y="297"/>
                  </a:cubicBezTo>
                  <a:cubicBezTo>
                    <a:pt x="15" y="174"/>
                    <a:pt x="15" y="174"/>
                    <a:pt x="15" y="174"/>
                  </a:cubicBezTo>
                  <a:cubicBezTo>
                    <a:pt x="66" y="174"/>
                    <a:pt x="66" y="174"/>
                    <a:pt x="66" y="174"/>
                  </a:cubicBezTo>
                  <a:cubicBezTo>
                    <a:pt x="66" y="233"/>
                    <a:pt x="66" y="233"/>
                    <a:pt x="66" y="233"/>
                  </a:cubicBezTo>
                  <a:cubicBezTo>
                    <a:pt x="81" y="233"/>
                    <a:pt x="81" y="233"/>
                    <a:pt x="81" y="233"/>
                  </a:cubicBezTo>
                  <a:cubicBezTo>
                    <a:pt x="81" y="167"/>
                    <a:pt x="81" y="167"/>
                    <a:pt x="81" y="167"/>
                  </a:cubicBezTo>
                  <a:cubicBezTo>
                    <a:pt x="81" y="41"/>
                    <a:pt x="81" y="41"/>
                    <a:pt x="81" y="41"/>
                  </a:cubicBezTo>
                  <a:cubicBezTo>
                    <a:pt x="133" y="41"/>
                    <a:pt x="133" y="41"/>
                    <a:pt x="133" y="41"/>
                  </a:cubicBezTo>
                  <a:cubicBezTo>
                    <a:pt x="133" y="233"/>
                    <a:pt x="133" y="233"/>
                    <a:pt x="133" y="233"/>
                  </a:cubicBezTo>
                  <a:cubicBezTo>
                    <a:pt x="148" y="233"/>
                    <a:pt x="148" y="233"/>
                    <a:pt x="148" y="233"/>
                  </a:cubicBezTo>
                  <a:cubicBezTo>
                    <a:pt x="148" y="34"/>
                    <a:pt x="148" y="34"/>
                    <a:pt x="148" y="34"/>
                  </a:cubicBezTo>
                  <a:cubicBezTo>
                    <a:pt x="148" y="15"/>
                    <a:pt x="148" y="15"/>
                    <a:pt x="148" y="15"/>
                  </a:cubicBezTo>
                  <a:cubicBezTo>
                    <a:pt x="199" y="15"/>
                    <a:pt x="199" y="15"/>
                    <a:pt x="199" y="15"/>
                  </a:cubicBezTo>
                  <a:cubicBezTo>
                    <a:pt x="199" y="34"/>
                    <a:pt x="199" y="34"/>
                    <a:pt x="199" y="34"/>
                  </a:cubicBezTo>
                  <a:cubicBezTo>
                    <a:pt x="199" y="233"/>
                    <a:pt x="199" y="233"/>
                    <a:pt x="199" y="233"/>
                  </a:cubicBezTo>
                  <a:cubicBezTo>
                    <a:pt x="214" y="233"/>
                    <a:pt x="214" y="233"/>
                    <a:pt x="214" y="233"/>
                  </a:cubicBezTo>
                  <a:cubicBezTo>
                    <a:pt x="214" y="41"/>
                    <a:pt x="214" y="41"/>
                    <a:pt x="214" y="41"/>
                  </a:cubicBezTo>
                  <a:cubicBezTo>
                    <a:pt x="266" y="41"/>
                    <a:pt x="266" y="41"/>
                    <a:pt x="266" y="41"/>
                  </a:cubicBezTo>
                  <a:cubicBezTo>
                    <a:pt x="266" y="100"/>
                    <a:pt x="266" y="100"/>
                    <a:pt x="266" y="100"/>
                  </a:cubicBezTo>
                  <a:cubicBezTo>
                    <a:pt x="266" y="233"/>
                    <a:pt x="266" y="233"/>
                    <a:pt x="266" y="233"/>
                  </a:cubicBezTo>
                  <a:cubicBezTo>
                    <a:pt x="281" y="233"/>
                    <a:pt x="281" y="233"/>
                    <a:pt x="281" y="233"/>
                  </a:cubicBezTo>
                  <a:cubicBezTo>
                    <a:pt x="281" y="108"/>
                    <a:pt x="281" y="108"/>
                    <a:pt x="281" y="108"/>
                  </a:cubicBezTo>
                  <a:cubicBezTo>
                    <a:pt x="332" y="108"/>
                    <a:pt x="332" y="108"/>
                    <a:pt x="332" y="108"/>
                  </a:cubicBezTo>
                  <a:lnTo>
                    <a:pt x="332" y="296"/>
                  </a:lnTo>
                  <a:close/>
                </a:path>
              </a:pathLst>
            </a:custGeom>
            <a:solidFill>
              <a:srgbClr val="FFFFFF"/>
            </a:solidFill>
            <a:ln w="9525">
              <a:noFill/>
              <a:miter lim="800000"/>
            </a:ln>
            <a:effectLst/>
          </p:spPr>
          <p:txBody>
            <a:bodyPr lIns="68537" tIns="34286" rIns="68537" bIns="34286"/>
            <a:lstStyle/>
            <a:p>
              <a:endParaRPr lang="zh-CN" altLang="en-US"/>
            </a:p>
          </p:txBody>
        </p:sp>
        <p:sp>
          <p:nvSpPr>
            <p:cNvPr id="67" name="Freeform 83"/>
            <p:cNvSpPr>
              <a:spLocks noEditPoints="1" noChangeArrowheads="1"/>
            </p:cNvSpPr>
            <p:nvPr/>
          </p:nvSpPr>
          <p:spPr bwMode="auto">
            <a:xfrm>
              <a:off x="7177088" y="1341188"/>
              <a:ext cx="485775" cy="377825"/>
            </a:xfrm>
            <a:custGeom>
              <a:avLst/>
              <a:gdLst>
                <a:gd name="T0" fmla="*/ 2147483647 w 413"/>
                <a:gd name="T1" fmla="*/ 2147483647 h 321"/>
                <a:gd name="T2" fmla="*/ 2147483647 w 413"/>
                <a:gd name="T3" fmla="*/ 2147483647 h 321"/>
                <a:gd name="T4" fmla="*/ 2147483647 w 413"/>
                <a:gd name="T5" fmla="*/ 2147483647 h 321"/>
                <a:gd name="T6" fmla="*/ 2147483647 w 413"/>
                <a:gd name="T7" fmla="*/ 0 h 321"/>
                <a:gd name="T8" fmla="*/ 2147483647 w 413"/>
                <a:gd name="T9" fmla="*/ 0 h 321"/>
                <a:gd name="T10" fmla="*/ 2147483647 w 413"/>
                <a:gd name="T11" fmla="*/ 2147483647 h 321"/>
                <a:gd name="T12" fmla="*/ 2147483647 w 413"/>
                <a:gd name="T13" fmla="*/ 2147483647 h 321"/>
                <a:gd name="T14" fmla="*/ 2147483647 w 413"/>
                <a:gd name="T15" fmla="*/ 2147483647 h 321"/>
                <a:gd name="T16" fmla="*/ 0 w 413"/>
                <a:gd name="T17" fmla="*/ 2147483647 h 321"/>
                <a:gd name="T18" fmla="*/ 0 w 413"/>
                <a:gd name="T19" fmla="*/ 2147483647 h 321"/>
                <a:gd name="T20" fmla="*/ 2147483647 w 413"/>
                <a:gd name="T21" fmla="*/ 2147483647 h 321"/>
                <a:gd name="T22" fmla="*/ 2147483647 w 413"/>
                <a:gd name="T23" fmla="*/ 2147483647 h 321"/>
                <a:gd name="T24" fmla="*/ 2147483647 w 413"/>
                <a:gd name="T25" fmla="*/ 2147483647 h 321"/>
                <a:gd name="T26" fmla="*/ 2147483647 w 413"/>
                <a:gd name="T27" fmla="*/ 2147483647 h 321"/>
                <a:gd name="T28" fmla="*/ 2147483647 w 413"/>
                <a:gd name="T29" fmla="*/ 2147483647 h 321"/>
                <a:gd name="T30" fmla="*/ 2147483647 w 413"/>
                <a:gd name="T31" fmla="*/ 2147483647 h 321"/>
                <a:gd name="T32" fmla="*/ 2147483647 w 413"/>
                <a:gd name="T33" fmla="*/ 2147483647 h 321"/>
                <a:gd name="T34" fmla="*/ 2147483647 w 413"/>
                <a:gd name="T35" fmla="*/ 2147483647 h 321"/>
                <a:gd name="T36" fmla="*/ 2147483647 w 413"/>
                <a:gd name="T37" fmla="*/ 2147483647 h 321"/>
                <a:gd name="T38" fmla="*/ 2147483647 w 413"/>
                <a:gd name="T39" fmla="*/ 2147483647 h 321"/>
                <a:gd name="T40" fmla="*/ 2147483647 w 413"/>
                <a:gd name="T41" fmla="*/ 2147483647 h 321"/>
                <a:gd name="T42" fmla="*/ 2147483647 w 413"/>
                <a:gd name="T43" fmla="*/ 2147483647 h 321"/>
                <a:gd name="T44" fmla="*/ 2147483647 w 413"/>
                <a:gd name="T45" fmla="*/ 2147483647 h 321"/>
                <a:gd name="T46" fmla="*/ 2147483647 w 413"/>
                <a:gd name="T47" fmla="*/ 2147483647 h 321"/>
                <a:gd name="T48" fmla="*/ 2147483647 w 413"/>
                <a:gd name="T49" fmla="*/ 2147483647 h 321"/>
                <a:gd name="T50" fmla="*/ 2147483647 w 413"/>
                <a:gd name="T51" fmla="*/ 2147483647 h 321"/>
                <a:gd name="T52" fmla="*/ 2147483647 w 413"/>
                <a:gd name="T53" fmla="*/ 2147483647 h 321"/>
                <a:gd name="T54" fmla="*/ 2147483647 w 413"/>
                <a:gd name="T55" fmla="*/ 2147483647 h 321"/>
                <a:gd name="T56" fmla="*/ 2147483647 w 413"/>
                <a:gd name="T57" fmla="*/ 2147483647 h 321"/>
                <a:gd name="T58" fmla="*/ 2147483647 w 413"/>
                <a:gd name="T59" fmla="*/ 2147483647 h 321"/>
                <a:gd name="T60" fmla="*/ 2147483647 w 413"/>
                <a:gd name="T61" fmla="*/ 2147483647 h 321"/>
                <a:gd name="T62" fmla="*/ 2147483647 w 413"/>
                <a:gd name="T63" fmla="*/ 2147483647 h 321"/>
                <a:gd name="T64" fmla="*/ 2147483647 w 413"/>
                <a:gd name="T65" fmla="*/ 2147483647 h 321"/>
                <a:gd name="T66" fmla="*/ 2147483647 w 413"/>
                <a:gd name="T67" fmla="*/ 2147483647 h 321"/>
                <a:gd name="T68" fmla="*/ 2147483647 w 413"/>
                <a:gd name="T69" fmla="*/ 2147483647 h 3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3"/>
                <a:gd name="T106" fmla="*/ 0 h 321"/>
                <a:gd name="T107" fmla="*/ 413 w 413"/>
                <a:gd name="T108" fmla="*/ 321 h 3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3" h="321">
                  <a:moveTo>
                    <a:pt x="339" y="41"/>
                  </a:moveTo>
                  <a:cubicBezTo>
                    <a:pt x="280" y="41"/>
                    <a:pt x="280" y="41"/>
                    <a:pt x="280" y="41"/>
                  </a:cubicBezTo>
                  <a:cubicBezTo>
                    <a:pt x="280" y="8"/>
                    <a:pt x="280" y="8"/>
                    <a:pt x="280" y="8"/>
                  </a:cubicBezTo>
                  <a:cubicBezTo>
                    <a:pt x="280" y="4"/>
                    <a:pt x="277" y="0"/>
                    <a:pt x="273" y="0"/>
                  </a:cubicBezTo>
                  <a:cubicBezTo>
                    <a:pt x="140" y="0"/>
                    <a:pt x="140" y="0"/>
                    <a:pt x="140" y="0"/>
                  </a:cubicBezTo>
                  <a:cubicBezTo>
                    <a:pt x="136" y="0"/>
                    <a:pt x="132" y="4"/>
                    <a:pt x="132" y="8"/>
                  </a:cubicBezTo>
                  <a:cubicBezTo>
                    <a:pt x="132" y="41"/>
                    <a:pt x="132" y="41"/>
                    <a:pt x="132" y="41"/>
                  </a:cubicBezTo>
                  <a:cubicBezTo>
                    <a:pt x="73" y="41"/>
                    <a:pt x="73" y="41"/>
                    <a:pt x="73" y="41"/>
                  </a:cubicBezTo>
                  <a:cubicBezTo>
                    <a:pt x="33" y="41"/>
                    <a:pt x="0" y="74"/>
                    <a:pt x="0" y="115"/>
                  </a:cubicBezTo>
                  <a:cubicBezTo>
                    <a:pt x="0" y="247"/>
                    <a:pt x="0" y="247"/>
                    <a:pt x="0" y="247"/>
                  </a:cubicBezTo>
                  <a:cubicBezTo>
                    <a:pt x="0" y="288"/>
                    <a:pt x="33" y="321"/>
                    <a:pt x="73" y="321"/>
                  </a:cubicBezTo>
                  <a:cubicBezTo>
                    <a:pt x="339" y="321"/>
                    <a:pt x="339" y="321"/>
                    <a:pt x="339" y="321"/>
                  </a:cubicBezTo>
                  <a:cubicBezTo>
                    <a:pt x="380" y="321"/>
                    <a:pt x="413" y="288"/>
                    <a:pt x="413" y="247"/>
                  </a:cubicBezTo>
                  <a:cubicBezTo>
                    <a:pt x="413" y="115"/>
                    <a:pt x="413" y="115"/>
                    <a:pt x="413" y="115"/>
                  </a:cubicBezTo>
                  <a:cubicBezTo>
                    <a:pt x="413" y="74"/>
                    <a:pt x="380" y="41"/>
                    <a:pt x="339" y="41"/>
                  </a:cubicBezTo>
                  <a:close/>
                  <a:moveTo>
                    <a:pt x="81" y="56"/>
                  </a:moveTo>
                  <a:cubicBezTo>
                    <a:pt x="332" y="56"/>
                    <a:pt x="332" y="56"/>
                    <a:pt x="332" y="56"/>
                  </a:cubicBezTo>
                  <a:cubicBezTo>
                    <a:pt x="332" y="306"/>
                    <a:pt x="332" y="306"/>
                    <a:pt x="332" y="306"/>
                  </a:cubicBezTo>
                  <a:cubicBezTo>
                    <a:pt x="81" y="306"/>
                    <a:pt x="81" y="306"/>
                    <a:pt x="81" y="306"/>
                  </a:cubicBezTo>
                  <a:lnTo>
                    <a:pt x="81" y="56"/>
                  </a:lnTo>
                  <a:close/>
                  <a:moveTo>
                    <a:pt x="147" y="15"/>
                  </a:moveTo>
                  <a:cubicBezTo>
                    <a:pt x="265" y="15"/>
                    <a:pt x="265" y="15"/>
                    <a:pt x="265" y="15"/>
                  </a:cubicBezTo>
                  <a:cubicBezTo>
                    <a:pt x="265" y="41"/>
                    <a:pt x="265" y="41"/>
                    <a:pt x="265" y="41"/>
                  </a:cubicBezTo>
                  <a:cubicBezTo>
                    <a:pt x="147" y="41"/>
                    <a:pt x="147" y="41"/>
                    <a:pt x="147" y="41"/>
                  </a:cubicBezTo>
                  <a:lnTo>
                    <a:pt x="147" y="15"/>
                  </a:lnTo>
                  <a:close/>
                  <a:moveTo>
                    <a:pt x="14" y="247"/>
                  </a:moveTo>
                  <a:cubicBezTo>
                    <a:pt x="14" y="115"/>
                    <a:pt x="14" y="115"/>
                    <a:pt x="14" y="115"/>
                  </a:cubicBezTo>
                  <a:cubicBezTo>
                    <a:pt x="14" y="85"/>
                    <a:pt x="37" y="60"/>
                    <a:pt x="66" y="56"/>
                  </a:cubicBezTo>
                  <a:cubicBezTo>
                    <a:pt x="66" y="305"/>
                    <a:pt x="66" y="305"/>
                    <a:pt x="66" y="305"/>
                  </a:cubicBezTo>
                  <a:cubicBezTo>
                    <a:pt x="37" y="302"/>
                    <a:pt x="14" y="277"/>
                    <a:pt x="14" y="247"/>
                  </a:cubicBezTo>
                  <a:close/>
                  <a:moveTo>
                    <a:pt x="398" y="247"/>
                  </a:moveTo>
                  <a:cubicBezTo>
                    <a:pt x="398" y="277"/>
                    <a:pt x="376" y="302"/>
                    <a:pt x="347" y="305"/>
                  </a:cubicBezTo>
                  <a:cubicBezTo>
                    <a:pt x="347" y="56"/>
                    <a:pt x="347" y="56"/>
                    <a:pt x="347" y="56"/>
                  </a:cubicBezTo>
                  <a:cubicBezTo>
                    <a:pt x="376" y="60"/>
                    <a:pt x="398" y="85"/>
                    <a:pt x="398" y="115"/>
                  </a:cubicBezTo>
                  <a:lnTo>
                    <a:pt x="398" y="247"/>
                  </a:lnTo>
                  <a:close/>
                </a:path>
              </a:pathLst>
            </a:custGeom>
            <a:solidFill>
              <a:srgbClr val="FFFFFF"/>
            </a:solidFill>
            <a:ln w="9525">
              <a:noFill/>
              <a:miter lim="800000"/>
            </a:ln>
            <a:effectLst/>
          </p:spPr>
          <p:txBody>
            <a:bodyPr lIns="68537" tIns="34286" rIns="68537" bIns="34286"/>
            <a:lstStyle/>
            <a:p>
              <a:endParaRPr lang="zh-CN" altLang="en-US"/>
            </a:p>
          </p:txBody>
        </p:sp>
        <p:sp>
          <p:nvSpPr>
            <p:cNvPr id="68" name="Freeform 70"/>
            <p:cNvSpPr>
              <a:spLocks noEditPoints="1" noChangeArrowheads="1"/>
            </p:cNvSpPr>
            <p:nvPr/>
          </p:nvSpPr>
          <p:spPr bwMode="auto">
            <a:xfrm>
              <a:off x="4152900" y="4005013"/>
              <a:ext cx="407988" cy="485775"/>
            </a:xfrm>
            <a:custGeom>
              <a:avLst/>
              <a:gdLst>
                <a:gd name="T0" fmla="*/ 2147483647 w 346"/>
                <a:gd name="T1" fmla="*/ 2147483647 h 414"/>
                <a:gd name="T2" fmla="*/ 2147483647 w 346"/>
                <a:gd name="T3" fmla="*/ 2147483647 h 414"/>
                <a:gd name="T4" fmla="*/ 2147483647 w 346"/>
                <a:gd name="T5" fmla="*/ 2147483647 h 414"/>
                <a:gd name="T6" fmla="*/ 2147483647 w 346"/>
                <a:gd name="T7" fmla="*/ 2147483647 h 414"/>
                <a:gd name="T8" fmla="*/ 2147483647 w 346"/>
                <a:gd name="T9" fmla="*/ 2147483647 h 414"/>
                <a:gd name="T10" fmla="*/ 2147483647 w 346"/>
                <a:gd name="T11" fmla="*/ 0 h 414"/>
                <a:gd name="T12" fmla="*/ 2147483647 w 346"/>
                <a:gd name="T13" fmla="*/ 0 h 414"/>
                <a:gd name="T14" fmla="*/ 2147483647 w 346"/>
                <a:gd name="T15" fmla="*/ 0 h 414"/>
                <a:gd name="T16" fmla="*/ 2147483647 w 346"/>
                <a:gd name="T17" fmla="*/ 0 h 414"/>
                <a:gd name="T18" fmla="*/ 2147483647 w 346"/>
                <a:gd name="T19" fmla="*/ 0 h 414"/>
                <a:gd name="T20" fmla="*/ 0 w 346"/>
                <a:gd name="T21" fmla="*/ 2147483647 h 414"/>
                <a:gd name="T22" fmla="*/ 0 w 346"/>
                <a:gd name="T23" fmla="*/ 2147483647 h 414"/>
                <a:gd name="T24" fmla="*/ 2147483647 w 346"/>
                <a:gd name="T25" fmla="*/ 2147483647 h 414"/>
                <a:gd name="T26" fmla="*/ 2147483647 w 346"/>
                <a:gd name="T27" fmla="*/ 2147483647 h 414"/>
                <a:gd name="T28" fmla="*/ 2147483647 w 346"/>
                <a:gd name="T29" fmla="*/ 2147483647 h 414"/>
                <a:gd name="T30" fmla="*/ 2147483647 w 346"/>
                <a:gd name="T31" fmla="*/ 2147483647 h 414"/>
                <a:gd name="T32" fmla="*/ 2147483647 w 346"/>
                <a:gd name="T33" fmla="*/ 2147483647 h 414"/>
                <a:gd name="T34" fmla="*/ 2147483647 w 346"/>
                <a:gd name="T35" fmla="*/ 2147483647 h 414"/>
                <a:gd name="T36" fmla="*/ 2147483647 w 346"/>
                <a:gd name="T37" fmla="*/ 2147483647 h 414"/>
                <a:gd name="T38" fmla="*/ 2147483647 w 346"/>
                <a:gd name="T39" fmla="*/ 2147483647 h 414"/>
                <a:gd name="T40" fmla="*/ 2147483647 w 346"/>
                <a:gd name="T41" fmla="*/ 2147483647 h 414"/>
                <a:gd name="T42" fmla="*/ 2147483647 w 346"/>
                <a:gd name="T43" fmla="*/ 2147483647 h 414"/>
                <a:gd name="T44" fmla="*/ 2147483647 w 346"/>
                <a:gd name="T45" fmla="*/ 2147483647 h 414"/>
                <a:gd name="T46" fmla="*/ 2147483647 w 346"/>
                <a:gd name="T47" fmla="*/ 2147483647 h 414"/>
                <a:gd name="T48" fmla="*/ 2147483647 w 346"/>
                <a:gd name="T49" fmla="*/ 2147483647 h 414"/>
                <a:gd name="T50" fmla="*/ 2147483647 w 346"/>
                <a:gd name="T51" fmla="*/ 2147483647 h 414"/>
                <a:gd name="T52" fmla="*/ 2147483647 w 346"/>
                <a:gd name="T53" fmla="*/ 2147483647 h 414"/>
                <a:gd name="T54" fmla="*/ 2147483647 w 346"/>
                <a:gd name="T55" fmla="*/ 2147483647 h 414"/>
                <a:gd name="T56" fmla="*/ 2147483647 w 346"/>
                <a:gd name="T57" fmla="*/ 2147483647 h 4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6"/>
                <a:gd name="T88" fmla="*/ 0 h 414"/>
                <a:gd name="T89" fmla="*/ 346 w 346"/>
                <a:gd name="T90" fmla="*/ 414 h 4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w="9525">
              <a:noFill/>
              <a:miter lim="800000"/>
            </a:ln>
            <a:effectLst/>
          </p:spPr>
          <p:txBody>
            <a:bodyPr lIns="68537" tIns="34286" rIns="68537" bIns="34286"/>
            <a:lstStyle/>
            <a:p>
              <a:endParaRPr lang="zh-CN" altLang="en-US"/>
            </a:p>
          </p:txBody>
        </p:sp>
        <p:sp>
          <p:nvSpPr>
            <p:cNvPr id="69" name="矩形 68"/>
            <p:cNvSpPr/>
            <p:nvPr/>
          </p:nvSpPr>
          <p:spPr>
            <a:xfrm>
              <a:off x="5258916" y="4620720"/>
              <a:ext cx="1338828" cy="323165"/>
            </a:xfrm>
            <a:prstGeom prst="rect">
              <a:avLst/>
            </a:prstGeom>
          </p:spPr>
          <p:txBody>
            <a:bodyPr wrap="none">
              <a:spAutoFit/>
            </a:bodyPr>
            <a:lstStyle/>
            <a:p>
              <a:pPr algn="ctr">
                <a:buFontTx/>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酒店管理系统</a:t>
              </a:r>
            </a:p>
          </p:txBody>
        </p:sp>
      </p:grpSp>
      <p:sp>
        <p:nvSpPr>
          <p:cNvPr id="32" name="矩形 31"/>
          <p:cNvSpPr/>
          <p:nvPr/>
        </p:nvSpPr>
        <p:spPr>
          <a:xfrm>
            <a:off x="6870974" y="4640865"/>
            <a:ext cx="954107" cy="323165"/>
          </a:xfrm>
          <a:prstGeom prst="rect">
            <a:avLst/>
          </a:prstGeom>
        </p:spPr>
        <p:txBody>
          <a:bodyPr wrap="none">
            <a:spAutoFit/>
          </a:bodyPr>
          <a:lstStyle/>
          <a:p>
            <a:pPr algn="ctr">
              <a:buFontTx/>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电商平台</a:t>
            </a:r>
          </a:p>
        </p:txBody>
      </p:sp>
      <p:sp>
        <p:nvSpPr>
          <p:cNvPr id="33" name="矩形 32"/>
          <p:cNvSpPr/>
          <p:nvPr/>
        </p:nvSpPr>
        <p:spPr>
          <a:xfrm>
            <a:off x="8196773" y="3215197"/>
            <a:ext cx="1338829" cy="323165"/>
          </a:xfrm>
          <a:prstGeom prst="rect">
            <a:avLst/>
          </a:prstGeom>
        </p:spPr>
        <p:txBody>
          <a:bodyPr wrap="none">
            <a:spAutoFit/>
          </a:bodyPr>
          <a:lstStyle/>
          <a:p>
            <a:pPr algn="ctr">
              <a:buFontTx/>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商品送货上门</a:t>
            </a:r>
          </a:p>
        </p:txBody>
      </p:sp>
      <p:sp>
        <p:nvSpPr>
          <p:cNvPr id="34" name="矩形 33"/>
          <p:cNvSpPr/>
          <p:nvPr/>
        </p:nvSpPr>
        <p:spPr>
          <a:xfrm>
            <a:off x="6942921" y="3206014"/>
            <a:ext cx="954107" cy="323165"/>
          </a:xfrm>
          <a:prstGeom prst="rect">
            <a:avLst/>
          </a:prstGeom>
        </p:spPr>
        <p:txBody>
          <a:bodyPr wrap="none">
            <a:spAutoFit/>
          </a:bodyPr>
          <a:lstStyle/>
          <a:p>
            <a:pPr algn="ctr">
              <a:buFontTx/>
              <a:buNone/>
            </a:pP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商家活动</a:t>
            </a:r>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801041"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总体规划</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智慧营销要素</a:t>
            </a:r>
            <a:endParaRPr lang="zh-CN" altLang="en-US" sz="2000" b="1" dirty="0">
              <a:solidFill>
                <a:schemeClr val="accent4">
                  <a:lumMod val="75000"/>
                </a:schemeClr>
              </a:solidFill>
              <a:latin typeface="+mn-ea"/>
              <a:cs typeface="+mn-ea"/>
              <a:sym typeface="+mn-lt"/>
            </a:endParaRPr>
          </a:p>
        </p:txBody>
      </p:sp>
      <p:grpSp>
        <p:nvGrpSpPr>
          <p:cNvPr id="15" name="组合 14"/>
          <p:cNvGrpSpPr/>
          <p:nvPr/>
        </p:nvGrpSpPr>
        <p:grpSpPr>
          <a:xfrm>
            <a:off x="613802" y="1886106"/>
            <a:ext cx="3384550" cy="3314700"/>
            <a:chOff x="613802" y="1886106"/>
            <a:chExt cx="3384550" cy="3314700"/>
          </a:xfrm>
        </p:grpSpPr>
        <p:sp>
          <p:nvSpPr>
            <p:cNvPr id="31" name="Oval 12"/>
            <p:cNvSpPr>
              <a:spLocks noChangeArrowheads="1"/>
            </p:cNvSpPr>
            <p:nvPr/>
          </p:nvSpPr>
          <p:spPr bwMode="auto">
            <a:xfrm>
              <a:off x="901140" y="1886106"/>
              <a:ext cx="2744787" cy="2743200"/>
            </a:xfrm>
            <a:prstGeom prst="ellipse">
              <a:avLst/>
            </a:prstGeom>
            <a:solidFill>
              <a:srgbClr val="EDB921">
                <a:alpha val="79999"/>
              </a:srgbClr>
            </a:solidFill>
            <a:ln w="9525">
              <a:noFill/>
              <a:round/>
            </a:ln>
          </p:spPr>
          <p:txBody>
            <a:bodyPr lIns="0" tIns="0" rIns="0" bIns="205002" anchor="b"/>
            <a:lstStyle/>
            <a:p>
              <a:pPr algn="ctr">
                <a:lnSpc>
                  <a:spcPct val="90000"/>
                </a:lnSpc>
                <a:buClr>
                  <a:srgbClr val="FEFEFE"/>
                </a:buClr>
                <a:buFontTx/>
                <a:buNone/>
              </a:pPr>
              <a:r>
                <a:rPr lang="zh-CN" altLang="en-US" b="1">
                  <a:solidFill>
                    <a:srgbClr val="FFFFFF"/>
                  </a:solidFill>
                  <a:latin typeface="Segoe UI" panose="020B0502040204020203" pitchFamily="34" charset="0"/>
                  <a:ea typeface="微软雅黑" panose="020B0503020204020204" charset="-122"/>
                  <a:sym typeface="Segoe UI" panose="020B0502040204020203" pitchFamily="34" charset="0"/>
                </a:rPr>
                <a:t>可量化</a:t>
              </a:r>
            </a:p>
          </p:txBody>
        </p:sp>
        <p:sp>
          <p:nvSpPr>
            <p:cNvPr id="36" name="Text Box 7"/>
            <p:cNvSpPr txBox="1">
              <a:spLocks noChangeArrowheads="1"/>
            </p:cNvSpPr>
            <p:nvPr/>
          </p:nvSpPr>
          <p:spPr bwMode="auto">
            <a:xfrm>
              <a:off x="613802" y="4830918"/>
              <a:ext cx="3384550" cy="369888"/>
            </a:xfrm>
            <a:prstGeom prst="rect">
              <a:avLst/>
            </a:prstGeom>
            <a:noFill/>
            <a:ln w="9525">
              <a:noFill/>
              <a:miter lim="800000"/>
            </a:ln>
          </p:spPr>
          <p:txBody>
            <a:bodyPr lIns="91390" tIns="45718" rIns="91390" bIns="45718">
              <a:spAutoFit/>
            </a:bodyPr>
            <a:lstStyle/>
            <a:p>
              <a:pPr>
                <a:buFontTx/>
                <a:buNone/>
              </a:pPr>
              <a:r>
                <a:rPr lang="zh-CN" altLang="en-US" b="1">
                  <a:latin typeface="微软雅黑" panose="020B0503020204020204" charset="-122"/>
                  <a:ea typeface="微软雅黑" panose="020B0503020204020204" charset="-122"/>
                  <a:sym typeface="Arial" panose="020B0604020202020204" pitchFamily="34" charset="0"/>
                </a:rPr>
                <a:t>营销效果可通过量化指标衡量</a:t>
              </a:r>
            </a:p>
          </p:txBody>
        </p:sp>
        <p:pic>
          <p:nvPicPr>
            <p:cNvPr id="39" name="Picture 3" descr="C:\Users\scottkl\AppData\Local\MetroStyleAddIn\Icons\Virtualization.wmf"/>
            <p:cNvPicPr>
              <a:picLocks noChangeAspect="1" noChangeArrowheads="1"/>
            </p:cNvPicPr>
            <p:nvPr/>
          </p:nvPicPr>
          <p:blipFill>
            <a:blip r:embed="rId3"/>
            <a:srcRect/>
            <a:stretch>
              <a:fillRect/>
            </a:stretch>
          </p:blipFill>
          <p:spPr bwMode="auto">
            <a:xfrm>
              <a:off x="1620277" y="2462368"/>
              <a:ext cx="1184275" cy="914400"/>
            </a:xfrm>
            <a:prstGeom prst="rect">
              <a:avLst/>
            </a:prstGeom>
            <a:noFill/>
            <a:ln w="9525">
              <a:noFill/>
              <a:miter lim="800000"/>
              <a:headEnd/>
              <a:tailEnd/>
            </a:ln>
            <a:effectLst/>
          </p:spPr>
        </p:pic>
      </p:grpSp>
      <p:grpSp>
        <p:nvGrpSpPr>
          <p:cNvPr id="17" name="组合 16"/>
          <p:cNvGrpSpPr/>
          <p:nvPr/>
        </p:nvGrpSpPr>
        <p:grpSpPr>
          <a:xfrm>
            <a:off x="8246502" y="1886106"/>
            <a:ext cx="3241675" cy="3632200"/>
            <a:chOff x="8246502" y="1886106"/>
            <a:chExt cx="3241675" cy="3632200"/>
          </a:xfrm>
        </p:grpSpPr>
        <p:sp>
          <p:nvSpPr>
            <p:cNvPr id="35" name="Oval 18"/>
            <p:cNvSpPr>
              <a:spLocks noChangeArrowheads="1"/>
            </p:cNvSpPr>
            <p:nvPr/>
          </p:nvSpPr>
          <p:spPr bwMode="auto">
            <a:xfrm>
              <a:off x="8246502" y="1886106"/>
              <a:ext cx="2746375" cy="2743200"/>
            </a:xfrm>
            <a:prstGeom prst="ellipse">
              <a:avLst/>
            </a:prstGeom>
            <a:solidFill>
              <a:srgbClr val="EDB921">
                <a:alpha val="79999"/>
              </a:srgbClr>
            </a:solidFill>
            <a:ln w="9525">
              <a:noFill/>
              <a:round/>
            </a:ln>
          </p:spPr>
          <p:txBody>
            <a:bodyPr lIns="0" tIns="0" rIns="0" bIns="205002" anchor="b"/>
            <a:lstStyle/>
            <a:p>
              <a:pPr algn="ctr">
                <a:lnSpc>
                  <a:spcPct val="90000"/>
                </a:lnSpc>
                <a:buClr>
                  <a:srgbClr val="FEFEFE"/>
                </a:buClr>
                <a:buFontTx/>
                <a:buNone/>
              </a:pPr>
              <a:r>
                <a:rPr lang="zh-CN" altLang="en-US" b="1">
                  <a:solidFill>
                    <a:schemeClr val="bg1"/>
                  </a:solidFill>
                  <a:latin typeface="Segoe UI" panose="020B0502040204020203" pitchFamily="34" charset="0"/>
                  <a:ea typeface="微软雅黑" panose="020B0503020204020204" charset="-122"/>
                  <a:sym typeface="Segoe UI" panose="020B0502040204020203" pitchFamily="34" charset="0"/>
                </a:rPr>
                <a:t>标准化</a:t>
              </a:r>
            </a:p>
          </p:txBody>
        </p:sp>
        <p:sp>
          <p:nvSpPr>
            <p:cNvPr id="37" name="Text Box 8"/>
            <p:cNvSpPr txBox="1">
              <a:spLocks noChangeArrowheads="1"/>
            </p:cNvSpPr>
            <p:nvPr/>
          </p:nvSpPr>
          <p:spPr bwMode="auto">
            <a:xfrm>
              <a:off x="8246502" y="4872193"/>
              <a:ext cx="3241675" cy="646113"/>
            </a:xfrm>
            <a:prstGeom prst="rect">
              <a:avLst/>
            </a:prstGeom>
            <a:noFill/>
            <a:ln w="9525">
              <a:noFill/>
              <a:miter lim="800000"/>
            </a:ln>
          </p:spPr>
          <p:txBody>
            <a:bodyPr lIns="91390" tIns="45718" rIns="91390" bIns="45718">
              <a:spAutoFit/>
            </a:bodyPr>
            <a:lstStyle/>
            <a:p>
              <a:pPr>
                <a:buFontTx/>
                <a:buNone/>
              </a:pPr>
              <a:r>
                <a:rPr lang="zh-CN" altLang="en-US" b="1" dirty="0">
                  <a:latin typeface="微软雅黑" panose="020B0503020204020204" charset="-122"/>
                  <a:ea typeface="微软雅黑" panose="020B0503020204020204" charset="-122"/>
                  <a:sym typeface="Arial" panose="020B0604020202020204" pitchFamily="34" charset="0"/>
                </a:rPr>
                <a:t> 传统媒体与新媒体相结合</a:t>
              </a:r>
            </a:p>
            <a:p>
              <a:pPr>
                <a:buFontTx/>
                <a:buNone/>
              </a:pPr>
              <a:endParaRPr lang="zh-CN" altLang="en-US" b="1" dirty="0">
                <a:latin typeface="微软雅黑" panose="020B0503020204020204" charset="-122"/>
                <a:ea typeface="微软雅黑" panose="020B0503020204020204" charset="-122"/>
                <a:sym typeface="Arial" panose="020B0604020202020204" pitchFamily="34" charset="0"/>
              </a:endParaRPr>
            </a:p>
          </p:txBody>
        </p:sp>
        <p:pic>
          <p:nvPicPr>
            <p:cNvPr id="40" name="Picture 21"/>
            <p:cNvPicPr>
              <a:picLocks noChangeAspect="1" noChangeArrowheads="1"/>
            </p:cNvPicPr>
            <p:nvPr/>
          </p:nvPicPr>
          <p:blipFill>
            <a:blip r:embed="rId4"/>
            <a:srcRect/>
            <a:stretch>
              <a:fillRect/>
            </a:stretch>
          </p:blipFill>
          <p:spPr bwMode="auto">
            <a:xfrm>
              <a:off x="9037077" y="2317906"/>
              <a:ext cx="1139825" cy="914400"/>
            </a:xfrm>
            <a:prstGeom prst="rect">
              <a:avLst/>
            </a:prstGeom>
            <a:noFill/>
            <a:ln w="9525">
              <a:noFill/>
              <a:miter lim="800000"/>
              <a:headEnd/>
              <a:tailEnd/>
            </a:ln>
            <a:effectLst/>
          </p:spPr>
        </p:pic>
      </p:grpSp>
      <p:grpSp>
        <p:nvGrpSpPr>
          <p:cNvPr id="16" name="组合 15"/>
          <p:cNvGrpSpPr/>
          <p:nvPr/>
        </p:nvGrpSpPr>
        <p:grpSpPr>
          <a:xfrm>
            <a:off x="4455552" y="1886106"/>
            <a:ext cx="3286125" cy="3608387"/>
            <a:chOff x="4455552" y="1886106"/>
            <a:chExt cx="3286125" cy="3608387"/>
          </a:xfrm>
        </p:grpSpPr>
        <p:grpSp>
          <p:nvGrpSpPr>
            <p:cNvPr id="32" name="Group 3"/>
            <p:cNvGrpSpPr/>
            <p:nvPr/>
          </p:nvGrpSpPr>
          <p:grpSpPr bwMode="auto">
            <a:xfrm>
              <a:off x="4573027" y="1886106"/>
              <a:ext cx="2743200" cy="2743200"/>
              <a:chOff x="0" y="0"/>
              <a:chExt cx="2743200" cy="2743200"/>
            </a:xfrm>
          </p:grpSpPr>
          <p:sp>
            <p:nvSpPr>
              <p:cNvPr id="33" name="Oval 15"/>
              <p:cNvSpPr>
                <a:spLocks noChangeArrowheads="1"/>
              </p:cNvSpPr>
              <p:nvPr/>
            </p:nvSpPr>
            <p:spPr bwMode="auto">
              <a:xfrm>
                <a:off x="0" y="0"/>
                <a:ext cx="2743200" cy="2743200"/>
              </a:xfrm>
              <a:prstGeom prst="ellipse">
                <a:avLst/>
              </a:prstGeom>
              <a:solidFill>
                <a:srgbClr val="EDB921">
                  <a:alpha val="79999"/>
                </a:srgbClr>
              </a:solidFill>
              <a:ln w="9525">
                <a:noFill/>
                <a:round/>
              </a:ln>
            </p:spPr>
            <p:txBody>
              <a:bodyPr lIns="0" tIns="0" rIns="0" bIns="273685" anchor="b"/>
              <a:lstStyle/>
              <a:p>
                <a:pPr algn="ctr">
                  <a:lnSpc>
                    <a:spcPct val="90000"/>
                  </a:lnSpc>
                  <a:buClr>
                    <a:srgbClr val="FEFEFE"/>
                  </a:buClr>
                  <a:buFontTx/>
                  <a:buNone/>
                </a:pPr>
                <a:r>
                  <a:rPr lang="zh-CN" altLang="en-US" b="1">
                    <a:solidFill>
                      <a:srgbClr val="FFFFFF"/>
                    </a:solidFill>
                    <a:latin typeface="Segoe UI" panose="020B0502040204020203" pitchFamily="34" charset="0"/>
                    <a:ea typeface="微软雅黑" panose="020B0503020204020204" charset="-122"/>
                    <a:sym typeface="Segoe UI" panose="020B0502040204020203" pitchFamily="34" charset="0"/>
                  </a:rPr>
                  <a:t>精准化</a:t>
                </a:r>
                <a:endParaRPr lang="zh-CN" altLang="en-US" b="1">
                  <a:ea typeface="微软雅黑" panose="020B0503020204020204" charset="-122"/>
                </a:endParaRPr>
              </a:p>
            </p:txBody>
          </p:sp>
          <p:sp>
            <p:nvSpPr>
              <p:cNvPr id="34" name="Freeform 72"/>
              <p:cNvSpPr>
                <a:spLocks noEditPoints="1" noChangeArrowheads="1"/>
              </p:cNvSpPr>
              <p:nvPr/>
            </p:nvSpPr>
            <p:spPr bwMode="auto">
              <a:xfrm>
                <a:off x="1033209" y="671017"/>
                <a:ext cx="676784" cy="678178"/>
              </a:xfrm>
              <a:custGeom>
                <a:avLst/>
                <a:gdLst>
                  <a:gd name="T0" fmla="*/ 2147483647 w 411"/>
                  <a:gd name="T1" fmla="*/ 2147483647 h 412"/>
                  <a:gd name="T2" fmla="*/ 2147483647 w 411"/>
                  <a:gd name="T3" fmla="*/ 2147483647 h 412"/>
                  <a:gd name="T4" fmla="*/ 2147483647 w 411"/>
                  <a:gd name="T5" fmla="*/ 2147483647 h 412"/>
                  <a:gd name="T6" fmla="*/ 2147483647 w 411"/>
                  <a:gd name="T7" fmla="*/ 2147483647 h 412"/>
                  <a:gd name="T8" fmla="*/ 2147483647 w 411"/>
                  <a:gd name="T9" fmla="*/ 0 h 412"/>
                  <a:gd name="T10" fmla="*/ 2147483647 w 411"/>
                  <a:gd name="T11" fmla="*/ 2147483647 h 412"/>
                  <a:gd name="T12" fmla="*/ 2147483647 w 411"/>
                  <a:gd name="T13" fmla="*/ 2147483647 h 412"/>
                  <a:gd name="T14" fmla="*/ 2147483647 w 411"/>
                  <a:gd name="T15" fmla="*/ 2147483647 h 412"/>
                  <a:gd name="T16" fmla="*/ 2147483647 w 411"/>
                  <a:gd name="T17" fmla="*/ 2147483647 h 412"/>
                  <a:gd name="T18" fmla="*/ 0 w 411"/>
                  <a:gd name="T19" fmla="*/ 2147483647 h 412"/>
                  <a:gd name="T20" fmla="*/ 2147483647 w 411"/>
                  <a:gd name="T21" fmla="*/ 2147483647 h 412"/>
                  <a:gd name="T22" fmla="*/ 2147483647 w 411"/>
                  <a:gd name="T23" fmla="*/ 2147483647 h 412"/>
                  <a:gd name="T24" fmla="*/ 2147483647 w 411"/>
                  <a:gd name="T25" fmla="*/ 2147483647 h 412"/>
                  <a:gd name="T26" fmla="*/ 2147483647 w 411"/>
                  <a:gd name="T27" fmla="*/ 2147483647 h 412"/>
                  <a:gd name="T28" fmla="*/ 2147483647 w 411"/>
                  <a:gd name="T29" fmla="*/ 2147483647 h 412"/>
                  <a:gd name="T30" fmla="*/ 2147483647 w 411"/>
                  <a:gd name="T31" fmla="*/ 2147483647 h 412"/>
                  <a:gd name="T32" fmla="*/ 2147483647 w 411"/>
                  <a:gd name="T33" fmla="*/ 2147483647 h 412"/>
                  <a:gd name="T34" fmla="*/ 2147483647 w 411"/>
                  <a:gd name="T35" fmla="*/ 2147483647 h 412"/>
                  <a:gd name="T36" fmla="*/ 2147483647 w 411"/>
                  <a:gd name="T37" fmla="*/ 2147483647 h 412"/>
                  <a:gd name="T38" fmla="*/ 2147483647 w 411"/>
                  <a:gd name="T39" fmla="*/ 2147483647 h 412"/>
                  <a:gd name="T40" fmla="*/ 2147483647 w 411"/>
                  <a:gd name="T41" fmla="*/ 2147483647 h 412"/>
                  <a:gd name="T42" fmla="*/ 2147483647 w 411"/>
                  <a:gd name="T43" fmla="*/ 2147483647 h 412"/>
                  <a:gd name="T44" fmla="*/ 2147483647 w 411"/>
                  <a:gd name="T45" fmla="*/ 2147483647 h 412"/>
                  <a:gd name="T46" fmla="*/ 2147483647 w 411"/>
                  <a:gd name="T47" fmla="*/ 2147483647 h 412"/>
                  <a:gd name="T48" fmla="*/ 2147483647 w 411"/>
                  <a:gd name="T49" fmla="*/ 2147483647 h 412"/>
                  <a:gd name="T50" fmla="*/ 2147483647 w 411"/>
                  <a:gd name="T51" fmla="*/ 2147483647 h 412"/>
                  <a:gd name="T52" fmla="*/ 2147483647 w 411"/>
                  <a:gd name="T53" fmla="*/ 2147483647 h 412"/>
                  <a:gd name="T54" fmla="*/ 2147483647 w 411"/>
                  <a:gd name="T55" fmla="*/ 2147483647 h 412"/>
                  <a:gd name="T56" fmla="*/ 2147483647 w 411"/>
                  <a:gd name="T57" fmla="*/ 2147483647 h 412"/>
                  <a:gd name="T58" fmla="*/ 2147483647 w 411"/>
                  <a:gd name="T59" fmla="*/ 2147483647 h 412"/>
                  <a:gd name="T60" fmla="*/ 2147483647 w 411"/>
                  <a:gd name="T61" fmla="*/ 2147483647 h 412"/>
                  <a:gd name="T62" fmla="*/ 2147483647 w 411"/>
                  <a:gd name="T63" fmla="*/ 2147483647 h 412"/>
                  <a:gd name="T64" fmla="*/ 2147483647 w 411"/>
                  <a:gd name="T65" fmla="*/ 2147483647 h 412"/>
                  <a:gd name="T66" fmla="*/ 2147483647 w 411"/>
                  <a:gd name="T67" fmla="*/ 2147483647 h 412"/>
                  <a:gd name="T68" fmla="*/ 2147483647 w 411"/>
                  <a:gd name="T69" fmla="*/ 2147483647 h 412"/>
                  <a:gd name="T70" fmla="*/ 2147483647 w 411"/>
                  <a:gd name="T71" fmla="*/ 2147483647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w="9525">
                <a:noFill/>
                <a:miter lim="800000"/>
              </a:ln>
            </p:spPr>
            <p:txBody>
              <a:bodyPr/>
              <a:lstStyle/>
              <a:p>
                <a:endParaRPr lang="zh-CN" altLang="en-US"/>
              </a:p>
            </p:txBody>
          </p:sp>
        </p:grpSp>
        <p:sp>
          <p:nvSpPr>
            <p:cNvPr id="38" name="Text Box 9"/>
            <p:cNvSpPr txBox="1">
              <a:spLocks noChangeArrowheads="1"/>
            </p:cNvSpPr>
            <p:nvPr/>
          </p:nvSpPr>
          <p:spPr bwMode="auto">
            <a:xfrm>
              <a:off x="4455552" y="4848381"/>
              <a:ext cx="3286125" cy="646112"/>
            </a:xfrm>
            <a:prstGeom prst="rect">
              <a:avLst/>
            </a:prstGeom>
            <a:noFill/>
            <a:ln w="9525">
              <a:noFill/>
              <a:miter lim="800000"/>
            </a:ln>
          </p:spPr>
          <p:txBody>
            <a:bodyPr lIns="91390" tIns="45718" rIns="91390" bIns="45718">
              <a:spAutoFit/>
            </a:bodyPr>
            <a:lstStyle/>
            <a:p>
              <a:pPr>
                <a:buFontTx/>
                <a:buNone/>
              </a:pPr>
              <a:r>
                <a:rPr lang="zh-CN" altLang="en-US" b="1">
                  <a:latin typeface="微软雅黑" panose="020B0503020204020204" charset="-122"/>
                  <a:ea typeface="微软雅黑" panose="020B0503020204020204" charset="-122"/>
                  <a:sym typeface="Arial" panose="020B0604020202020204" pitchFamily="34" charset="0"/>
                </a:rPr>
                <a:t>   找到的目标人群精准推送</a:t>
              </a:r>
            </a:p>
            <a:p>
              <a:pPr>
                <a:buFontTx/>
                <a:buNone/>
              </a:pPr>
              <a:endParaRPr lang="zh-CN" altLang="en-US" b="1">
                <a:latin typeface="微软雅黑" panose="020B0503020204020204" charset="-122"/>
                <a:ea typeface="微软雅黑" panose="020B0503020204020204" charset="-122"/>
                <a:sym typeface="Arial" panose="020B0604020202020204" pitchFamily="34" charset="0"/>
              </a:endParaRPr>
            </a:p>
          </p:txBody>
        </p:sp>
        <p:sp>
          <p:nvSpPr>
            <p:cNvPr id="2" name="矩形 1"/>
            <p:cNvSpPr/>
            <p:nvPr/>
          </p:nvSpPr>
          <p:spPr>
            <a:xfrm>
              <a:off x="5772834" y="3244334"/>
              <a:ext cx="646331" cy="369332"/>
            </a:xfrm>
            <a:prstGeom prst="rect">
              <a:avLst/>
            </a:prstGeom>
          </p:spPr>
          <p:txBody>
            <a:bodyPr wrap="none">
              <a:spAutoFit/>
            </a:bodyPr>
            <a:lstStyle/>
            <a:p>
              <a:pPr algn="ctr"/>
              <a:r>
                <a:rPr lang="zh-CN" altLang="en-US" b="1" dirty="0">
                  <a:solidFill>
                    <a:schemeClr val="bg1"/>
                  </a:solidFill>
                </a:rPr>
                <a:t>营销</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4889480"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总体规划</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园区微信公众号</a:t>
            </a:r>
            <a:r>
              <a:rPr lang="en-US" altLang="zh-CN" sz="2400" b="1" dirty="0">
                <a:solidFill>
                  <a:schemeClr val="accent4">
                    <a:lumMod val="75000"/>
                  </a:schemeClr>
                </a:solidFill>
                <a:cs typeface="+mn-ea"/>
                <a:sym typeface="+mn-lt"/>
              </a:rPr>
              <a:t>/APP</a:t>
            </a:r>
            <a:endParaRPr lang="zh-CN" altLang="en-US" sz="2400" b="1" dirty="0">
              <a:solidFill>
                <a:schemeClr val="accent4">
                  <a:lumMod val="75000"/>
                </a:schemeClr>
              </a:solidFill>
              <a:latin typeface="+mn-ea"/>
              <a:cs typeface="+mn-ea"/>
              <a:sym typeface="+mn-lt"/>
            </a:endParaRPr>
          </a:p>
        </p:txBody>
      </p:sp>
      <p:grpSp>
        <p:nvGrpSpPr>
          <p:cNvPr id="33" name="组合 32"/>
          <p:cNvGrpSpPr/>
          <p:nvPr/>
        </p:nvGrpSpPr>
        <p:grpSpPr>
          <a:xfrm>
            <a:off x="636310" y="1249680"/>
            <a:ext cx="10640695" cy="5286276"/>
            <a:chOff x="636310" y="1249680"/>
            <a:chExt cx="10640695" cy="4469165"/>
          </a:xfrm>
        </p:grpSpPr>
        <p:sp>
          <p:nvSpPr>
            <p:cNvPr id="14" name=" 225"/>
            <p:cNvSpPr/>
            <p:nvPr/>
          </p:nvSpPr>
          <p:spPr>
            <a:xfrm>
              <a:off x="4822230" y="1249680"/>
              <a:ext cx="4150995" cy="781085"/>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p:spPr>
          <p:style>
            <a:lnRef idx="1">
              <a:schemeClr val="accent6"/>
            </a:lnRef>
            <a:fillRef idx="2">
              <a:schemeClr val="accent6"/>
            </a:fillRef>
            <a:effectRef idx="1">
              <a:schemeClr val="accent6"/>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圆角矩形 14"/>
            <p:cNvSpPr/>
            <p:nvPr/>
          </p:nvSpPr>
          <p:spPr>
            <a:xfrm>
              <a:off x="5601375" y="2420655"/>
              <a:ext cx="877570" cy="734695"/>
            </a:xfrm>
            <a:prstGeom prst="roundRect">
              <a:avLst/>
            </a:prstGeom>
            <a:noFill/>
            <a:ln>
              <a:solidFill>
                <a:srgbClr val="D67206"/>
              </a:solidFill>
            </a:ln>
            <a:extLst>
              <a:ext uri="{909E8E84-426E-40DD-AFC4-6F175D3DCCD1}">
                <a14:hiddenFill xmlns:a14="http://schemas.microsoft.com/office/drawing/2010/main">
                  <a:solidFill>
                    <a:srgbClr val="D0833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369215" y="2400970"/>
              <a:ext cx="877570" cy="753745"/>
            </a:xfrm>
            <a:prstGeom prst="roundRect">
              <a:avLst/>
            </a:prstGeom>
            <a:noFill/>
            <a:ln>
              <a:solidFill>
                <a:srgbClr val="D67206"/>
              </a:solidFill>
            </a:ln>
            <a:extLst>
              <a:ext uri="{909E8E84-426E-40DD-AFC4-6F175D3DCCD1}">
                <a14:hiddenFill xmlns:a14="http://schemas.microsoft.com/office/drawing/2010/main">
                  <a:solidFill>
                    <a:srgbClr val="D0833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8"/>
            <p:cNvSpPr txBox="1"/>
            <p:nvPr/>
          </p:nvSpPr>
          <p:spPr>
            <a:xfrm>
              <a:off x="5688370" y="1603410"/>
              <a:ext cx="2500630" cy="306705"/>
            </a:xfrm>
            <a:prstGeom prst="rect">
              <a:avLst/>
            </a:prstGeom>
            <a:noFill/>
          </p:spPr>
          <p:txBody>
            <a:bodyPr wrap="square" rtlCol="0">
              <a:spAutoFit/>
            </a:bodyPr>
            <a:lstStyle/>
            <a:p>
              <a:pPr algn="ctr"/>
              <a:r>
                <a:rPr lang="zh-CN" altLang="en-US" sz="1400" dirty="0">
                  <a:solidFill>
                    <a:schemeClr val="bg1"/>
                  </a:solidFill>
                  <a:latin typeface="微软雅黑" panose="020B0503020204020204" charset="-122"/>
                  <a:ea typeface="微软雅黑" panose="020B0503020204020204" charset="-122"/>
                </a:rPr>
                <a:t>智慧创业园区服务平台</a:t>
              </a:r>
            </a:p>
          </p:txBody>
        </p:sp>
        <p:sp>
          <p:nvSpPr>
            <p:cNvPr id="18" name="文本框 9"/>
            <p:cNvSpPr txBox="1"/>
            <p:nvPr/>
          </p:nvSpPr>
          <p:spPr>
            <a:xfrm>
              <a:off x="5514380" y="2460025"/>
              <a:ext cx="1051560" cy="784830"/>
            </a:xfrm>
            <a:prstGeom prst="rect">
              <a:avLst/>
            </a:prstGeom>
            <a:noFill/>
          </p:spPr>
          <p:txBody>
            <a:bodyPr wrap="square" rtlCol="0">
              <a:spAutoFit/>
            </a:bodyPr>
            <a:lstStyle/>
            <a:p>
              <a:pPr algn="ctr" fontAlgn="auto">
                <a:lnSpc>
                  <a:spcPct val="100000"/>
                </a:lnSpc>
              </a:pPr>
              <a:r>
                <a:rPr lang="zh-CN" altLang="en-US" sz="1500" b="1" dirty="0">
                  <a:solidFill>
                    <a:srgbClr val="D67206"/>
                  </a:solidFill>
                  <a:latin typeface="微软雅黑" panose="020B0503020204020204" charset="-122"/>
                  <a:ea typeface="微软雅黑" panose="020B0503020204020204" charset="-122"/>
                </a:rPr>
                <a:t>线上</a:t>
              </a:r>
            </a:p>
            <a:p>
              <a:pPr algn="ctr" fontAlgn="auto">
                <a:lnSpc>
                  <a:spcPct val="100000"/>
                </a:lnSpc>
              </a:pPr>
              <a:r>
                <a:rPr lang="zh-CN" altLang="en-US" sz="1500" b="1" dirty="0">
                  <a:solidFill>
                    <a:srgbClr val="D67206"/>
                  </a:solidFill>
                  <a:latin typeface="微软雅黑" panose="020B0503020204020204" charset="-122"/>
                  <a:ea typeface="微软雅黑" panose="020B0503020204020204" charset="-122"/>
                </a:rPr>
                <a:t>云端平台</a:t>
              </a:r>
            </a:p>
            <a:p>
              <a:endParaRPr lang="zh-CN" altLang="en-US" sz="1500" b="1" dirty="0">
                <a:solidFill>
                  <a:srgbClr val="D67206"/>
                </a:solidFill>
                <a:latin typeface="微软雅黑" panose="020B0503020204020204" charset="-122"/>
                <a:ea typeface="微软雅黑" panose="020B0503020204020204" charset="-122"/>
              </a:endParaRPr>
            </a:p>
          </p:txBody>
        </p:sp>
        <p:sp>
          <p:nvSpPr>
            <p:cNvPr id="19" name="文本框 11"/>
            <p:cNvSpPr txBox="1"/>
            <p:nvPr/>
          </p:nvSpPr>
          <p:spPr>
            <a:xfrm>
              <a:off x="5542955" y="2125380"/>
              <a:ext cx="1051560" cy="275590"/>
            </a:xfrm>
            <a:prstGeom prst="rect">
              <a:avLst/>
            </a:prstGeom>
            <a:noFill/>
          </p:spPr>
          <p:txBody>
            <a:bodyPr wrap="square" rtlCol="0">
              <a:spAutoFit/>
            </a:bodyPr>
            <a:lstStyle/>
            <a:p>
              <a:pPr algn="l"/>
              <a:r>
                <a:rPr lang="en-US" altLang="zh-CN" sz="1200" b="1" dirty="0">
                  <a:solidFill>
                    <a:schemeClr val="tx1">
                      <a:lumMod val="75000"/>
                      <a:lumOff val="25000"/>
                    </a:schemeClr>
                  </a:solidFill>
                  <a:latin typeface="微软雅黑" panose="020B0503020204020204" charset="-122"/>
                  <a:ea typeface="微软雅黑" panose="020B0503020204020204" charset="-122"/>
                </a:rPr>
                <a:t> </a:t>
              </a:r>
              <a:r>
                <a:rPr lang="zh-CN" altLang="en-US" sz="1200" dirty="0">
                  <a:solidFill>
                    <a:schemeClr val="accent2">
                      <a:lumMod val="75000"/>
                    </a:schemeClr>
                  </a:solidFill>
                  <a:latin typeface="微软雅黑" panose="020B0503020204020204" charset="-122"/>
                  <a:ea typeface="微软雅黑" panose="020B0503020204020204" charset="-122"/>
                </a:rPr>
                <a:t>（服务端）</a:t>
              </a:r>
            </a:p>
          </p:txBody>
        </p:sp>
        <p:sp>
          <p:nvSpPr>
            <p:cNvPr id="21" name="文本框 12"/>
            <p:cNvSpPr txBox="1"/>
            <p:nvPr/>
          </p:nvSpPr>
          <p:spPr>
            <a:xfrm>
              <a:off x="7282220" y="2448595"/>
              <a:ext cx="1051560" cy="553998"/>
            </a:xfrm>
            <a:prstGeom prst="rect">
              <a:avLst/>
            </a:prstGeom>
            <a:noFill/>
          </p:spPr>
          <p:txBody>
            <a:bodyPr wrap="square" rtlCol="0">
              <a:spAutoFit/>
            </a:bodyPr>
            <a:lstStyle/>
            <a:p>
              <a:pPr algn="ctr" fontAlgn="auto">
                <a:lnSpc>
                  <a:spcPct val="100000"/>
                </a:lnSpc>
              </a:pPr>
              <a:r>
                <a:rPr lang="zh-CN" altLang="en-US" sz="1500" b="1" dirty="0">
                  <a:solidFill>
                    <a:srgbClr val="D67206"/>
                  </a:solidFill>
                  <a:latin typeface="微软雅黑" panose="020B0503020204020204" charset="-122"/>
                  <a:ea typeface="微软雅黑" panose="020B0503020204020204" charset="-122"/>
                </a:rPr>
                <a:t>线下</a:t>
              </a:r>
            </a:p>
            <a:p>
              <a:pPr algn="ctr" fontAlgn="auto">
                <a:lnSpc>
                  <a:spcPct val="100000"/>
                </a:lnSpc>
              </a:pPr>
              <a:r>
                <a:rPr lang="zh-CN" altLang="en-US" sz="1500" b="1" dirty="0">
                  <a:solidFill>
                    <a:srgbClr val="D67206"/>
                  </a:solidFill>
                  <a:latin typeface="微软雅黑" panose="020B0503020204020204" charset="-122"/>
                  <a:ea typeface="微软雅黑" panose="020B0503020204020204" charset="-122"/>
                </a:rPr>
                <a:t>体验中心</a:t>
              </a:r>
            </a:p>
          </p:txBody>
        </p:sp>
        <p:sp>
          <p:nvSpPr>
            <p:cNvPr id="22" name="文本框 13"/>
            <p:cNvSpPr txBox="1"/>
            <p:nvPr/>
          </p:nvSpPr>
          <p:spPr>
            <a:xfrm>
              <a:off x="7282220" y="2125380"/>
              <a:ext cx="1051560" cy="275590"/>
            </a:xfrm>
            <a:prstGeom prst="rect">
              <a:avLst/>
            </a:prstGeom>
            <a:noFill/>
          </p:spPr>
          <p:txBody>
            <a:bodyPr wrap="square" rtlCol="0">
              <a:spAutoFit/>
            </a:bodyPr>
            <a:lstStyle/>
            <a:p>
              <a:r>
                <a:rPr lang="en-US" altLang="zh-CN" sz="1200" b="1" dirty="0">
                  <a:solidFill>
                    <a:schemeClr val="tx1">
                      <a:lumMod val="75000"/>
                      <a:lumOff val="25000"/>
                    </a:schemeClr>
                  </a:solidFill>
                  <a:latin typeface="微软雅黑" panose="020B0503020204020204" charset="-122"/>
                  <a:ea typeface="微软雅黑" panose="020B0503020204020204" charset="-122"/>
                </a:rPr>
                <a:t> </a:t>
              </a:r>
              <a:r>
                <a:rPr lang="zh-CN" altLang="en-US" sz="1200" dirty="0">
                  <a:solidFill>
                    <a:schemeClr val="accent2">
                      <a:lumMod val="75000"/>
                    </a:schemeClr>
                  </a:solidFill>
                  <a:latin typeface="微软雅黑" panose="020B0503020204020204" charset="-122"/>
                  <a:ea typeface="微软雅黑" panose="020B0503020204020204" charset="-122"/>
                </a:rPr>
                <a:t>（体验端）</a:t>
              </a:r>
            </a:p>
          </p:txBody>
        </p:sp>
        <p:cxnSp>
          <p:nvCxnSpPr>
            <p:cNvPr id="23" name="直接连接符 22"/>
            <p:cNvCxnSpPr/>
            <p:nvPr/>
          </p:nvCxnSpPr>
          <p:spPr>
            <a:xfrm>
              <a:off x="5789335" y="3155350"/>
              <a:ext cx="635" cy="370205"/>
            </a:xfrm>
            <a:prstGeom prst="line">
              <a:avLst/>
            </a:prstGeom>
          </p:spPr>
          <p:style>
            <a:lnRef idx="1">
              <a:schemeClr val="accent1"/>
            </a:lnRef>
            <a:fillRef idx="2">
              <a:schemeClr val="accent1"/>
            </a:fillRef>
            <a:effectRef idx="1">
              <a:schemeClr val="accent1"/>
            </a:effectRef>
            <a:fontRef idx="minor">
              <a:schemeClr val="dk1"/>
            </a:fontRef>
          </p:style>
        </p:cxnSp>
        <p:cxnSp>
          <p:nvCxnSpPr>
            <p:cNvPr id="24" name="直接连接符 23"/>
            <p:cNvCxnSpPr/>
            <p:nvPr/>
          </p:nvCxnSpPr>
          <p:spPr>
            <a:xfrm flipV="1">
              <a:off x="1577380" y="3524920"/>
              <a:ext cx="5525135" cy="3175"/>
            </a:xfrm>
            <a:prstGeom prst="line">
              <a:avLst/>
            </a:prstGeom>
          </p:spPr>
          <p:style>
            <a:lnRef idx="1">
              <a:schemeClr val="accent1"/>
            </a:lnRef>
            <a:fillRef idx="2">
              <a:schemeClr val="accent1"/>
            </a:fillRef>
            <a:effectRef idx="1">
              <a:schemeClr val="accent1"/>
            </a:effectRef>
            <a:fontRef idx="minor">
              <a:schemeClr val="dk1"/>
            </a:fontRef>
          </p:style>
        </p:cxnSp>
        <p:cxnSp>
          <p:nvCxnSpPr>
            <p:cNvPr id="25" name="直接连接符 24"/>
            <p:cNvCxnSpPr/>
            <p:nvPr/>
          </p:nvCxnSpPr>
          <p:spPr>
            <a:xfrm>
              <a:off x="3403005" y="3525555"/>
              <a:ext cx="635" cy="370205"/>
            </a:xfrm>
            <a:prstGeom prst="line">
              <a:avLst/>
            </a:prstGeom>
          </p:spPr>
          <p:style>
            <a:lnRef idx="1">
              <a:schemeClr val="accent1"/>
            </a:lnRef>
            <a:fillRef idx="2">
              <a:schemeClr val="accent1"/>
            </a:fillRef>
            <a:effectRef idx="1">
              <a:schemeClr val="accent1"/>
            </a:effectRef>
            <a:fontRef idx="minor">
              <a:schemeClr val="dk1"/>
            </a:fontRef>
          </p:style>
        </p:cxnSp>
        <p:cxnSp>
          <p:nvCxnSpPr>
            <p:cNvPr id="26" name="直接连接符 25"/>
            <p:cNvCxnSpPr/>
            <p:nvPr/>
          </p:nvCxnSpPr>
          <p:spPr>
            <a:xfrm>
              <a:off x="5196245" y="3524920"/>
              <a:ext cx="635" cy="370205"/>
            </a:xfrm>
            <a:prstGeom prst="line">
              <a:avLst/>
            </a:prstGeom>
          </p:spPr>
          <p:style>
            <a:lnRef idx="1">
              <a:schemeClr val="accent1"/>
            </a:lnRef>
            <a:fillRef idx="2">
              <a:schemeClr val="accent1"/>
            </a:fillRef>
            <a:effectRef idx="1">
              <a:schemeClr val="accent1"/>
            </a:effectRef>
            <a:fontRef idx="minor">
              <a:schemeClr val="dk1"/>
            </a:fontRef>
          </p:style>
        </p:cxnSp>
        <p:cxnSp>
          <p:nvCxnSpPr>
            <p:cNvPr id="27" name="直接连接符 26"/>
            <p:cNvCxnSpPr/>
            <p:nvPr/>
          </p:nvCxnSpPr>
          <p:spPr>
            <a:xfrm>
              <a:off x="7101880" y="3505870"/>
              <a:ext cx="635" cy="370205"/>
            </a:xfrm>
            <a:prstGeom prst="line">
              <a:avLst/>
            </a:prstGeom>
          </p:spPr>
          <p:style>
            <a:lnRef idx="1">
              <a:schemeClr val="accent1"/>
            </a:lnRef>
            <a:fillRef idx="2">
              <a:schemeClr val="accent1"/>
            </a:fillRef>
            <a:effectRef idx="1">
              <a:schemeClr val="accent1"/>
            </a:effectRef>
            <a:fontRef idx="minor">
              <a:schemeClr val="dk1"/>
            </a:fontRef>
          </p:style>
        </p:cxnSp>
        <p:cxnSp>
          <p:nvCxnSpPr>
            <p:cNvPr id="28" name="直接连接符 27"/>
            <p:cNvCxnSpPr/>
            <p:nvPr/>
          </p:nvCxnSpPr>
          <p:spPr>
            <a:xfrm>
              <a:off x="8077875" y="3154715"/>
              <a:ext cx="635" cy="370205"/>
            </a:xfrm>
            <a:prstGeom prst="line">
              <a:avLst/>
            </a:prstGeom>
          </p:spPr>
          <p:style>
            <a:lnRef idx="1">
              <a:schemeClr val="accent1"/>
            </a:lnRef>
            <a:fillRef idx="2">
              <a:schemeClr val="accent1"/>
            </a:fillRef>
            <a:effectRef idx="1">
              <a:schemeClr val="accent1"/>
            </a:effectRef>
            <a:fontRef idx="minor">
              <a:schemeClr val="dk1"/>
            </a:fontRef>
          </p:style>
        </p:cxnSp>
        <p:cxnSp>
          <p:nvCxnSpPr>
            <p:cNvPr id="29" name="直接连接符 28"/>
            <p:cNvCxnSpPr/>
            <p:nvPr/>
          </p:nvCxnSpPr>
          <p:spPr>
            <a:xfrm>
              <a:off x="9916200" y="3535715"/>
              <a:ext cx="635" cy="370205"/>
            </a:xfrm>
            <a:prstGeom prst="line">
              <a:avLst/>
            </a:prstGeom>
          </p:spPr>
          <p:style>
            <a:lnRef idx="1">
              <a:schemeClr val="accent1"/>
            </a:lnRef>
            <a:fillRef idx="2">
              <a:schemeClr val="accent1"/>
            </a:fillRef>
            <a:effectRef idx="1">
              <a:schemeClr val="accent1"/>
            </a:effectRef>
            <a:fontRef idx="minor">
              <a:schemeClr val="dk1"/>
            </a:fontRef>
          </p:style>
        </p:cxnSp>
        <p:sp>
          <p:nvSpPr>
            <p:cNvPr id="30" name=" 252"/>
            <p:cNvSpPr/>
            <p:nvPr/>
          </p:nvSpPr>
          <p:spPr>
            <a:xfrm>
              <a:off x="6804065" y="2533050"/>
              <a:ext cx="328295" cy="434340"/>
            </a:xfrm>
            <a:prstGeom prst="mathPlus">
              <a:avLst>
                <a:gd name="adj1" fmla="val 9220"/>
              </a:avLst>
            </a:prstGeom>
            <a:solidFill>
              <a:srgbClr val="D67206"/>
            </a:solidFill>
            <a:ln>
              <a:solidFill>
                <a:srgbClr val="D6720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3" name="文本框 31"/>
            <p:cNvSpPr txBox="1"/>
            <p:nvPr/>
          </p:nvSpPr>
          <p:spPr>
            <a:xfrm>
              <a:off x="955079" y="3931320"/>
              <a:ext cx="1435696"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400" b="1" dirty="0">
                  <a:solidFill>
                    <a:schemeClr val="bg1"/>
                  </a:solidFill>
                  <a:latin typeface="微软雅黑" panose="020B0503020204020204" charset="-122"/>
                  <a:ea typeface="微软雅黑" panose="020B0503020204020204" charset="-122"/>
                  <a:sym typeface="+mn-ea"/>
                </a:rPr>
                <a:t>智慧</a:t>
              </a:r>
              <a:r>
                <a:rPr lang="zh-CN" altLang="en-US" sz="1400" b="1" dirty="0">
                  <a:solidFill>
                    <a:schemeClr val="bg1"/>
                  </a:solidFill>
                  <a:latin typeface="微软雅黑" panose="020B0503020204020204" charset="-122"/>
                  <a:ea typeface="微软雅黑" panose="020B0503020204020204" charset="-122"/>
                </a:rPr>
                <a:t>园区大数据</a:t>
              </a:r>
            </a:p>
            <a:p>
              <a:pPr algn="ctr"/>
              <a:r>
                <a:rPr lang="zh-CN" altLang="en-US" sz="1400" b="1" dirty="0">
                  <a:solidFill>
                    <a:schemeClr val="bg1"/>
                  </a:solidFill>
                  <a:latin typeface="微软雅黑" panose="020B0503020204020204" charset="-122"/>
                  <a:ea typeface="微软雅黑" panose="020B0503020204020204" charset="-122"/>
                </a:rPr>
                <a:t>分析系统</a:t>
              </a:r>
            </a:p>
          </p:txBody>
        </p:sp>
        <p:sp>
          <p:nvSpPr>
            <p:cNvPr id="46" name="文本框 38"/>
            <p:cNvSpPr txBox="1"/>
            <p:nvPr/>
          </p:nvSpPr>
          <p:spPr>
            <a:xfrm>
              <a:off x="2774555" y="3927510"/>
              <a:ext cx="1250170" cy="52197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400" b="1" dirty="0">
                  <a:solidFill>
                    <a:schemeClr val="bg1"/>
                  </a:solidFill>
                  <a:latin typeface="微软雅黑" panose="020B0503020204020204" charset="-122"/>
                  <a:ea typeface="微软雅黑" panose="020B0503020204020204" charset="-122"/>
                  <a:sym typeface="+mn-ea"/>
                </a:rPr>
                <a:t>智慧</a:t>
              </a:r>
              <a:r>
                <a:rPr lang="zh-CN" altLang="en-US" sz="1400" b="1" dirty="0">
                  <a:solidFill>
                    <a:schemeClr val="bg1"/>
                  </a:solidFill>
                  <a:latin typeface="微软雅黑" panose="020B0503020204020204" charset="-122"/>
                  <a:ea typeface="微软雅黑" panose="020B0503020204020204" charset="-122"/>
                </a:rPr>
                <a:t>园区商业</a:t>
              </a:r>
            </a:p>
            <a:p>
              <a:pPr algn="ctr"/>
              <a:r>
                <a:rPr lang="zh-CN" altLang="en-US" sz="1400" b="1" dirty="0">
                  <a:solidFill>
                    <a:schemeClr val="bg1"/>
                  </a:solidFill>
                  <a:latin typeface="微软雅黑" panose="020B0503020204020204" charset="-122"/>
                  <a:ea typeface="微软雅黑" panose="020B0503020204020204" charset="-122"/>
                </a:rPr>
                <a:t>导览导购体系</a:t>
              </a:r>
            </a:p>
          </p:txBody>
        </p:sp>
        <p:sp>
          <p:nvSpPr>
            <p:cNvPr id="49" name="文本框 41"/>
            <p:cNvSpPr txBox="1"/>
            <p:nvPr/>
          </p:nvSpPr>
          <p:spPr>
            <a:xfrm>
              <a:off x="4584042" y="3914810"/>
              <a:ext cx="1250164" cy="52197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400" b="1" dirty="0">
                  <a:solidFill>
                    <a:schemeClr val="bg1"/>
                  </a:solidFill>
                  <a:latin typeface="微软雅黑" panose="020B0503020204020204" charset="-122"/>
                  <a:ea typeface="微软雅黑" panose="020B0503020204020204" charset="-122"/>
                  <a:sym typeface="+mn-ea"/>
                </a:rPr>
                <a:t>智慧园区</a:t>
              </a:r>
              <a:endParaRPr lang="zh-CN" altLang="en-US" sz="1400" b="1" dirty="0">
                <a:solidFill>
                  <a:schemeClr val="bg1"/>
                </a:solidFill>
                <a:latin typeface="微软雅黑" panose="020B0503020204020204" charset="-122"/>
                <a:ea typeface="微软雅黑" panose="020B0503020204020204" charset="-122"/>
              </a:endParaRPr>
            </a:p>
            <a:p>
              <a:pPr algn="ctr"/>
              <a:r>
                <a:rPr lang="zh-CN" altLang="en-US" sz="1400" b="1" dirty="0">
                  <a:solidFill>
                    <a:schemeClr val="bg1"/>
                  </a:solidFill>
                  <a:latin typeface="微软雅黑" panose="020B0503020204020204" charset="-122"/>
                  <a:ea typeface="微软雅黑" panose="020B0503020204020204" charset="-122"/>
                </a:rPr>
                <a:t>体验体系</a:t>
              </a:r>
            </a:p>
          </p:txBody>
        </p:sp>
        <p:sp>
          <p:nvSpPr>
            <p:cNvPr id="52" name="文本框 44"/>
            <p:cNvSpPr txBox="1"/>
            <p:nvPr/>
          </p:nvSpPr>
          <p:spPr>
            <a:xfrm>
              <a:off x="6491604" y="3905285"/>
              <a:ext cx="1250163" cy="52197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400" b="1" dirty="0">
                  <a:solidFill>
                    <a:schemeClr val="bg1"/>
                  </a:solidFill>
                  <a:latin typeface="微软雅黑" panose="020B0503020204020204" charset="-122"/>
                  <a:ea typeface="微软雅黑" panose="020B0503020204020204" charset="-122"/>
                  <a:sym typeface="+mn-ea"/>
                </a:rPr>
                <a:t>智慧园区</a:t>
              </a:r>
              <a:endParaRPr lang="zh-CN" altLang="en-US" sz="1400" b="1" dirty="0">
                <a:solidFill>
                  <a:schemeClr val="bg1"/>
                </a:solidFill>
                <a:latin typeface="微软雅黑" panose="020B0503020204020204" charset="-122"/>
                <a:ea typeface="微软雅黑" panose="020B0503020204020204" charset="-122"/>
              </a:endParaRPr>
            </a:p>
            <a:p>
              <a:pPr algn="ctr"/>
              <a:r>
                <a:rPr lang="zh-CN" altLang="en-US" sz="1400" b="1" dirty="0">
                  <a:solidFill>
                    <a:schemeClr val="bg1"/>
                  </a:solidFill>
                  <a:latin typeface="微软雅黑" panose="020B0503020204020204" charset="-122"/>
                  <a:ea typeface="微软雅黑" panose="020B0503020204020204" charset="-122"/>
                </a:rPr>
                <a:t>服务体系</a:t>
              </a:r>
            </a:p>
          </p:txBody>
        </p:sp>
        <p:grpSp>
          <p:nvGrpSpPr>
            <p:cNvPr id="53" name="组合 52"/>
            <p:cNvGrpSpPr/>
            <p:nvPr/>
          </p:nvGrpSpPr>
          <p:grpSpPr>
            <a:xfrm>
              <a:off x="9291360" y="3908460"/>
              <a:ext cx="1250315" cy="521970"/>
              <a:chOff x="2431" y="5587"/>
              <a:chExt cx="2326" cy="822"/>
            </a:xfrm>
          </p:grpSpPr>
          <p:sp>
            <p:nvSpPr>
              <p:cNvPr id="54" name="圆角矩形 53"/>
              <p:cNvSpPr/>
              <p:nvPr/>
            </p:nvSpPr>
            <p:spPr>
              <a:xfrm>
                <a:off x="2431" y="5592"/>
                <a:ext cx="2326" cy="7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5" name="文本框 47"/>
              <p:cNvSpPr txBox="1"/>
              <p:nvPr/>
            </p:nvSpPr>
            <p:spPr>
              <a:xfrm>
                <a:off x="2431" y="5587"/>
                <a:ext cx="2326" cy="8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400" b="1" dirty="0">
                    <a:solidFill>
                      <a:schemeClr val="bg1"/>
                    </a:solidFill>
                    <a:latin typeface="微软雅黑" panose="020B0503020204020204" charset="-122"/>
                    <a:ea typeface="微软雅黑" panose="020B0503020204020204" charset="-122"/>
                  </a:rPr>
                  <a:t>虚拟现实</a:t>
                </a:r>
              </a:p>
              <a:p>
                <a:pPr algn="ctr"/>
                <a:r>
                  <a:rPr lang="zh-CN" altLang="en-US" sz="1400" b="1" dirty="0">
                    <a:solidFill>
                      <a:schemeClr val="bg1"/>
                    </a:solidFill>
                    <a:latin typeface="微软雅黑" panose="020B0503020204020204" charset="-122"/>
                    <a:ea typeface="微软雅黑" panose="020B0503020204020204" charset="-122"/>
                  </a:rPr>
                  <a:t>互动体验</a:t>
                </a:r>
              </a:p>
            </p:txBody>
          </p:sp>
        </p:grpSp>
        <p:cxnSp>
          <p:nvCxnSpPr>
            <p:cNvPr id="56" name="直接连接符 55"/>
            <p:cNvCxnSpPr/>
            <p:nvPr/>
          </p:nvCxnSpPr>
          <p:spPr>
            <a:xfrm>
              <a:off x="7101880" y="3524140"/>
              <a:ext cx="2814320" cy="9525"/>
            </a:xfrm>
            <a:prstGeom prst="line">
              <a:avLst/>
            </a:prstGeom>
          </p:spPr>
          <p:style>
            <a:lnRef idx="1">
              <a:schemeClr val="accent1"/>
            </a:lnRef>
            <a:fillRef idx="2">
              <a:schemeClr val="accent1"/>
            </a:fillRef>
            <a:effectRef idx="1">
              <a:schemeClr val="accent1"/>
            </a:effectRef>
            <a:fontRef idx="minor">
              <a:schemeClr val="dk1"/>
            </a:fontRef>
          </p:style>
        </p:cxnSp>
        <p:sp>
          <p:nvSpPr>
            <p:cNvPr id="57" name="文本框 51"/>
            <p:cNvSpPr txBox="1"/>
            <p:nvPr/>
          </p:nvSpPr>
          <p:spPr>
            <a:xfrm>
              <a:off x="636310" y="4519965"/>
              <a:ext cx="1887855" cy="1198880"/>
            </a:xfrm>
            <a:prstGeom prst="rect">
              <a:avLst/>
            </a:prstGeom>
            <a:noFill/>
          </p:spPr>
          <p:txBody>
            <a:bodyPr wrap="square" rtlCol="0">
              <a:spAutoFit/>
            </a:bodyPr>
            <a:lstStyle/>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消费客户信息注册、</a:t>
              </a:r>
            </a:p>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整理及后台数据分析，</a:t>
              </a:r>
            </a:p>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满足园区云的</a:t>
              </a:r>
            </a:p>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信息建设需求</a:t>
              </a:r>
            </a:p>
          </p:txBody>
        </p:sp>
        <p:cxnSp>
          <p:nvCxnSpPr>
            <p:cNvPr id="58" name="直接连接符 57"/>
            <p:cNvCxnSpPr/>
            <p:nvPr/>
          </p:nvCxnSpPr>
          <p:spPr>
            <a:xfrm>
              <a:off x="1590080" y="3534445"/>
              <a:ext cx="635" cy="370205"/>
            </a:xfrm>
            <a:prstGeom prst="line">
              <a:avLst/>
            </a:prstGeom>
          </p:spPr>
          <p:style>
            <a:lnRef idx="1">
              <a:schemeClr val="accent1"/>
            </a:lnRef>
            <a:fillRef idx="2">
              <a:schemeClr val="accent1"/>
            </a:fillRef>
            <a:effectRef idx="1">
              <a:schemeClr val="accent1"/>
            </a:effectRef>
            <a:fontRef idx="minor">
              <a:schemeClr val="dk1"/>
            </a:fontRef>
          </p:style>
        </p:cxnSp>
        <p:sp>
          <p:nvSpPr>
            <p:cNvPr id="59" name="文本框 53"/>
            <p:cNvSpPr txBox="1"/>
            <p:nvPr/>
          </p:nvSpPr>
          <p:spPr>
            <a:xfrm>
              <a:off x="2457490" y="4521235"/>
              <a:ext cx="1887855" cy="922020"/>
            </a:xfrm>
            <a:prstGeom prst="rect">
              <a:avLst/>
            </a:prstGeom>
            <a:noFill/>
          </p:spPr>
          <p:txBody>
            <a:bodyPr wrap="square" rtlCol="0">
              <a:spAutoFit/>
            </a:bodyPr>
            <a:lstStyle/>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经典导览导购线路规划</a:t>
              </a:r>
            </a:p>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园区虚拟导览导购</a:t>
              </a:r>
            </a:p>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满足消费客户需求</a:t>
              </a:r>
            </a:p>
          </p:txBody>
        </p:sp>
        <p:sp>
          <p:nvSpPr>
            <p:cNvPr id="60" name="文本框 54"/>
            <p:cNvSpPr txBox="1"/>
            <p:nvPr/>
          </p:nvSpPr>
          <p:spPr>
            <a:xfrm>
              <a:off x="4217075" y="4521235"/>
              <a:ext cx="2080260" cy="922020"/>
            </a:xfrm>
            <a:prstGeom prst="rect">
              <a:avLst/>
            </a:prstGeom>
            <a:noFill/>
          </p:spPr>
          <p:txBody>
            <a:bodyPr wrap="square" rtlCol="0">
              <a:spAutoFit/>
            </a:bodyPr>
            <a:lstStyle/>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趣味互动操作</a:t>
              </a:r>
            </a:p>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精彩游戏设计</a:t>
              </a:r>
            </a:p>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满足消费客户体验需求</a:t>
              </a:r>
            </a:p>
          </p:txBody>
        </p:sp>
        <p:sp>
          <p:nvSpPr>
            <p:cNvPr id="61" name="文本框 55"/>
            <p:cNvSpPr txBox="1"/>
            <p:nvPr/>
          </p:nvSpPr>
          <p:spPr>
            <a:xfrm>
              <a:off x="6253520" y="4519965"/>
              <a:ext cx="2080260" cy="922020"/>
            </a:xfrm>
            <a:prstGeom prst="rect">
              <a:avLst/>
            </a:prstGeom>
            <a:noFill/>
          </p:spPr>
          <p:txBody>
            <a:bodyPr wrap="square" rtlCol="0">
              <a:spAutoFit/>
            </a:bodyPr>
            <a:lstStyle/>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园区产品</a:t>
              </a:r>
            </a:p>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的云端商店</a:t>
              </a:r>
            </a:p>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满足消费购物需求</a:t>
              </a:r>
            </a:p>
          </p:txBody>
        </p:sp>
        <p:sp>
          <p:nvSpPr>
            <p:cNvPr id="62" name="文本框 17"/>
            <p:cNvSpPr txBox="1"/>
            <p:nvPr/>
          </p:nvSpPr>
          <p:spPr>
            <a:xfrm>
              <a:off x="8714145" y="4512980"/>
              <a:ext cx="2562860" cy="645160"/>
            </a:xfrm>
            <a:prstGeom prst="rect">
              <a:avLst/>
            </a:prstGeom>
            <a:noFill/>
          </p:spPr>
          <p:txBody>
            <a:bodyPr wrap="square" rtlCol="0">
              <a:spAutoFit/>
            </a:bodyPr>
            <a:lstStyle/>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选择部分商铺商品</a:t>
              </a:r>
              <a:r>
                <a:rPr lang="en-US" altLang="zh-CN" sz="1200" dirty="0">
                  <a:solidFill>
                    <a:srgbClr val="EE7A03"/>
                  </a:solidFill>
                  <a:latin typeface="微软雅黑" panose="020B0503020204020204" charset="-122"/>
                  <a:ea typeface="微软雅黑" panose="020B0503020204020204" charset="-122"/>
                </a:rPr>
                <a:t>/</a:t>
              </a:r>
              <a:r>
                <a:rPr lang="zh-CN" altLang="en-US" sz="1200" dirty="0">
                  <a:solidFill>
                    <a:srgbClr val="EE7A03"/>
                  </a:solidFill>
                  <a:latin typeface="微软雅黑" panose="020B0503020204020204" charset="-122"/>
                  <a:ea typeface="微软雅黑" panose="020B0503020204020204" charset="-122"/>
                </a:rPr>
                <a:t>展厅</a:t>
              </a:r>
            </a:p>
            <a:p>
              <a:pPr algn="ctr" fontAlgn="auto">
                <a:lnSpc>
                  <a:spcPct val="150000"/>
                </a:lnSpc>
              </a:pPr>
              <a:r>
                <a:rPr lang="zh-CN" altLang="en-US" sz="1200" dirty="0">
                  <a:solidFill>
                    <a:srgbClr val="EE7A03"/>
                  </a:solidFill>
                  <a:latin typeface="微软雅黑" panose="020B0503020204020204" charset="-122"/>
                  <a:ea typeface="微软雅黑" panose="020B0503020204020204" charset="-122"/>
                </a:rPr>
                <a:t>进行虚拟功能叠加</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33"/>
          <p:cNvSpPr txBox="1"/>
          <p:nvPr/>
        </p:nvSpPr>
        <p:spPr>
          <a:xfrm>
            <a:off x="3345166" y="3256573"/>
            <a:ext cx="5519460" cy="1692771"/>
          </a:xfrm>
          <a:prstGeom prst="rect">
            <a:avLst/>
          </a:prstGeom>
          <a:noFill/>
        </p:spPr>
        <p:txBody>
          <a:bodyPr wrap="none" rtlCol="0">
            <a:spAutoFit/>
          </a:bodyPr>
          <a:lstStyle/>
          <a:p>
            <a:pPr algn="ctr"/>
            <a:r>
              <a:rPr lang="zh-CN" altLang="en-US" sz="4000" b="1" dirty="0">
                <a:solidFill>
                  <a:srgbClr val="0070C0"/>
                </a:solidFill>
                <a:cs typeface="+mn-ea"/>
                <a:sym typeface="+mn-lt"/>
              </a:rPr>
              <a:t>项目建设内容</a:t>
            </a:r>
            <a:endParaRPr lang="en-US" altLang="zh-CN" sz="4000" b="1" dirty="0">
              <a:solidFill>
                <a:srgbClr val="0070C0"/>
              </a:solidFill>
              <a:cs typeface="+mn-ea"/>
              <a:sym typeface="+mn-lt"/>
            </a:endParaRPr>
          </a:p>
          <a:p>
            <a:pPr algn="ctr"/>
            <a:endParaRPr lang="en-US" altLang="zh-CN" sz="1600" b="1" dirty="0">
              <a:solidFill>
                <a:srgbClr val="0070C0"/>
              </a:solidFill>
              <a:cs typeface="+mn-ea"/>
              <a:sym typeface="+mn-lt"/>
            </a:endParaRPr>
          </a:p>
          <a:p>
            <a:pPr algn="ctr"/>
            <a:r>
              <a:rPr lang="zh-CN" altLang="en-US" sz="1600" dirty="0">
                <a:solidFill>
                  <a:srgbClr val="663A77"/>
                </a:solidFill>
              </a:rPr>
              <a:t>园区智慧管理建设、园区智慧服务建设、园区智慧营销建设</a:t>
            </a:r>
          </a:p>
          <a:p>
            <a:pPr algn="ctr"/>
            <a:endParaRPr lang="en-US" altLang="zh-CN" sz="1600" b="1" dirty="0">
              <a:solidFill>
                <a:srgbClr val="0070C0"/>
              </a:solidFill>
              <a:cs typeface="+mn-ea"/>
              <a:sym typeface="+mn-lt"/>
            </a:endParaRPr>
          </a:p>
          <a:p>
            <a:pPr algn="ctr"/>
            <a:endParaRPr lang="zh-CN" altLang="en-US" sz="1600" b="1" dirty="0">
              <a:solidFill>
                <a:srgbClr val="0070C0"/>
              </a:solidFill>
              <a:cs typeface="+mn-ea"/>
              <a:sym typeface="+mn-lt"/>
            </a:endParaRPr>
          </a:p>
        </p:txBody>
      </p:sp>
      <p:sp>
        <p:nvSpPr>
          <p:cNvPr id="7" name="椭圆 6"/>
          <p:cNvSpPr/>
          <p:nvPr/>
        </p:nvSpPr>
        <p:spPr>
          <a:xfrm>
            <a:off x="5134303" y="1177146"/>
            <a:ext cx="1923394" cy="1923394"/>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7"/>
          <p:cNvSpPr txBox="1"/>
          <p:nvPr/>
        </p:nvSpPr>
        <p:spPr>
          <a:xfrm>
            <a:off x="5376538" y="1875305"/>
            <a:ext cx="1415773" cy="574709"/>
          </a:xfrm>
          <a:prstGeom prst="rect">
            <a:avLst/>
          </a:prstGeom>
          <a:noFill/>
          <a:effectLst/>
        </p:spPr>
        <p:txBody>
          <a:bodyPr wrap="none" rtlCol="0">
            <a:spAutoFit/>
          </a:bodyPr>
          <a:lstStyle/>
          <a:p>
            <a:pPr algn="ctr">
              <a:lnSpc>
                <a:spcPts val="4000"/>
              </a:lnSpc>
            </a:pPr>
            <a:r>
              <a:rPr lang="zh-CN" altLang="en-US" sz="3200" b="1" dirty="0">
                <a:solidFill>
                  <a:schemeClr val="bg1"/>
                </a:solidFill>
                <a:cs typeface="+mn-ea"/>
                <a:sym typeface="+mn-lt"/>
              </a:rPr>
              <a:t>第四章</a:t>
            </a:r>
            <a:endParaRPr lang="en-US" altLang="zh-CN" sz="3200" b="1" dirty="0">
              <a:solidFill>
                <a:schemeClr val="bg1"/>
              </a:solidFill>
              <a:cs typeface="+mn-ea"/>
              <a:sym typeface="+mn-lt"/>
            </a:endParaRPr>
          </a:p>
        </p:txBody>
      </p:sp>
      <p:pic>
        <p:nvPicPr>
          <p:cNvPr id="9" name="图片 8">
            <a:extLst>
              <a:ext uri="{FF2B5EF4-FFF2-40B4-BE49-F238E27FC236}">
                <a16:creationId xmlns:a16="http://schemas.microsoft.com/office/drawing/2014/main" id="{552F1B3B-66C6-4713-917C-04EED8CD5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6" y="4551379"/>
            <a:ext cx="12192000" cy="2284073"/>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12" presetClass="entr" presetSubtype="1"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down)">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2031325"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项目建设内容</a:t>
            </a:r>
            <a:endParaRPr lang="zh-CN" altLang="en-US" sz="2000" b="1" dirty="0">
              <a:solidFill>
                <a:schemeClr val="accent4">
                  <a:lumMod val="75000"/>
                </a:schemeClr>
              </a:solidFill>
              <a:latin typeface="+mn-ea"/>
              <a:cs typeface="+mn-ea"/>
              <a:sym typeface="+mn-lt"/>
            </a:endParaRPr>
          </a:p>
        </p:txBody>
      </p:sp>
      <p:graphicFrame>
        <p:nvGraphicFramePr>
          <p:cNvPr id="5" name="表格 4"/>
          <p:cNvGraphicFramePr>
            <a:graphicFrameLocks noGrp="1"/>
          </p:cNvGraphicFramePr>
          <p:nvPr>
            <p:extLst>
              <p:ext uri="{D42A27DB-BD31-4B8C-83A1-F6EECF244321}">
                <p14:modId xmlns:p14="http://schemas.microsoft.com/office/powerpoint/2010/main" val="4141500133"/>
              </p:ext>
            </p:extLst>
          </p:nvPr>
        </p:nvGraphicFramePr>
        <p:xfrm>
          <a:off x="323847" y="1433088"/>
          <a:ext cx="11372852" cy="5335092"/>
        </p:xfrm>
        <a:graphic>
          <a:graphicData uri="http://schemas.openxmlformats.org/drawingml/2006/table">
            <a:tbl>
              <a:tblPr>
                <a:tableStyleId>{E8B1032C-EA38-4F05-BA0D-38AFFFC7BED3}</a:tableStyleId>
              </a:tblPr>
              <a:tblGrid>
                <a:gridCol w="736833">
                  <a:extLst>
                    <a:ext uri="{9D8B030D-6E8A-4147-A177-3AD203B41FA5}">
                      <a16:colId xmlns:a16="http://schemas.microsoft.com/office/drawing/2014/main" val="20000"/>
                    </a:ext>
                  </a:extLst>
                </a:gridCol>
                <a:gridCol w="1057194">
                  <a:extLst>
                    <a:ext uri="{9D8B030D-6E8A-4147-A177-3AD203B41FA5}">
                      <a16:colId xmlns:a16="http://schemas.microsoft.com/office/drawing/2014/main" val="20001"/>
                    </a:ext>
                  </a:extLst>
                </a:gridCol>
                <a:gridCol w="2466787">
                  <a:extLst>
                    <a:ext uri="{9D8B030D-6E8A-4147-A177-3AD203B41FA5}">
                      <a16:colId xmlns:a16="http://schemas.microsoft.com/office/drawing/2014/main" val="20002"/>
                    </a:ext>
                  </a:extLst>
                </a:gridCol>
                <a:gridCol w="720814">
                  <a:extLst>
                    <a:ext uri="{9D8B030D-6E8A-4147-A177-3AD203B41FA5}">
                      <a16:colId xmlns:a16="http://schemas.microsoft.com/office/drawing/2014/main" val="20003"/>
                    </a:ext>
                  </a:extLst>
                </a:gridCol>
                <a:gridCol w="720814">
                  <a:extLst>
                    <a:ext uri="{9D8B030D-6E8A-4147-A177-3AD203B41FA5}">
                      <a16:colId xmlns:a16="http://schemas.microsoft.com/office/drawing/2014/main" val="20004"/>
                    </a:ext>
                  </a:extLst>
                </a:gridCol>
                <a:gridCol w="864978">
                  <a:extLst>
                    <a:ext uri="{9D8B030D-6E8A-4147-A177-3AD203B41FA5}">
                      <a16:colId xmlns:a16="http://schemas.microsoft.com/office/drawing/2014/main" val="20005"/>
                    </a:ext>
                  </a:extLst>
                </a:gridCol>
                <a:gridCol w="864978">
                  <a:extLst>
                    <a:ext uri="{9D8B030D-6E8A-4147-A177-3AD203B41FA5}">
                      <a16:colId xmlns:a16="http://schemas.microsoft.com/office/drawing/2014/main" val="20006"/>
                    </a:ext>
                  </a:extLst>
                </a:gridCol>
                <a:gridCol w="2210498">
                  <a:extLst>
                    <a:ext uri="{9D8B030D-6E8A-4147-A177-3AD203B41FA5}">
                      <a16:colId xmlns:a16="http://schemas.microsoft.com/office/drawing/2014/main" val="20007"/>
                    </a:ext>
                  </a:extLst>
                </a:gridCol>
                <a:gridCol w="864978">
                  <a:extLst>
                    <a:ext uri="{9D8B030D-6E8A-4147-A177-3AD203B41FA5}">
                      <a16:colId xmlns:a16="http://schemas.microsoft.com/office/drawing/2014/main" val="20008"/>
                    </a:ext>
                  </a:extLst>
                </a:gridCol>
                <a:gridCol w="864978">
                  <a:extLst>
                    <a:ext uri="{9D8B030D-6E8A-4147-A177-3AD203B41FA5}">
                      <a16:colId xmlns:a16="http://schemas.microsoft.com/office/drawing/2014/main" val="20009"/>
                    </a:ext>
                  </a:extLst>
                </a:gridCol>
              </a:tblGrid>
              <a:tr h="424074">
                <a:tc>
                  <a:txBody>
                    <a:bodyPr/>
                    <a:lstStyle/>
                    <a:p>
                      <a:pPr algn="ctr" fontAlgn="ctr"/>
                      <a:r>
                        <a:rPr lang="zh-CN" altLang="en-US" sz="1400" u="none" strike="noStrike" dirty="0">
                          <a:solidFill>
                            <a:srgbClr val="0070C0"/>
                          </a:solidFill>
                          <a:effectLst/>
                        </a:rPr>
                        <a:t>序号</a:t>
                      </a:r>
                      <a:endParaRPr lang="zh-CN" altLang="en-US" sz="1400" b="0" i="0" u="none" strike="noStrike" dirty="0">
                        <a:solidFill>
                          <a:srgbClr val="0070C0"/>
                        </a:solidFill>
                        <a:effectLst/>
                        <a:latin typeface="宋体"/>
                      </a:endParaRPr>
                    </a:p>
                  </a:txBody>
                  <a:tcPr marL="6498" marR="6498" marT="6498" marB="0" anchor="ctr"/>
                </a:tc>
                <a:tc gridSpan="2">
                  <a:txBody>
                    <a:bodyPr/>
                    <a:lstStyle/>
                    <a:p>
                      <a:pPr algn="ctr" fontAlgn="ctr"/>
                      <a:r>
                        <a:rPr lang="zh-CN" altLang="en-US" sz="1400" u="none" strike="noStrike" dirty="0">
                          <a:solidFill>
                            <a:srgbClr val="0070C0"/>
                          </a:solidFill>
                          <a:effectLst/>
                        </a:rPr>
                        <a:t>系统名称</a:t>
                      </a:r>
                      <a:endParaRPr lang="zh-CN" altLang="en-US" sz="1400" b="0" i="0" u="none" strike="noStrike" dirty="0">
                        <a:solidFill>
                          <a:srgbClr val="0070C0"/>
                        </a:solidFill>
                        <a:effectLst/>
                        <a:latin typeface="宋体"/>
                      </a:endParaRPr>
                    </a:p>
                  </a:txBody>
                  <a:tcPr marL="6498" marR="6498" marT="6498" marB="0" anchor="ctr"/>
                </a:tc>
                <a:tc hMerge="1">
                  <a:txBody>
                    <a:bodyPr/>
                    <a:lstStyle/>
                    <a:p>
                      <a:endParaRPr lang="zh-CN" altLang="en-US"/>
                    </a:p>
                  </a:txBody>
                  <a:tcPr/>
                </a:tc>
                <a:tc>
                  <a:txBody>
                    <a:bodyPr/>
                    <a:lstStyle/>
                    <a:p>
                      <a:pPr algn="ctr" fontAlgn="ctr"/>
                      <a:r>
                        <a:rPr lang="zh-CN" altLang="en-US" sz="1400" u="none" strike="noStrike">
                          <a:solidFill>
                            <a:srgbClr val="0070C0"/>
                          </a:solidFill>
                          <a:effectLst/>
                        </a:rPr>
                        <a:t>办公区</a:t>
                      </a:r>
                      <a:endParaRPr lang="zh-CN" altLang="en-US" sz="1400" b="0" i="0" u="none" strike="noStrike">
                        <a:solidFill>
                          <a:srgbClr val="0070C0"/>
                        </a:solidFill>
                        <a:effectLst/>
                        <a:latin typeface="宋体"/>
                      </a:endParaRPr>
                    </a:p>
                  </a:txBody>
                  <a:tcPr marL="6498" marR="6498" marT="6498" marB="0" anchor="ctr"/>
                </a:tc>
                <a:tc>
                  <a:txBody>
                    <a:bodyPr/>
                    <a:lstStyle/>
                    <a:p>
                      <a:pPr algn="ctr" fontAlgn="ctr"/>
                      <a:r>
                        <a:rPr lang="zh-CN" altLang="en-US" sz="1400" u="none" strike="noStrike">
                          <a:solidFill>
                            <a:srgbClr val="0070C0"/>
                          </a:solidFill>
                          <a:effectLst/>
                        </a:rPr>
                        <a:t>商业管理区</a:t>
                      </a:r>
                      <a:endParaRPr lang="zh-CN" altLang="en-US" sz="1400" b="0" i="0" u="none" strike="noStrike">
                        <a:solidFill>
                          <a:srgbClr val="0070C0"/>
                        </a:solidFill>
                        <a:effectLst/>
                        <a:latin typeface="宋体"/>
                      </a:endParaRPr>
                    </a:p>
                  </a:txBody>
                  <a:tcPr marL="6498" marR="6498" marT="6498" marB="0" anchor="ctr"/>
                </a:tc>
                <a:tc>
                  <a:txBody>
                    <a:bodyPr/>
                    <a:lstStyle/>
                    <a:p>
                      <a:pPr algn="ctr" fontAlgn="ctr"/>
                      <a:r>
                        <a:rPr lang="zh-CN" altLang="en-US" sz="1400" u="none" strike="noStrike">
                          <a:solidFill>
                            <a:srgbClr val="0070C0"/>
                          </a:solidFill>
                          <a:effectLst/>
                        </a:rPr>
                        <a:t>序号</a:t>
                      </a:r>
                      <a:endParaRPr lang="zh-CN" altLang="en-US" sz="1400" b="0" i="0" u="none" strike="noStrike">
                        <a:solidFill>
                          <a:srgbClr val="0070C0"/>
                        </a:solidFill>
                        <a:effectLst/>
                        <a:latin typeface="宋体"/>
                      </a:endParaRPr>
                    </a:p>
                  </a:txBody>
                  <a:tcPr marL="6498" marR="6498" marT="6498" marB="0" anchor="ctr"/>
                </a:tc>
                <a:tc gridSpan="2">
                  <a:txBody>
                    <a:bodyPr/>
                    <a:lstStyle/>
                    <a:p>
                      <a:pPr algn="ctr" fontAlgn="ctr"/>
                      <a:r>
                        <a:rPr lang="zh-CN" altLang="en-US" sz="1400" u="none" strike="noStrike">
                          <a:solidFill>
                            <a:srgbClr val="0070C0"/>
                          </a:solidFill>
                          <a:effectLst/>
                        </a:rPr>
                        <a:t>系统名称</a:t>
                      </a:r>
                      <a:endParaRPr lang="zh-CN" altLang="en-US" sz="1400" b="0" i="0" u="none" strike="noStrike">
                        <a:solidFill>
                          <a:srgbClr val="0070C0"/>
                        </a:solidFill>
                        <a:effectLst/>
                        <a:latin typeface="宋体"/>
                      </a:endParaRPr>
                    </a:p>
                  </a:txBody>
                  <a:tcPr marL="6498" marR="6498" marT="6498" marB="0" anchor="ctr"/>
                </a:tc>
                <a:tc hMerge="1">
                  <a:txBody>
                    <a:bodyPr/>
                    <a:lstStyle/>
                    <a:p>
                      <a:endParaRPr lang="zh-CN" altLang="en-US"/>
                    </a:p>
                  </a:txBody>
                  <a:tcPr/>
                </a:tc>
                <a:tc>
                  <a:txBody>
                    <a:bodyPr/>
                    <a:lstStyle/>
                    <a:p>
                      <a:pPr algn="ctr" fontAlgn="ctr"/>
                      <a:r>
                        <a:rPr lang="zh-CN" altLang="en-US" sz="1400" u="none" strike="noStrike">
                          <a:solidFill>
                            <a:srgbClr val="0070C0"/>
                          </a:solidFill>
                          <a:effectLst/>
                        </a:rPr>
                        <a:t>办公区</a:t>
                      </a:r>
                      <a:endParaRPr lang="zh-CN" altLang="en-US" sz="1400" b="0" i="0" u="none" strike="noStrike">
                        <a:solidFill>
                          <a:srgbClr val="0070C0"/>
                        </a:solidFill>
                        <a:effectLst/>
                        <a:latin typeface="宋体"/>
                      </a:endParaRPr>
                    </a:p>
                  </a:txBody>
                  <a:tcPr marL="6498" marR="6498" marT="6498" marB="0" anchor="ctr"/>
                </a:tc>
                <a:tc>
                  <a:txBody>
                    <a:bodyPr/>
                    <a:lstStyle/>
                    <a:p>
                      <a:pPr algn="ctr" fontAlgn="ctr"/>
                      <a:r>
                        <a:rPr lang="zh-CN" altLang="en-US" sz="1400" u="none" strike="noStrike">
                          <a:solidFill>
                            <a:srgbClr val="0070C0"/>
                          </a:solidFill>
                          <a:effectLst/>
                        </a:rPr>
                        <a:t>商业管理区</a:t>
                      </a:r>
                      <a:endParaRPr lang="zh-CN" altLang="en-US" sz="1400" b="0" i="0" u="none" strike="noStrike">
                        <a:solidFill>
                          <a:srgbClr val="0070C0"/>
                        </a:solidFill>
                        <a:effectLst/>
                        <a:latin typeface="宋体"/>
                      </a:endParaRPr>
                    </a:p>
                  </a:txBody>
                  <a:tcPr marL="6498" marR="6498" marT="6498" marB="0" anchor="ctr"/>
                </a:tc>
                <a:extLst>
                  <a:ext uri="{0D108BD9-81ED-4DB2-BD59-A6C34878D82A}">
                    <a16:rowId xmlns:a16="http://schemas.microsoft.com/office/drawing/2014/main" val="10000"/>
                  </a:ext>
                </a:extLst>
              </a:tr>
              <a:tr h="424074">
                <a:tc>
                  <a:txBody>
                    <a:bodyPr/>
                    <a:lstStyle/>
                    <a:p>
                      <a:pPr algn="ctr" fontAlgn="ctr"/>
                      <a:r>
                        <a:rPr lang="en-US" altLang="zh-CN" sz="1400" u="none" strike="noStrike">
                          <a:solidFill>
                            <a:srgbClr val="0070C0"/>
                          </a:solidFill>
                          <a:effectLst/>
                        </a:rPr>
                        <a:t>1</a:t>
                      </a:r>
                      <a:endParaRPr lang="en-US" altLang="zh-CN" sz="1400" b="0" i="0" u="none" strike="noStrike">
                        <a:solidFill>
                          <a:srgbClr val="0070C0"/>
                        </a:solidFill>
                        <a:effectLst/>
                        <a:latin typeface="宋体"/>
                      </a:endParaRPr>
                    </a:p>
                  </a:txBody>
                  <a:tcPr marL="6498" marR="6498" marT="6498" marB="0" anchor="ctr"/>
                </a:tc>
                <a:tc gridSpan="2">
                  <a:txBody>
                    <a:bodyPr/>
                    <a:lstStyle/>
                    <a:p>
                      <a:pPr algn="l" fontAlgn="ctr"/>
                      <a:r>
                        <a:rPr lang="zh-CN" altLang="en-US" sz="1400" u="none" strike="noStrike" dirty="0">
                          <a:solidFill>
                            <a:srgbClr val="0070C0"/>
                          </a:solidFill>
                          <a:effectLst/>
                        </a:rPr>
                        <a:t>综合布线系统</a:t>
                      </a:r>
                      <a:endParaRPr lang="zh-CN" altLang="en-US" sz="1400" b="0" i="0" u="none" strike="noStrike" dirty="0">
                        <a:solidFill>
                          <a:srgbClr val="0070C0"/>
                        </a:solidFill>
                        <a:effectLst/>
                        <a:latin typeface="宋体"/>
                      </a:endParaRPr>
                    </a:p>
                  </a:txBody>
                  <a:tcPr marL="6498" marR="6498" marT="6498" marB="0" anchor="ctr"/>
                </a:tc>
                <a:tc hMerge="1">
                  <a:txBody>
                    <a:bodyPr/>
                    <a:lstStyle/>
                    <a:p>
                      <a:endParaRPr lang="zh-CN" altLang="en-US"/>
                    </a:p>
                  </a:txBody>
                  <a:tcP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en-US" altLang="zh-CN" sz="1400" u="none" strike="noStrike">
                          <a:solidFill>
                            <a:srgbClr val="0070C0"/>
                          </a:solidFill>
                          <a:effectLst/>
                        </a:rPr>
                        <a:t>14</a:t>
                      </a:r>
                      <a:endParaRPr lang="en-US" altLang="zh-CN" sz="1400" b="0" i="0" u="none" strike="noStrike">
                        <a:solidFill>
                          <a:srgbClr val="0070C0"/>
                        </a:solidFill>
                        <a:effectLst/>
                        <a:latin typeface="宋体"/>
                      </a:endParaRPr>
                    </a:p>
                  </a:txBody>
                  <a:tcPr marL="6498" marR="6498" marT="6498" marB="0" anchor="ctr"/>
                </a:tc>
                <a:tc rowSpan="3">
                  <a:txBody>
                    <a:bodyPr/>
                    <a:lstStyle/>
                    <a:p>
                      <a:pPr algn="ctr" fontAlgn="ctr"/>
                      <a:r>
                        <a:rPr lang="zh-CN" altLang="en-US" sz="1400" u="none" strike="noStrike">
                          <a:solidFill>
                            <a:srgbClr val="0070C0"/>
                          </a:solidFill>
                          <a:effectLst/>
                        </a:rPr>
                        <a:t>人员及车辆管控系统</a:t>
                      </a:r>
                      <a:endParaRPr lang="zh-CN" altLang="en-US" sz="1400" b="0" i="0" u="none" strike="noStrike">
                        <a:solidFill>
                          <a:srgbClr val="0070C0"/>
                        </a:solidFill>
                        <a:effectLst/>
                        <a:latin typeface="宋体"/>
                      </a:endParaRPr>
                    </a:p>
                  </a:txBody>
                  <a:tcPr marL="6498" marR="6498" marT="6498" marB="0" anchor="ctr"/>
                </a:tc>
                <a:tc>
                  <a:txBody>
                    <a:bodyPr/>
                    <a:lstStyle/>
                    <a:p>
                      <a:pPr algn="l" fontAlgn="ctr"/>
                      <a:r>
                        <a:rPr lang="zh-CN" altLang="en-US" sz="1400" u="none" strike="noStrike">
                          <a:solidFill>
                            <a:srgbClr val="0070C0"/>
                          </a:solidFill>
                          <a:effectLst/>
                        </a:rPr>
                        <a:t>人员通道管理（含：人脸识别通道闸及考勤功能）</a:t>
                      </a:r>
                      <a:endParaRPr lang="zh-CN" altLang="en-US" sz="1400" b="0" i="0" u="none" strike="noStrike">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a:solidFill>
                            <a:srgbClr val="0070C0"/>
                          </a:solidFill>
                          <a:effectLst/>
                        </a:rPr>
                        <a:t>　</a:t>
                      </a:r>
                      <a:endParaRPr lang="zh-CN" altLang="en-US" sz="2000" b="0" i="0" u="none" strike="noStrike">
                        <a:solidFill>
                          <a:srgbClr val="0070C0"/>
                        </a:solidFill>
                        <a:effectLst/>
                        <a:latin typeface="宋体"/>
                      </a:endParaRPr>
                    </a:p>
                  </a:txBody>
                  <a:tcPr marL="6498" marR="6498" marT="6498" marB="0" anchor="ctr"/>
                </a:tc>
                <a:extLst>
                  <a:ext uri="{0D108BD9-81ED-4DB2-BD59-A6C34878D82A}">
                    <a16:rowId xmlns:a16="http://schemas.microsoft.com/office/drawing/2014/main" val="10001"/>
                  </a:ext>
                </a:extLst>
              </a:tr>
              <a:tr h="363444">
                <a:tc>
                  <a:txBody>
                    <a:bodyPr/>
                    <a:lstStyle/>
                    <a:p>
                      <a:pPr algn="ctr" fontAlgn="ctr"/>
                      <a:r>
                        <a:rPr lang="en-US" altLang="zh-CN" sz="1400" u="none" strike="noStrike">
                          <a:solidFill>
                            <a:srgbClr val="0070C0"/>
                          </a:solidFill>
                          <a:effectLst/>
                        </a:rPr>
                        <a:t>2</a:t>
                      </a:r>
                      <a:endParaRPr lang="en-US" altLang="zh-CN" sz="1400" b="0" i="0" u="none" strike="noStrike">
                        <a:solidFill>
                          <a:srgbClr val="0070C0"/>
                        </a:solidFill>
                        <a:effectLst/>
                        <a:latin typeface="宋体"/>
                      </a:endParaRPr>
                    </a:p>
                  </a:txBody>
                  <a:tcPr marL="6498" marR="6498" marT="6498" marB="0" anchor="ctr"/>
                </a:tc>
                <a:tc rowSpan="5">
                  <a:txBody>
                    <a:bodyPr/>
                    <a:lstStyle/>
                    <a:p>
                      <a:pPr algn="ctr" fontAlgn="ctr"/>
                      <a:r>
                        <a:rPr lang="zh-CN" altLang="en-US" sz="1400" u="none" strike="noStrike">
                          <a:solidFill>
                            <a:srgbClr val="0070C0"/>
                          </a:solidFill>
                          <a:effectLst/>
                        </a:rPr>
                        <a:t>通信网络系统</a:t>
                      </a:r>
                      <a:endParaRPr lang="zh-CN" altLang="en-US" sz="1400" b="0" i="0" u="none" strike="noStrike">
                        <a:solidFill>
                          <a:srgbClr val="0070C0"/>
                        </a:solidFill>
                        <a:effectLst/>
                        <a:latin typeface="宋体"/>
                      </a:endParaRPr>
                    </a:p>
                  </a:txBody>
                  <a:tcPr marL="6498" marR="6498" marT="6498" marB="0" anchor="ctr"/>
                </a:tc>
                <a:tc>
                  <a:txBody>
                    <a:bodyPr/>
                    <a:lstStyle/>
                    <a:p>
                      <a:pPr algn="l" fontAlgn="ctr"/>
                      <a:r>
                        <a:rPr lang="zh-CN" altLang="en-US" sz="1400" u="none" strike="noStrike" dirty="0">
                          <a:solidFill>
                            <a:srgbClr val="0070C0"/>
                          </a:solidFill>
                          <a:effectLst/>
                        </a:rPr>
                        <a:t>计算机网络系统</a:t>
                      </a:r>
                      <a:endParaRPr lang="zh-CN" altLang="en-US" sz="14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en-US" altLang="zh-CN" sz="1400" u="none" strike="noStrike" dirty="0">
                          <a:solidFill>
                            <a:srgbClr val="0070C0"/>
                          </a:solidFill>
                          <a:effectLst/>
                        </a:rPr>
                        <a:t>15</a:t>
                      </a:r>
                      <a:endParaRPr lang="en-US" altLang="zh-CN" sz="1400" b="0" i="0" u="none" strike="noStrike" dirty="0">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a:solidFill>
                            <a:srgbClr val="0070C0"/>
                          </a:solidFill>
                          <a:effectLst/>
                        </a:rPr>
                        <a:t>访客登记及预约系统</a:t>
                      </a:r>
                      <a:endParaRPr lang="zh-CN" altLang="en-US" sz="1400" b="0" i="0" u="none" strike="noStrike">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a:solidFill>
                            <a:srgbClr val="0070C0"/>
                          </a:solidFill>
                          <a:effectLst/>
                        </a:rPr>
                        <a:t>　</a:t>
                      </a:r>
                      <a:endParaRPr lang="zh-CN" altLang="en-US" sz="2000" b="0" i="0" u="none" strike="noStrike">
                        <a:solidFill>
                          <a:srgbClr val="0070C0"/>
                        </a:solidFill>
                        <a:effectLst/>
                        <a:latin typeface="宋体"/>
                      </a:endParaRPr>
                    </a:p>
                  </a:txBody>
                  <a:tcPr marL="6498" marR="6498" marT="6498" marB="0" anchor="ctr"/>
                </a:tc>
                <a:extLst>
                  <a:ext uri="{0D108BD9-81ED-4DB2-BD59-A6C34878D82A}">
                    <a16:rowId xmlns:a16="http://schemas.microsoft.com/office/drawing/2014/main" val="10002"/>
                  </a:ext>
                </a:extLst>
              </a:tr>
              <a:tr h="453144">
                <a:tc>
                  <a:txBody>
                    <a:bodyPr/>
                    <a:lstStyle/>
                    <a:p>
                      <a:pPr algn="ctr" fontAlgn="ctr"/>
                      <a:r>
                        <a:rPr lang="en-US" altLang="zh-CN" sz="1400" u="none" strike="noStrike">
                          <a:solidFill>
                            <a:srgbClr val="0070C0"/>
                          </a:solidFill>
                          <a:effectLst/>
                        </a:rPr>
                        <a:t>3</a:t>
                      </a:r>
                      <a:endParaRPr lang="en-US" altLang="zh-CN" sz="1400" b="0" i="0" u="none" strike="noStrike">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dirty="0">
                          <a:solidFill>
                            <a:srgbClr val="0070C0"/>
                          </a:solidFill>
                          <a:effectLst/>
                        </a:rPr>
                        <a:t>无线</a:t>
                      </a:r>
                      <a:r>
                        <a:rPr lang="en-US" sz="1400" u="none" strike="noStrike" dirty="0">
                          <a:solidFill>
                            <a:srgbClr val="0070C0"/>
                          </a:solidFill>
                          <a:effectLst/>
                        </a:rPr>
                        <a:t>WIFI</a:t>
                      </a:r>
                      <a:endParaRPr lang="en-US" sz="14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en-US" altLang="zh-CN" sz="1400" u="none" strike="noStrike" dirty="0">
                          <a:solidFill>
                            <a:srgbClr val="0070C0"/>
                          </a:solidFill>
                          <a:effectLst/>
                        </a:rPr>
                        <a:t>16</a:t>
                      </a:r>
                      <a:endParaRPr lang="en-US" altLang="zh-CN" sz="1400" b="0" i="0" u="none" strike="noStrike" dirty="0">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a:solidFill>
                            <a:srgbClr val="0070C0"/>
                          </a:solidFill>
                          <a:effectLst/>
                        </a:rPr>
                        <a:t>停车场管理系统（含停车场道闸、车位引导及反向寻车）</a:t>
                      </a:r>
                      <a:endParaRPr lang="zh-CN" altLang="en-US" sz="1400" b="0" i="0" u="none" strike="noStrike">
                        <a:solidFill>
                          <a:srgbClr val="0070C0"/>
                        </a:solidFill>
                        <a:effectLst/>
                        <a:latin typeface="宋体"/>
                      </a:endParaRP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0070C0"/>
                          </a:solidFill>
                          <a:effectLst/>
                          <a:latin typeface="+mn-lt"/>
                          <a:ea typeface="+mn-ea"/>
                          <a:cs typeface="+mn-cs"/>
                        </a:rPr>
                        <a:t>★</a:t>
                      </a: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0070C0"/>
                          </a:solidFill>
                          <a:effectLst/>
                          <a:latin typeface="+mn-lt"/>
                          <a:ea typeface="+mn-ea"/>
                          <a:cs typeface="+mn-cs"/>
                        </a:rPr>
                        <a:t>★</a:t>
                      </a:r>
                    </a:p>
                  </a:txBody>
                  <a:tcPr marL="6498" marR="6498" marT="6498" marB="0" anchor="ctr"/>
                </a:tc>
                <a:extLst>
                  <a:ext uri="{0D108BD9-81ED-4DB2-BD59-A6C34878D82A}">
                    <a16:rowId xmlns:a16="http://schemas.microsoft.com/office/drawing/2014/main" val="10003"/>
                  </a:ext>
                </a:extLst>
              </a:tr>
              <a:tr h="363444">
                <a:tc>
                  <a:txBody>
                    <a:bodyPr/>
                    <a:lstStyle/>
                    <a:p>
                      <a:pPr algn="ctr" fontAlgn="ctr"/>
                      <a:r>
                        <a:rPr lang="en-US" altLang="zh-CN" sz="1400" u="none" strike="noStrike">
                          <a:solidFill>
                            <a:srgbClr val="0070C0"/>
                          </a:solidFill>
                          <a:effectLst/>
                        </a:rPr>
                        <a:t>4</a:t>
                      </a:r>
                      <a:endParaRPr lang="en-US" altLang="zh-CN" sz="1400" b="0" i="0" u="none" strike="noStrike">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dirty="0">
                          <a:solidFill>
                            <a:srgbClr val="0070C0"/>
                          </a:solidFill>
                          <a:effectLst/>
                        </a:rPr>
                        <a:t>统一通讯系统（</a:t>
                      </a:r>
                      <a:r>
                        <a:rPr lang="en-US" altLang="zh-CN" sz="1400" u="none" strike="noStrike" dirty="0">
                          <a:solidFill>
                            <a:srgbClr val="0070C0"/>
                          </a:solidFill>
                          <a:effectLst/>
                        </a:rPr>
                        <a:t>IP</a:t>
                      </a:r>
                      <a:r>
                        <a:rPr lang="zh-CN" altLang="en-US" sz="1400" u="none" strike="noStrike" dirty="0">
                          <a:solidFill>
                            <a:srgbClr val="0070C0"/>
                          </a:solidFill>
                          <a:effectLst/>
                        </a:rPr>
                        <a:t>电话）</a:t>
                      </a:r>
                      <a:endParaRPr lang="zh-CN" altLang="en-US" sz="1400" b="0" i="0" u="none" strike="noStrike" dirty="0">
                        <a:solidFill>
                          <a:srgbClr val="0070C0"/>
                        </a:solidFill>
                        <a:effectLst/>
                        <a:latin typeface="宋体"/>
                      </a:endParaRP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0070C0"/>
                          </a:solidFill>
                          <a:effectLst/>
                          <a:latin typeface="+mn-lt"/>
                          <a:ea typeface="+mn-ea"/>
                          <a:cs typeface="+mn-cs"/>
                        </a:rPr>
                        <a:t>★</a:t>
                      </a: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0070C0"/>
                          </a:solidFill>
                          <a:effectLst/>
                          <a:latin typeface="+mn-lt"/>
                          <a:ea typeface="+mn-ea"/>
                          <a:cs typeface="+mn-cs"/>
                        </a:rPr>
                        <a:t>★</a:t>
                      </a:r>
                    </a:p>
                  </a:txBody>
                  <a:tcPr marL="6498" marR="6498" marT="6498" marB="0" anchor="ctr"/>
                </a:tc>
                <a:tc>
                  <a:txBody>
                    <a:bodyPr/>
                    <a:lstStyle/>
                    <a:p>
                      <a:pPr marL="0" algn="ctr" defTabSz="914400" rtl="0" eaLnBrk="1" fontAlgn="ctr" latinLnBrk="0" hangingPunct="1"/>
                      <a:r>
                        <a:rPr lang="en-US" altLang="zh-CN" sz="1400" u="none" strike="noStrike" kern="1200" dirty="0">
                          <a:solidFill>
                            <a:srgbClr val="0070C0"/>
                          </a:solidFill>
                          <a:effectLst/>
                          <a:latin typeface="+mn-lt"/>
                          <a:ea typeface="+mn-ea"/>
                          <a:cs typeface="+mn-cs"/>
                        </a:rPr>
                        <a:t>17</a:t>
                      </a:r>
                    </a:p>
                  </a:txBody>
                  <a:tcPr marL="6498" marR="6498" marT="6498" marB="0" anchor="ctr"/>
                </a:tc>
                <a:tc rowSpan="3">
                  <a:txBody>
                    <a:bodyPr/>
                    <a:lstStyle/>
                    <a:p>
                      <a:pPr algn="ctr" fontAlgn="ctr"/>
                      <a:r>
                        <a:rPr lang="zh-CN" altLang="en-US" sz="1400" u="none" strike="noStrike" dirty="0">
                          <a:solidFill>
                            <a:srgbClr val="0070C0"/>
                          </a:solidFill>
                          <a:effectLst/>
                        </a:rPr>
                        <a:t>共享会议管理系统</a:t>
                      </a:r>
                      <a:endParaRPr lang="zh-CN" altLang="en-US" sz="1400" b="0" i="0" u="none" strike="noStrike" dirty="0">
                        <a:solidFill>
                          <a:srgbClr val="0070C0"/>
                        </a:solidFill>
                        <a:effectLst/>
                        <a:latin typeface="宋体"/>
                      </a:endParaRPr>
                    </a:p>
                  </a:txBody>
                  <a:tcPr marL="6498" marR="6498" marT="6498" marB="0" anchor="ctr"/>
                </a:tc>
                <a:tc>
                  <a:txBody>
                    <a:bodyPr/>
                    <a:lstStyle/>
                    <a:p>
                      <a:pPr algn="l" fontAlgn="ctr"/>
                      <a:r>
                        <a:rPr lang="zh-CN" altLang="en-US" sz="1400" u="none" strike="noStrike" dirty="0">
                          <a:solidFill>
                            <a:srgbClr val="0070C0"/>
                          </a:solidFill>
                          <a:effectLst/>
                        </a:rPr>
                        <a:t>共享普通会议系统</a:t>
                      </a:r>
                      <a:endParaRPr lang="zh-CN" altLang="en-US" sz="1400" b="0" i="0" u="none" strike="noStrike" dirty="0">
                        <a:solidFill>
                          <a:srgbClr val="0070C0"/>
                        </a:solidFill>
                        <a:effectLst/>
                        <a:latin typeface="宋体"/>
                      </a:endParaRP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FF0000"/>
                          </a:solidFill>
                          <a:effectLst/>
                          <a:latin typeface="+mn-lt"/>
                          <a:ea typeface="+mn-ea"/>
                          <a:cs typeface="+mn-cs"/>
                        </a:rPr>
                        <a:t>★</a:t>
                      </a:r>
                    </a:p>
                  </a:txBody>
                  <a:tcPr marL="6498" marR="6498" marT="6498" marB="0" anchor="ctr"/>
                </a:tc>
                <a:tc>
                  <a:txBody>
                    <a:bodyPr/>
                    <a:lstStyle/>
                    <a:p>
                      <a:pPr algn="ctr" fontAlgn="ctr"/>
                      <a:r>
                        <a:rPr lang="zh-CN" altLang="en-US" sz="2000" u="none" strike="noStrike" dirty="0">
                          <a:solidFill>
                            <a:srgbClr val="0070C0"/>
                          </a:solidFill>
                          <a:effectLst/>
                        </a:rPr>
                        <a:t>　</a:t>
                      </a:r>
                      <a:endParaRPr lang="zh-CN" altLang="en-US" sz="2000" b="0" i="0" u="none" strike="noStrike" dirty="0">
                        <a:solidFill>
                          <a:srgbClr val="0070C0"/>
                        </a:solidFill>
                        <a:effectLst/>
                        <a:latin typeface="宋体"/>
                      </a:endParaRPr>
                    </a:p>
                  </a:txBody>
                  <a:tcPr marL="6498" marR="6498" marT="6498" marB="0" anchor="ctr"/>
                </a:tc>
                <a:extLst>
                  <a:ext uri="{0D108BD9-81ED-4DB2-BD59-A6C34878D82A}">
                    <a16:rowId xmlns:a16="http://schemas.microsoft.com/office/drawing/2014/main" val="10004"/>
                  </a:ext>
                </a:extLst>
              </a:tr>
              <a:tr h="363444">
                <a:tc>
                  <a:txBody>
                    <a:bodyPr/>
                    <a:lstStyle/>
                    <a:p>
                      <a:pPr algn="ctr" fontAlgn="ctr"/>
                      <a:r>
                        <a:rPr lang="en-US" altLang="zh-CN" sz="1400" u="none" strike="noStrike">
                          <a:solidFill>
                            <a:srgbClr val="0070C0"/>
                          </a:solidFill>
                          <a:effectLst/>
                        </a:rPr>
                        <a:t>5</a:t>
                      </a:r>
                      <a:endParaRPr lang="en-US" altLang="zh-CN" sz="1400" b="0" i="0" u="none" strike="noStrike">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a:solidFill>
                            <a:srgbClr val="0070C0"/>
                          </a:solidFill>
                          <a:effectLst/>
                        </a:rPr>
                        <a:t>无线对讲系统（和对讲）</a:t>
                      </a:r>
                      <a:endParaRPr lang="zh-CN" altLang="en-US" sz="1400" b="0" i="0" u="none" strike="noStrike">
                        <a:solidFill>
                          <a:srgbClr val="0070C0"/>
                        </a:solidFill>
                        <a:effectLst/>
                        <a:latin typeface="宋体"/>
                      </a:endParaRPr>
                    </a:p>
                  </a:txBody>
                  <a:tcPr marL="6498" marR="6498" marT="6498" marB="0" anchor="ctr"/>
                </a:tc>
                <a:tc>
                  <a:txBody>
                    <a:bodyPr/>
                    <a:lstStyle/>
                    <a:p>
                      <a:pPr algn="ctr" fontAlgn="ctr"/>
                      <a:r>
                        <a:rPr lang="zh-CN" altLang="en-US" sz="2000" u="none" strike="noStrike">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en-US" altLang="zh-CN" sz="1400" u="none" strike="noStrike" dirty="0">
                          <a:solidFill>
                            <a:srgbClr val="0070C0"/>
                          </a:solidFill>
                          <a:effectLst/>
                        </a:rPr>
                        <a:t>18</a:t>
                      </a:r>
                      <a:endParaRPr lang="en-US" altLang="zh-CN" sz="1400" b="0" i="0" u="none" strike="noStrike" dirty="0">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dirty="0">
                          <a:solidFill>
                            <a:srgbClr val="0070C0"/>
                          </a:solidFill>
                          <a:effectLst/>
                        </a:rPr>
                        <a:t>共享多功能会议系统</a:t>
                      </a:r>
                      <a:endParaRPr lang="zh-CN" altLang="en-US" sz="1400" b="0" i="0" u="none" strike="noStrike" dirty="0">
                        <a:solidFill>
                          <a:srgbClr val="0070C0"/>
                        </a:solidFill>
                        <a:effectLst/>
                        <a:latin typeface="宋体"/>
                      </a:endParaRP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FF0000"/>
                          </a:solidFill>
                          <a:effectLst/>
                          <a:latin typeface="+mn-lt"/>
                          <a:ea typeface="+mn-ea"/>
                          <a:cs typeface="+mn-cs"/>
                        </a:rPr>
                        <a:t>★</a:t>
                      </a:r>
                    </a:p>
                  </a:txBody>
                  <a:tcPr marL="6498" marR="6498" marT="6498" marB="0" anchor="ctr"/>
                </a:tc>
                <a:tc>
                  <a:txBody>
                    <a:bodyPr/>
                    <a:lstStyle/>
                    <a:p>
                      <a:pPr algn="ctr" fontAlgn="ctr"/>
                      <a:r>
                        <a:rPr lang="zh-CN" altLang="en-US" sz="2000" u="none" strike="noStrike" dirty="0">
                          <a:solidFill>
                            <a:srgbClr val="0070C0"/>
                          </a:solidFill>
                          <a:effectLst/>
                        </a:rPr>
                        <a:t>　</a:t>
                      </a:r>
                      <a:endParaRPr lang="zh-CN" altLang="en-US" sz="2000" b="0" i="0" u="none" strike="noStrike" dirty="0">
                        <a:solidFill>
                          <a:srgbClr val="0070C0"/>
                        </a:solidFill>
                        <a:effectLst/>
                        <a:latin typeface="宋体"/>
                      </a:endParaRPr>
                    </a:p>
                  </a:txBody>
                  <a:tcPr marL="6498" marR="6498" marT="6498" marB="0" anchor="ctr"/>
                </a:tc>
                <a:extLst>
                  <a:ext uri="{0D108BD9-81ED-4DB2-BD59-A6C34878D82A}">
                    <a16:rowId xmlns:a16="http://schemas.microsoft.com/office/drawing/2014/main" val="10005"/>
                  </a:ext>
                </a:extLst>
              </a:tr>
              <a:tr h="363444">
                <a:tc>
                  <a:txBody>
                    <a:bodyPr/>
                    <a:lstStyle/>
                    <a:p>
                      <a:pPr algn="ctr" fontAlgn="ctr"/>
                      <a:r>
                        <a:rPr lang="en-US" altLang="zh-CN" sz="1400" u="none" strike="noStrike">
                          <a:solidFill>
                            <a:srgbClr val="0070C0"/>
                          </a:solidFill>
                          <a:effectLst/>
                        </a:rPr>
                        <a:t>6</a:t>
                      </a:r>
                      <a:endParaRPr lang="en-US" altLang="zh-CN" sz="1400" b="0" i="0" u="none" strike="noStrike">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dirty="0">
                          <a:solidFill>
                            <a:srgbClr val="0070C0"/>
                          </a:solidFill>
                          <a:effectLst/>
                        </a:rPr>
                        <a:t>信息安全系统</a:t>
                      </a:r>
                      <a:endParaRPr lang="zh-CN" altLang="en-US" sz="14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en-US" altLang="zh-CN" sz="1400" u="none" strike="noStrike" dirty="0">
                          <a:solidFill>
                            <a:srgbClr val="0070C0"/>
                          </a:solidFill>
                          <a:effectLst/>
                        </a:rPr>
                        <a:t>19</a:t>
                      </a:r>
                      <a:endParaRPr lang="en-US" altLang="zh-CN" sz="1400" b="0" i="0" u="none" strike="noStrike" dirty="0">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dirty="0">
                          <a:solidFill>
                            <a:srgbClr val="0070C0"/>
                          </a:solidFill>
                          <a:effectLst/>
                        </a:rPr>
                        <a:t>共享培训室</a:t>
                      </a:r>
                      <a:endParaRPr lang="zh-CN" altLang="en-US" sz="1400" b="0" i="0" u="none" strike="noStrike" dirty="0">
                        <a:solidFill>
                          <a:srgbClr val="0070C0"/>
                        </a:solidFill>
                        <a:effectLst/>
                        <a:latin typeface="宋体"/>
                      </a:endParaRP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FF0000"/>
                          </a:solidFill>
                          <a:effectLst/>
                          <a:latin typeface="+mn-lt"/>
                          <a:ea typeface="+mn-ea"/>
                          <a:cs typeface="+mn-cs"/>
                        </a:rPr>
                        <a:t>★</a:t>
                      </a:r>
                    </a:p>
                  </a:txBody>
                  <a:tcPr marL="6498" marR="6498" marT="6498" marB="0" anchor="ctr"/>
                </a:tc>
                <a:tc>
                  <a:txBody>
                    <a:bodyPr/>
                    <a:lstStyle/>
                    <a:p>
                      <a:pPr algn="ctr" fontAlgn="ctr"/>
                      <a:r>
                        <a:rPr lang="zh-CN" altLang="en-US" sz="2000" u="none" strike="noStrike" dirty="0">
                          <a:solidFill>
                            <a:srgbClr val="0070C0"/>
                          </a:solidFill>
                          <a:effectLst/>
                        </a:rPr>
                        <a:t>　</a:t>
                      </a:r>
                      <a:endParaRPr lang="zh-CN" altLang="en-US" sz="2000" b="0" i="0" u="none" strike="noStrike" dirty="0">
                        <a:solidFill>
                          <a:srgbClr val="0070C0"/>
                        </a:solidFill>
                        <a:effectLst/>
                        <a:latin typeface="宋体"/>
                      </a:endParaRPr>
                    </a:p>
                  </a:txBody>
                  <a:tcPr marL="6498" marR="6498" marT="6498" marB="0" anchor="ctr"/>
                </a:tc>
                <a:extLst>
                  <a:ext uri="{0D108BD9-81ED-4DB2-BD59-A6C34878D82A}">
                    <a16:rowId xmlns:a16="http://schemas.microsoft.com/office/drawing/2014/main" val="10006"/>
                  </a:ext>
                </a:extLst>
              </a:tr>
              <a:tr h="363444">
                <a:tc>
                  <a:txBody>
                    <a:bodyPr/>
                    <a:lstStyle/>
                    <a:p>
                      <a:pPr algn="ctr" fontAlgn="ctr"/>
                      <a:r>
                        <a:rPr lang="en-US" altLang="zh-CN" sz="1400" u="none" strike="noStrike">
                          <a:solidFill>
                            <a:srgbClr val="0070C0"/>
                          </a:solidFill>
                          <a:effectLst/>
                        </a:rPr>
                        <a:t>7</a:t>
                      </a:r>
                      <a:endParaRPr lang="en-US" altLang="zh-CN" sz="1400" b="0" i="0" u="none" strike="noStrike">
                        <a:solidFill>
                          <a:srgbClr val="0070C0"/>
                        </a:solidFill>
                        <a:effectLst/>
                        <a:latin typeface="宋体"/>
                      </a:endParaRPr>
                    </a:p>
                  </a:txBody>
                  <a:tcPr marL="6498" marR="6498" marT="6498" marB="0" anchor="ctr"/>
                </a:tc>
                <a:tc gridSpan="2">
                  <a:txBody>
                    <a:bodyPr/>
                    <a:lstStyle/>
                    <a:p>
                      <a:pPr algn="l" fontAlgn="ctr"/>
                      <a:r>
                        <a:rPr lang="zh-CN" altLang="en-US" sz="1400" u="none" strike="noStrike">
                          <a:solidFill>
                            <a:srgbClr val="0070C0"/>
                          </a:solidFill>
                          <a:effectLst/>
                        </a:rPr>
                        <a:t>电梯五方通话对讲系统</a:t>
                      </a:r>
                      <a:endParaRPr lang="zh-CN" altLang="en-US" sz="1400" b="0" i="0" u="none" strike="noStrike">
                        <a:solidFill>
                          <a:srgbClr val="0070C0"/>
                        </a:solidFill>
                        <a:effectLst/>
                        <a:latin typeface="宋体"/>
                      </a:endParaRPr>
                    </a:p>
                  </a:txBody>
                  <a:tcPr marL="6498" marR="6498" marT="6498" marB="0" anchor="ctr"/>
                </a:tc>
                <a:tc hMerge="1">
                  <a:txBody>
                    <a:bodyPr/>
                    <a:lstStyle/>
                    <a:p>
                      <a:endParaRPr lang="zh-CN" altLang="en-US"/>
                    </a:p>
                  </a:txBody>
                  <a:tcP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en-US" altLang="zh-CN" sz="1400" u="none" strike="noStrike" dirty="0">
                          <a:solidFill>
                            <a:srgbClr val="0070C0"/>
                          </a:solidFill>
                          <a:effectLst/>
                        </a:rPr>
                        <a:t>20</a:t>
                      </a:r>
                      <a:endParaRPr lang="en-US" altLang="zh-CN" sz="1400" b="0" i="0" u="none" strike="noStrike" dirty="0">
                        <a:solidFill>
                          <a:srgbClr val="0070C0"/>
                        </a:solidFill>
                        <a:effectLst/>
                        <a:latin typeface="宋体"/>
                      </a:endParaRPr>
                    </a:p>
                  </a:txBody>
                  <a:tcPr marL="6498" marR="6498" marT="6498" marB="0" anchor="ctr"/>
                </a:tc>
                <a:tc rowSpan="2">
                  <a:txBody>
                    <a:bodyPr/>
                    <a:lstStyle/>
                    <a:p>
                      <a:pPr algn="ctr" fontAlgn="ctr"/>
                      <a:r>
                        <a:rPr lang="zh-CN" altLang="en-US" sz="1400" u="none" strike="noStrike" dirty="0">
                          <a:solidFill>
                            <a:srgbClr val="0070C0"/>
                          </a:solidFill>
                          <a:effectLst/>
                        </a:rPr>
                        <a:t>楼控自动化系统</a:t>
                      </a:r>
                      <a:endParaRPr lang="zh-CN" altLang="en-US" sz="1400" b="0" i="0" u="none" strike="noStrike" dirty="0">
                        <a:solidFill>
                          <a:srgbClr val="0070C0"/>
                        </a:solidFill>
                        <a:effectLst/>
                        <a:latin typeface="宋体"/>
                      </a:endParaRPr>
                    </a:p>
                  </a:txBody>
                  <a:tcPr marL="6498" marR="6498" marT="6498" marB="0" anchor="ctr"/>
                </a:tc>
                <a:tc>
                  <a:txBody>
                    <a:bodyPr/>
                    <a:lstStyle/>
                    <a:p>
                      <a:pPr algn="l" fontAlgn="ctr"/>
                      <a:r>
                        <a:rPr lang="zh-CN" altLang="en-US" sz="1400" u="none" strike="noStrike" dirty="0">
                          <a:solidFill>
                            <a:srgbClr val="0070C0"/>
                          </a:solidFill>
                          <a:effectLst/>
                        </a:rPr>
                        <a:t>楼宇自控系统</a:t>
                      </a:r>
                      <a:endParaRPr lang="zh-CN" altLang="en-US" sz="14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FF0000"/>
                          </a:solidFill>
                          <a:effectLst/>
                        </a:rPr>
                        <a:t>★</a:t>
                      </a:r>
                      <a:endParaRPr lang="zh-CN" altLang="en-US" sz="2000" b="0" i="0" u="none" strike="noStrike" dirty="0">
                        <a:solidFill>
                          <a:srgbClr val="FF0000"/>
                        </a:solidFill>
                        <a:effectLst/>
                        <a:latin typeface="宋体"/>
                      </a:endParaRPr>
                    </a:p>
                  </a:txBody>
                  <a:tcPr marL="6498" marR="6498" marT="6498" marB="0" anchor="ctr"/>
                </a:tc>
                <a:tc>
                  <a:txBody>
                    <a:bodyPr/>
                    <a:lstStyle/>
                    <a:p>
                      <a:pPr algn="ctr" fontAlgn="ctr"/>
                      <a:r>
                        <a:rPr lang="zh-CN" altLang="en-US" sz="2000" u="none" strike="noStrike" dirty="0">
                          <a:solidFill>
                            <a:srgbClr val="FF0000"/>
                          </a:solidFill>
                          <a:effectLst/>
                        </a:rPr>
                        <a:t>★</a:t>
                      </a:r>
                      <a:endParaRPr lang="zh-CN" altLang="en-US" sz="2000" b="0" i="0" u="none" strike="noStrike" dirty="0">
                        <a:solidFill>
                          <a:srgbClr val="FF0000"/>
                        </a:solidFill>
                        <a:effectLst/>
                        <a:latin typeface="宋体"/>
                      </a:endParaRPr>
                    </a:p>
                  </a:txBody>
                  <a:tcPr marL="6498" marR="6498" marT="6498" marB="0" anchor="ctr"/>
                </a:tc>
                <a:extLst>
                  <a:ext uri="{0D108BD9-81ED-4DB2-BD59-A6C34878D82A}">
                    <a16:rowId xmlns:a16="http://schemas.microsoft.com/office/drawing/2014/main" val="10007"/>
                  </a:ext>
                </a:extLst>
              </a:tr>
              <a:tr h="363444">
                <a:tc>
                  <a:txBody>
                    <a:bodyPr/>
                    <a:lstStyle/>
                    <a:p>
                      <a:pPr algn="ctr" fontAlgn="ctr"/>
                      <a:r>
                        <a:rPr lang="en-US" altLang="zh-CN" sz="1400" u="none" strike="noStrike">
                          <a:solidFill>
                            <a:srgbClr val="0070C0"/>
                          </a:solidFill>
                          <a:effectLst/>
                        </a:rPr>
                        <a:t>8</a:t>
                      </a:r>
                      <a:endParaRPr lang="en-US" altLang="zh-CN" sz="1400" b="0" i="0" u="none" strike="noStrike">
                        <a:solidFill>
                          <a:srgbClr val="0070C0"/>
                        </a:solidFill>
                        <a:effectLst/>
                        <a:latin typeface="宋体"/>
                      </a:endParaRPr>
                    </a:p>
                  </a:txBody>
                  <a:tcPr marL="6498" marR="6498" marT="6498" marB="0" anchor="ctr"/>
                </a:tc>
                <a:tc rowSpan="4">
                  <a:txBody>
                    <a:bodyPr/>
                    <a:lstStyle/>
                    <a:p>
                      <a:pPr algn="ctr" fontAlgn="ctr"/>
                      <a:r>
                        <a:rPr lang="zh-CN" altLang="en-US" sz="1400" u="none" strike="noStrike">
                          <a:solidFill>
                            <a:srgbClr val="0070C0"/>
                          </a:solidFill>
                          <a:effectLst/>
                        </a:rPr>
                        <a:t>安全防系统</a:t>
                      </a:r>
                      <a:endParaRPr lang="zh-CN" altLang="en-US" sz="1400" b="0" i="0" u="none" strike="noStrike">
                        <a:solidFill>
                          <a:srgbClr val="0070C0"/>
                        </a:solidFill>
                        <a:effectLst/>
                        <a:latin typeface="宋体"/>
                      </a:endParaRPr>
                    </a:p>
                  </a:txBody>
                  <a:tcPr marL="6498" marR="6498" marT="6498" marB="0" anchor="ctr"/>
                </a:tc>
                <a:tc>
                  <a:txBody>
                    <a:bodyPr/>
                    <a:lstStyle/>
                    <a:p>
                      <a:pPr algn="l" fontAlgn="ctr"/>
                      <a:r>
                        <a:rPr lang="zh-CN" altLang="en-US" sz="1400" u="none" strike="noStrike">
                          <a:solidFill>
                            <a:srgbClr val="0070C0"/>
                          </a:solidFill>
                          <a:effectLst/>
                        </a:rPr>
                        <a:t>视频监控</a:t>
                      </a:r>
                      <a:endParaRPr lang="zh-CN" altLang="en-US" sz="1400" b="0" i="0" u="none" strike="noStrike">
                        <a:solidFill>
                          <a:srgbClr val="0070C0"/>
                        </a:solidFill>
                        <a:effectLst/>
                        <a:latin typeface="宋体"/>
                      </a:endParaRP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0070C0"/>
                          </a:solidFill>
                          <a:effectLst/>
                          <a:latin typeface="+mn-lt"/>
                          <a:ea typeface="+mn-ea"/>
                          <a:cs typeface="+mn-cs"/>
                        </a:rPr>
                        <a:t>★</a:t>
                      </a: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0070C0"/>
                          </a:solidFill>
                          <a:effectLst/>
                          <a:latin typeface="+mn-lt"/>
                          <a:ea typeface="+mn-ea"/>
                          <a:cs typeface="+mn-cs"/>
                        </a:rPr>
                        <a:t>★</a:t>
                      </a:r>
                    </a:p>
                  </a:txBody>
                  <a:tcPr marL="6498" marR="6498" marT="6498" marB="0" anchor="ctr"/>
                </a:tc>
                <a:tc>
                  <a:txBody>
                    <a:bodyPr/>
                    <a:lstStyle/>
                    <a:p>
                      <a:pPr algn="ctr" fontAlgn="ctr"/>
                      <a:r>
                        <a:rPr lang="en-US" altLang="zh-CN" sz="1400" u="none" strike="noStrike" dirty="0">
                          <a:solidFill>
                            <a:srgbClr val="0070C0"/>
                          </a:solidFill>
                          <a:effectLst/>
                        </a:rPr>
                        <a:t>21</a:t>
                      </a:r>
                      <a:endParaRPr lang="en-US" altLang="zh-CN" sz="1400" b="0" i="0" u="none" strike="noStrike" dirty="0">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dirty="0">
                          <a:solidFill>
                            <a:srgbClr val="0070C0"/>
                          </a:solidFill>
                          <a:effectLst/>
                        </a:rPr>
                        <a:t>智能照明系统</a:t>
                      </a:r>
                      <a:endParaRPr lang="zh-CN" altLang="en-US" sz="14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FF0000"/>
                          </a:solidFill>
                          <a:effectLst/>
                        </a:rPr>
                        <a:t>★</a:t>
                      </a:r>
                      <a:endParaRPr lang="zh-CN" altLang="en-US" sz="2000" b="0" i="0" u="none" strike="noStrike" dirty="0">
                        <a:solidFill>
                          <a:srgbClr val="FF0000"/>
                        </a:solidFill>
                        <a:effectLst/>
                        <a:latin typeface="宋体"/>
                      </a:endParaRPr>
                    </a:p>
                  </a:txBody>
                  <a:tcPr marL="6498" marR="6498" marT="6498" marB="0" anchor="ctr"/>
                </a:tc>
                <a:tc>
                  <a:txBody>
                    <a:bodyPr/>
                    <a:lstStyle/>
                    <a:p>
                      <a:pPr algn="ctr" fontAlgn="ctr"/>
                      <a:r>
                        <a:rPr lang="zh-CN" altLang="en-US" sz="2000" u="none" strike="noStrike" dirty="0">
                          <a:solidFill>
                            <a:srgbClr val="FF0000"/>
                          </a:solidFill>
                          <a:effectLst/>
                        </a:rPr>
                        <a:t>★</a:t>
                      </a:r>
                      <a:endParaRPr lang="zh-CN" altLang="en-US" sz="2000" b="0" i="0" u="none" strike="noStrike" dirty="0">
                        <a:solidFill>
                          <a:srgbClr val="FF0000"/>
                        </a:solidFill>
                        <a:effectLst/>
                        <a:latin typeface="宋体"/>
                      </a:endParaRPr>
                    </a:p>
                  </a:txBody>
                  <a:tcPr marL="6498" marR="6498" marT="6498" marB="0" anchor="ctr"/>
                </a:tc>
                <a:extLst>
                  <a:ext uri="{0D108BD9-81ED-4DB2-BD59-A6C34878D82A}">
                    <a16:rowId xmlns:a16="http://schemas.microsoft.com/office/drawing/2014/main" val="10008"/>
                  </a:ext>
                </a:extLst>
              </a:tr>
              <a:tr h="363444">
                <a:tc>
                  <a:txBody>
                    <a:bodyPr/>
                    <a:lstStyle/>
                    <a:p>
                      <a:pPr algn="ctr" fontAlgn="ctr"/>
                      <a:r>
                        <a:rPr lang="en-US" altLang="zh-CN" sz="1400" u="none" strike="noStrike">
                          <a:solidFill>
                            <a:srgbClr val="0070C0"/>
                          </a:solidFill>
                          <a:effectLst/>
                        </a:rPr>
                        <a:t>9</a:t>
                      </a:r>
                      <a:endParaRPr lang="en-US" altLang="zh-CN" sz="1400" b="0" i="0" u="none" strike="noStrike">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a:solidFill>
                            <a:srgbClr val="0070C0"/>
                          </a:solidFill>
                          <a:effectLst/>
                        </a:rPr>
                        <a:t>门禁</a:t>
                      </a:r>
                      <a:endParaRPr lang="zh-CN" altLang="en-US" sz="1400" b="0" i="0" u="none" strike="noStrike">
                        <a:solidFill>
                          <a:srgbClr val="0070C0"/>
                        </a:solidFill>
                        <a:effectLst/>
                        <a:latin typeface="宋体"/>
                      </a:endParaRPr>
                    </a:p>
                  </a:txBody>
                  <a:tcPr marL="6498" marR="6498" marT="6498" marB="0" anchor="ctr"/>
                </a:tc>
                <a:tc>
                  <a:txBody>
                    <a:bodyPr/>
                    <a:lstStyle/>
                    <a:p>
                      <a:pPr algn="ctr" fontAlgn="ctr"/>
                      <a:r>
                        <a:rPr lang="zh-CN" altLang="en-US" sz="2000" u="none" strike="noStrike">
                          <a:solidFill>
                            <a:srgbClr val="0070C0"/>
                          </a:solidFill>
                          <a:effectLst/>
                        </a:rPr>
                        <a:t>★</a:t>
                      </a:r>
                      <a:endParaRPr lang="zh-CN" altLang="en-US" sz="2000" b="0" i="0" u="none" strike="noStrike">
                        <a:solidFill>
                          <a:srgbClr val="0070C0"/>
                        </a:solidFill>
                        <a:effectLst/>
                        <a:latin typeface="宋体"/>
                      </a:endParaRPr>
                    </a:p>
                  </a:txBody>
                  <a:tcPr marL="6498" marR="6498" marT="6498" marB="0" anchor="ctr"/>
                </a:tc>
                <a:tc>
                  <a:txBody>
                    <a:bodyPr/>
                    <a:lstStyle/>
                    <a:p>
                      <a:pPr algn="ctr" fontAlgn="ct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en-US" altLang="zh-CN" sz="1400" u="none" strike="noStrike">
                          <a:solidFill>
                            <a:srgbClr val="0070C0"/>
                          </a:solidFill>
                          <a:effectLst/>
                        </a:rPr>
                        <a:t>22</a:t>
                      </a:r>
                      <a:endParaRPr lang="en-US" altLang="zh-CN" sz="1400" b="0" i="0" u="none" strike="noStrike">
                        <a:solidFill>
                          <a:srgbClr val="0070C0"/>
                        </a:solidFill>
                        <a:effectLst/>
                        <a:latin typeface="宋体"/>
                      </a:endParaRPr>
                    </a:p>
                  </a:txBody>
                  <a:tcPr marL="6498" marR="6498" marT="6498" marB="0" anchor="ctr"/>
                </a:tc>
                <a:tc gridSpan="2">
                  <a:txBody>
                    <a:bodyPr/>
                    <a:lstStyle/>
                    <a:p>
                      <a:pPr algn="l" fontAlgn="ctr"/>
                      <a:r>
                        <a:rPr lang="zh-CN" altLang="en-US" sz="1400" u="none" strike="noStrike" dirty="0">
                          <a:solidFill>
                            <a:srgbClr val="0070C0"/>
                          </a:solidFill>
                          <a:effectLst/>
                        </a:rPr>
                        <a:t>能源计量管理监测系统</a:t>
                      </a:r>
                      <a:endParaRPr lang="zh-CN" altLang="en-US" sz="1400" b="0" i="0" u="none" strike="noStrike" dirty="0">
                        <a:solidFill>
                          <a:srgbClr val="0070C0"/>
                        </a:solidFill>
                        <a:effectLst/>
                        <a:latin typeface="宋体"/>
                      </a:endParaRPr>
                    </a:p>
                  </a:txBody>
                  <a:tcPr marL="6498" marR="6498" marT="6498" marB="0" anchor="ctr"/>
                </a:tc>
                <a:tc hMerge="1">
                  <a:txBody>
                    <a:bodyPr/>
                    <a:lstStyle/>
                    <a:p>
                      <a:endParaRPr lang="zh-CN" altLang="en-US"/>
                    </a:p>
                  </a:txBody>
                  <a:tcPr/>
                </a:tc>
                <a:tc>
                  <a:txBody>
                    <a:bodyPr/>
                    <a:lstStyle/>
                    <a:p>
                      <a:pPr algn="ctr" fontAlgn="ctr"/>
                      <a:r>
                        <a:rPr lang="zh-CN" altLang="en-US" sz="2000" u="none" strike="noStrike" dirty="0">
                          <a:solidFill>
                            <a:srgbClr val="FF0000"/>
                          </a:solidFill>
                          <a:effectLst/>
                        </a:rPr>
                        <a:t>★</a:t>
                      </a:r>
                      <a:endParaRPr lang="zh-CN" altLang="en-US" sz="2000" b="0" i="0" u="none" strike="noStrike" dirty="0">
                        <a:solidFill>
                          <a:srgbClr val="FF0000"/>
                        </a:solidFill>
                        <a:effectLst/>
                        <a:latin typeface="宋体"/>
                      </a:endParaRPr>
                    </a:p>
                  </a:txBody>
                  <a:tcPr marL="6498" marR="6498" marT="6498" marB="0" anchor="ctr"/>
                </a:tc>
                <a:tc>
                  <a:txBody>
                    <a:bodyPr/>
                    <a:lstStyle/>
                    <a:p>
                      <a:pPr algn="ctr" fontAlgn="ctr"/>
                      <a:r>
                        <a:rPr lang="zh-CN" altLang="en-US" sz="2000" u="none" strike="noStrike" dirty="0">
                          <a:solidFill>
                            <a:srgbClr val="FF0000"/>
                          </a:solidFill>
                          <a:effectLst/>
                        </a:rPr>
                        <a:t>★</a:t>
                      </a:r>
                      <a:endParaRPr lang="zh-CN" altLang="en-US" sz="2000" b="0" i="0" u="none" strike="noStrike" dirty="0">
                        <a:solidFill>
                          <a:srgbClr val="FF0000"/>
                        </a:solidFill>
                        <a:effectLst/>
                        <a:latin typeface="宋体"/>
                      </a:endParaRPr>
                    </a:p>
                  </a:txBody>
                  <a:tcPr marL="6498" marR="6498" marT="6498" marB="0" anchor="ctr"/>
                </a:tc>
                <a:extLst>
                  <a:ext uri="{0D108BD9-81ED-4DB2-BD59-A6C34878D82A}">
                    <a16:rowId xmlns:a16="http://schemas.microsoft.com/office/drawing/2014/main" val="10009"/>
                  </a:ext>
                </a:extLst>
              </a:tr>
              <a:tr h="363444">
                <a:tc>
                  <a:txBody>
                    <a:bodyPr/>
                    <a:lstStyle/>
                    <a:p>
                      <a:pPr algn="ctr" fontAlgn="ctr"/>
                      <a:r>
                        <a:rPr lang="en-US" altLang="zh-CN" sz="1400" u="none" strike="noStrike">
                          <a:solidFill>
                            <a:srgbClr val="0070C0"/>
                          </a:solidFill>
                          <a:effectLst/>
                        </a:rPr>
                        <a:t>10</a:t>
                      </a:r>
                      <a:endParaRPr lang="en-US" altLang="zh-CN" sz="1400" b="0" i="0" u="none" strike="noStrike">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a:solidFill>
                            <a:srgbClr val="0070C0"/>
                          </a:solidFill>
                          <a:effectLst/>
                        </a:rPr>
                        <a:t>入侵报警</a:t>
                      </a:r>
                      <a:endParaRPr lang="zh-CN" altLang="en-US" sz="1400" b="0" i="0" u="none" strike="noStrike">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en-US" altLang="zh-CN" sz="1400" u="none" strike="noStrike">
                          <a:solidFill>
                            <a:srgbClr val="0070C0"/>
                          </a:solidFill>
                          <a:effectLst/>
                        </a:rPr>
                        <a:t>23</a:t>
                      </a:r>
                      <a:endParaRPr lang="en-US" altLang="zh-CN" sz="1400" b="0" i="0" u="none" strike="noStrike">
                        <a:solidFill>
                          <a:srgbClr val="0070C0"/>
                        </a:solidFill>
                        <a:effectLst/>
                        <a:latin typeface="宋体"/>
                      </a:endParaRPr>
                    </a:p>
                  </a:txBody>
                  <a:tcPr marL="6498" marR="6498" marT="6498" marB="0" anchor="ctr"/>
                </a:tc>
                <a:tc gridSpan="2">
                  <a:txBody>
                    <a:bodyPr/>
                    <a:lstStyle/>
                    <a:p>
                      <a:pPr algn="l" fontAlgn="ctr"/>
                      <a:r>
                        <a:rPr lang="zh-CN" altLang="en-US" sz="1400" u="none" strike="noStrike" dirty="0">
                          <a:solidFill>
                            <a:srgbClr val="0070C0"/>
                          </a:solidFill>
                          <a:effectLst/>
                        </a:rPr>
                        <a:t>智慧路灯、智慧垃圾桶</a:t>
                      </a:r>
                      <a:endParaRPr lang="zh-CN" altLang="en-US" sz="1400" b="0" i="0" u="none" strike="noStrike" dirty="0">
                        <a:solidFill>
                          <a:srgbClr val="0070C0"/>
                        </a:solidFill>
                        <a:effectLst/>
                        <a:latin typeface="宋体"/>
                      </a:endParaRPr>
                    </a:p>
                  </a:txBody>
                  <a:tcPr marL="6498" marR="6498" marT="6498" marB="0" anchor="ctr"/>
                </a:tc>
                <a:tc hMerge="1">
                  <a:txBody>
                    <a:bodyPr/>
                    <a:lstStyle/>
                    <a:p>
                      <a:endParaRPr lang="zh-CN" altLang="en-US"/>
                    </a:p>
                  </a:txBody>
                  <a:tcPr/>
                </a:tc>
                <a:tc>
                  <a:txBody>
                    <a:bodyPr/>
                    <a:lstStyle/>
                    <a:p>
                      <a:pPr marL="0" algn="ctr" defTabSz="914400" rtl="0" eaLnBrk="1" fontAlgn="ctr" latinLnBrk="0" hangingPunct="1"/>
                      <a:r>
                        <a:rPr lang="zh-CN" altLang="en-US" sz="2000" u="none" strike="noStrike" kern="1200" dirty="0">
                          <a:solidFill>
                            <a:srgbClr val="00B050"/>
                          </a:solidFill>
                          <a:effectLst/>
                          <a:latin typeface="+mn-lt"/>
                          <a:ea typeface="+mn-ea"/>
                          <a:cs typeface="+mn-cs"/>
                        </a:rPr>
                        <a:t>★</a:t>
                      </a: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00B050"/>
                          </a:solidFill>
                          <a:effectLst/>
                          <a:latin typeface="+mn-lt"/>
                          <a:ea typeface="+mn-ea"/>
                          <a:cs typeface="+mn-cs"/>
                        </a:rPr>
                        <a:t>★</a:t>
                      </a:r>
                    </a:p>
                  </a:txBody>
                  <a:tcPr marL="6498" marR="6498" marT="6498" marB="0" anchor="ctr"/>
                </a:tc>
                <a:extLst>
                  <a:ext uri="{0D108BD9-81ED-4DB2-BD59-A6C34878D82A}">
                    <a16:rowId xmlns:a16="http://schemas.microsoft.com/office/drawing/2014/main" val="10010"/>
                  </a:ext>
                </a:extLst>
              </a:tr>
              <a:tr h="363444">
                <a:tc>
                  <a:txBody>
                    <a:bodyPr/>
                    <a:lstStyle/>
                    <a:p>
                      <a:pPr algn="ctr" fontAlgn="ctr"/>
                      <a:r>
                        <a:rPr lang="en-US" altLang="zh-CN" sz="1400" u="none" strike="noStrike">
                          <a:solidFill>
                            <a:srgbClr val="0070C0"/>
                          </a:solidFill>
                          <a:effectLst/>
                        </a:rPr>
                        <a:t>11</a:t>
                      </a:r>
                      <a:endParaRPr lang="en-US" altLang="zh-CN" sz="1400" b="0" i="0" u="none" strike="noStrike">
                        <a:solidFill>
                          <a:srgbClr val="0070C0"/>
                        </a:solidFill>
                        <a:effectLst/>
                        <a:latin typeface="宋体"/>
                      </a:endParaRPr>
                    </a:p>
                  </a:txBody>
                  <a:tcPr marL="6498" marR="6498" marT="6498" marB="0" anchor="ctr"/>
                </a:tc>
                <a:tc vMerge="1">
                  <a:txBody>
                    <a:bodyPr/>
                    <a:lstStyle/>
                    <a:p>
                      <a:endParaRPr lang="zh-CN" altLang="en-US"/>
                    </a:p>
                  </a:txBody>
                  <a:tcPr/>
                </a:tc>
                <a:tc>
                  <a:txBody>
                    <a:bodyPr/>
                    <a:lstStyle/>
                    <a:p>
                      <a:pPr algn="l" fontAlgn="ctr"/>
                      <a:r>
                        <a:rPr lang="zh-CN" altLang="en-US" sz="1400" u="none" strike="noStrike">
                          <a:solidFill>
                            <a:srgbClr val="0070C0"/>
                          </a:solidFill>
                          <a:effectLst/>
                        </a:rPr>
                        <a:t>电子巡更系统</a:t>
                      </a:r>
                      <a:endParaRPr lang="zh-CN" altLang="en-US" sz="1400" b="0" i="0" u="none" strike="noStrike">
                        <a:solidFill>
                          <a:srgbClr val="0070C0"/>
                        </a:solidFill>
                        <a:effectLst/>
                        <a:latin typeface="宋体"/>
                      </a:endParaRPr>
                    </a:p>
                  </a:txBody>
                  <a:tcPr marL="6498" marR="6498" marT="6498" marB="0" anchor="ctr"/>
                </a:tc>
                <a:tc>
                  <a:txBody>
                    <a:bodyPr/>
                    <a:lstStyle/>
                    <a:p>
                      <a:pPr algn="ctr" fontAlgn="ctr"/>
                      <a:r>
                        <a:rPr lang="zh-CN" altLang="en-US" sz="2000" u="none" strike="noStrike">
                          <a:solidFill>
                            <a:srgbClr val="0070C0"/>
                          </a:solidFill>
                          <a:effectLst/>
                        </a:rPr>
                        <a:t>★</a:t>
                      </a:r>
                      <a:endParaRPr lang="zh-CN" altLang="en-US" sz="2000" b="0" i="0" u="none" strike="noStrike">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en-US" altLang="zh-CN" sz="1400" u="none" strike="noStrike">
                          <a:solidFill>
                            <a:srgbClr val="0070C0"/>
                          </a:solidFill>
                          <a:effectLst/>
                        </a:rPr>
                        <a:t>24</a:t>
                      </a:r>
                      <a:endParaRPr lang="en-US" altLang="zh-CN" sz="1400" b="0" i="0" u="none" strike="noStrike">
                        <a:solidFill>
                          <a:srgbClr val="0070C0"/>
                        </a:solidFill>
                        <a:effectLst/>
                        <a:latin typeface="宋体"/>
                      </a:endParaRPr>
                    </a:p>
                  </a:txBody>
                  <a:tcPr marL="6498" marR="6498" marT="6498" marB="0" anchor="ctr"/>
                </a:tc>
                <a:tc gridSpan="2">
                  <a:txBody>
                    <a:bodyPr/>
                    <a:lstStyle/>
                    <a:p>
                      <a:pPr algn="l" fontAlgn="ctr"/>
                      <a:r>
                        <a:rPr lang="zh-CN" altLang="en-US" sz="1400" u="none" strike="noStrike" dirty="0">
                          <a:solidFill>
                            <a:srgbClr val="0070C0"/>
                          </a:solidFill>
                          <a:effectLst/>
                        </a:rPr>
                        <a:t>综合管网工程</a:t>
                      </a:r>
                      <a:endParaRPr lang="zh-CN" altLang="en-US" sz="1400" b="0" i="0" u="none" strike="noStrike" dirty="0">
                        <a:solidFill>
                          <a:srgbClr val="0070C0"/>
                        </a:solidFill>
                        <a:effectLst/>
                        <a:latin typeface="宋体"/>
                      </a:endParaRPr>
                    </a:p>
                  </a:txBody>
                  <a:tcPr marL="6498" marR="6498" marT="6498" marB="0" anchor="ctr"/>
                </a:tc>
                <a:tc hMerge="1">
                  <a:txBody>
                    <a:bodyPr/>
                    <a:lstStyle/>
                    <a:p>
                      <a:endParaRPr lang="zh-CN" altLang="en-US"/>
                    </a:p>
                  </a:txBody>
                  <a:tcP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tc>
                  <a:txBody>
                    <a:bodyPr/>
                    <a:lstStyle/>
                    <a:p>
                      <a:pPr algn="ctr" fontAlgn="ctr"/>
                      <a:r>
                        <a:rPr lang="zh-CN" altLang="en-US" sz="2000" u="none" strike="noStrike" dirty="0">
                          <a:solidFill>
                            <a:srgbClr val="0070C0"/>
                          </a:solidFill>
                          <a:effectLst/>
                        </a:rPr>
                        <a:t>★</a:t>
                      </a:r>
                      <a:endParaRPr lang="zh-CN" altLang="en-US" sz="2000" b="0" i="0" u="none" strike="noStrike" dirty="0">
                        <a:solidFill>
                          <a:srgbClr val="0070C0"/>
                        </a:solidFill>
                        <a:effectLst/>
                        <a:latin typeface="宋体"/>
                      </a:endParaRPr>
                    </a:p>
                  </a:txBody>
                  <a:tcPr marL="6498" marR="6498" marT="6498" marB="0" anchor="ctr"/>
                </a:tc>
                <a:extLst>
                  <a:ext uri="{0D108BD9-81ED-4DB2-BD59-A6C34878D82A}">
                    <a16:rowId xmlns:a16="http://schemas.microsoft.com/office/drawing/2014/main" val="10011"/>
                  </a:ext>
                </a:extLst>
              </a:tr>
              <a:tr h="424074">
                <a:tc>
                  <a:txBody>
                    <a:bodyPr/>
                    <a:lstStyle/>
                    <a:p>
                      <a:pPr algn="ctr" fontAlgn="ctr"/>
                      <a:r>
                        <a:rPr lang="en-US" altLang="zh-CN" sz="1400" u="none" strike="noStrike">
                          <a:solidFill>
                            <a:srgbClr val="0070C0"/>
                          </a:solidFill>
                          <a:effectLst/>
                        </a:rPr>
                        <a:t>12</a:t>
                      </a:r>
                      <a:endParaRPr lang="en-US" altLang="zh-CN" sz="1400" b="0" i="0" u="none" strike="noStrike">
                        <a:solidFill>
                          <a:srgbClr val="0070C0"/>
                        </a:solidFill>
                        <a:effectLst/>
                        <a:latin typeface="宋体"/>
                      </a:endParaRPr>
                    </a:p>
                  </a:txBody>
                  <a:tcPr marL="6498" marR="6498" marT="6498" marB="0" anchor="ctr"/>
                </a:tc>
                <a:tc gridSpan="2">
                  <a:txBody>
                    <a:bodyPr/>
                    <a:lstStyle/>
                    <a:p>
                      <a:pPr algn="l" fontAlgn="ctr"/>
                      <a:r>
                        <a:rPr lang="zh-CN" altLang="en-US" sz="1400" u="none" strike="noStrike">
                          <a:solidFill>
                            <a:srgbClr val="0070C0"/>
                          </a:solidFill>
                          <a:effectLst/>
                        </a:rPr>
                        <a:t>多媒体信息发布系统：含室外</a:t>
                      </a:r>
                      <a:r>
                        <a:rPr lang="en-US" altLang="zh-CN" sz="1400" u="none" strike="noStrike">
                          <a:solidFill>
                            <a:srgbClr val="0070C0"/>
                          </a:solidFill>
                          <a:effectLst/>
                        </a:rPr>
                        <a:t>LED</a:t>
                      </a:r>
                      <a:r>
                        <a:rPr lang="zh-CN" altLang="en-US" sz="1400" u="none" strike="noStrike">
                          <a:solidFill>
                            <a:srgbClr val="0070C0"/>
                          </a:solidFill>
                          <a:effectLst/>
                        </a:rPr>
                        <a:t>广告屏</a:t>
                      </a:r>
                      <a:endParaRPr lang="zh-CN" altLang="en-US" sz="1400" b="0" i="0" u="none" strike="noStrike">
                        <a:solidFill>
                          <a:srgbClr val="0070C0"/>
                        </a:solidFill>
                        <a:effectLst/>
                        <a:latin typeface="宋体"/>
                      </a:endParaRPr>
                    </a:p>
                  </a:txBody>
                  <a:tcPr marL="6498" marR="6498" marT="6498" marB="0" anchor="ctr"/>
                </a:tc>
                <a:tc hMerge="1">
                  <a:txBody>
                    <a:bodyPr/>
                    <a:lstStyle/>
                    <a:p>
                      <a:endParaRPr lang="zh-CN" altLang="en-US"/>
                    </a:p>
                  </a:txBody>
                  <a:tcPr/>
                </a:tc>
                <a:tc>
                  <a:txBody>
                    <a:bodyPr/>
                    <a:lstStyle/>
                    <a:p>
                      <a:pPr marL="0" algn="ctr" defTabSz="914400" rtl="0" eaLnBrk="1" fontAlgn="ctr" latinLnBrk="0" hangingPunct="1"/>
                      <a:r>
                        <a:rPr lang="zh-CN" altLang="en-US" sz="2000" u="none" strike="noStrike" kern="1200" dirty="0">
                          <a:solidFill>
                            <a:srgbClr val="0070C0"/>
                          </a:solidFill>
                          <a:effectLst/>
                          <a:latin typeface="+mn-lt"/>
                          <a:ea typeface="+mn-ea"/>
                          <a:cs typeface="+mn-cs"/>
                        </a:rPr>
                        <a:t>★</a:t>
                      </a: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0070C0"/>
                          </a:solidFill>
                          <a:effectLst/>
                          <a:latin typeface="+mn-lt"/>
                          <a:ea typeface="+mn-ea"/>
                          <a:cs typeface="+mn-cs"/>
                        </a:rPr>
                        <a:t>★</a:t>
                      </a:r>
                    </a:p>
                  </a:txBody>
                  <a:tcPr marL="6498" marR="6498" marT="6498" marB="0" anchor="ctr"/>
                </a:tc>
                <a:tc>
                  <a:txBody>
                    <a:bodyPr/>
                    <a:lstStyle/>
                    <a:p>
                      <a:pPr algn="ctr" fontAlgn="ctr"/>
                      <a:r>
                        <a:rPr lang="en-US" altLang="zh-CN" sz="1400" u="none" strike="noStrike">
                          <a:solidFill>
                            <a:srgbClr val="0070C0"/>
                          </a:solidFill>
                          <a:effectLst/>
                        </a:rPr>
                        <a:t>25</a:t>
                      </a:r>
                      <a:endParaRPr lang="en-US" altLang="zh-CN" sz="1400" b="0" i="0" u="none" strike="noStrike">
                        <a:solidFill>
                          <a:srgbClr val="0070C0"/>
                        </a:solidFill>
                        <a:effectLst/>
                        <a:latin typeface="宋体"/>
                      </a:endParaRPr>
                    </a:p>
                  </a:txBody>
                  <a:tcPr marL="6498" marR="6498" marT="6498" marB="0" anchor="ctr"/>
                </a:tc>
                <a:tc gridSpan="2">
                  <a:txBody>
                    <a:bodyPr/>
                    <a:lstStyle/>
                    <a:p>
                      <a:pPr algn="l" fontAlgn="ctr"/>
                      <a:r>
                        <a:rPr lang="zh-CN" altLang="en-US" sz="1400" u="none" strike="noStrike" dirty="0">
                          <a:solidFill>
                            <a:srgbClr val="0070C0"/>
                          </a:solidFill>
                          <a:effectLst/>
                        </a:rPr>
                        <a:t>机房工程：含计算机中心机房、调度指挥机房（视频监控中心）</a:t>
                      </a:r>
                      <a:endParaRPr lang="zh-CN" altLang="en-US" sz="1400" b="0" i="0" u="none" strike="noStrike" dirty="0">
                        <a:solidFill>
                          <a:srgbClr val="0070C0"/>
                        </a:solidFill>
                        <a:effectLst/>
                        <a:latin typeface="宋体"/>
                      </a:endParaRPr>
                    </a:p>
                  </a:txBody>
                  <a:tcPr marL="6498" marR="6498" marT="6498" marB="0" anchor="ctr"/>
                </a:tc>
                <a:tc hMerge="1">
                  <a:txBody>
                    <a:bodyPr/>
                    <a:lstStyle/>
                    <a:p>
                      <a:endParaRPr lang="zh-CN" altLang="en-US"/>
                    </a:p>
                  </a:txBody>
                  <a:tcPr/>
                </a:tc>
                <a:tc>
                  <a:txBody>
                    <a:bodyPr/>
                    <a:lstStyle/>
                    <a:p>
                      <a:pPr algn="ctr" fontAlgn="ctr"/>
                      <a:r>
                        <a:rPr lang="zh-CN" altLang="en-US" sz="2000" u="none" strike="noStrike" dirty="0">
                          <a:solidFill>
                            <a:srgbClr val="FF0000"/>
                          </a:solidFill>
                          <a:effectLst/>
                        </a:rPr>
                        <a:t>★</a:t>
                      </a:r>
                      <a:endParaRPr lang="zh-CN" altLang="en-US" sz="2000" b="0" i="0" u="none" strike="noStrike" dirty="0">
                        <a:solidFill>
                          <a:srgbClr val="FF0000"/>
                        </a:solidFill>
                        <a:effectLst/>
                        <a:latin typeface="宋体"/>
                      </a:endParaRPr>
                    </a:p>
                  </a:txBody>
                  <a:tcPr marL="6498" marR="6498" marT="6498" marB="0" anchor="ctr"/>
                </a:tc>
                <a:tc>
                  <a:txBody>
                    <a:bodyPr/>
                    <a:lstStyle/>
                    <a:p>
                      <a:pPr algn="ctr" fontAlgn="ctr"/>
                      <a:r>
                        <a:rPr lang="zh-CN" altLang="en-US" sz="2000" u="none" strike="noStrike" dirty="0">
                          <a:solidFill>
                            <a:srgbClr val="FF0000"/>
                          </a:solidFill>
                          <a:effectLst/>
                        </a:rPr>
                        <a:t>★</a:t>
                      </a:r>
                      <a:endParaRPr lang="zh-CN" altLang="en-US" sz="2000" b="0" i="0" u="none" strike="noStrike" dirty="0">
                        <a:solidFill>
                          <a:srgbClr val="FF0000"/>
                        </a:solidFill>
                        <a:effectLst/>
                        <a:latin typeface="宋体"/>
                      </a:endParaRPr>
                    </a:p>
                  </a:txBody>
                  <a:tcPr marL="6498" marR="6498" marT="6498" marB="0" anchor="ctr"/>
                </a:tc>
                <a:extLst>
                  <a:ext uri="{0D108BD9-81ED-4DB2-BD59-A6C34878D82A}">
                    <a16:rowId xmlns:a16="http://schemas.microsoft.com/office/drawing/2014/main" val="10012"/>
                  </a:ext>
                </a:extLst>
              </a:tr>
              <a:tr h="304728">
                <a:tc>
                  <a:txBody>
                    <a:bodyPr/>
                    <a:lstStyle/>
                    <a:p>
                      <a:pPr algn="ctr" fontAlgn="ctr"/>
                      <a:r>
                        <a:rPr lang="en-US" altLang="zh-CN" sz="1400" u="none" strike="noStrike">
                          <a:solidFill>
                            <a:srgbClr val="0070C0"/>
                          </a:solidFill>
                          <a:effectLst/>
                        </a:rPr>
                        <a:t>13</a:t>
                      </a:r>
                      <a:endParaRPr lang="en-US" altLang="zh-CN" sz="1400" b="0" i="0" u="none" strike="noStrike">
                        <a:solidFill>
                          <a:srgbClr val="0070C0"/>
                        </a:solidFill>
                        <a:effectLst/>
                        <a:latin typeface="宋体"/>
                      </a:endParaRPr>
                    </a:p>
                  </a:txBody>
                  <a:tcPr marL="6498" marR="6498" marT="6498" marB="0" anchor="ctr"/>
                </a:tc>
                <a:tc gridSpan="2">
                  <a:txBody>
                    <a:bodyPr/>
                    <a:lstStyle/>
                    <a:p>
                      <a:pPr algn="l" fontAlgn="ctr"/>
                      <a:r>
                        <a:rPr lang="zh-CN" altLang="en-US" sz="1400" u="none" strike="noStrike" dirty="0">
                          <a:solidFill>
                            <a:srgbClr val="0070C0"/>
                          </a:solidFill>
                          <a:effectLst/>
                        </a:rPr>
                        <a:t>客流分析统计系统</a:t>
                      </a:r>
                      <a:endParaRPr lang="zh-CN" altLang="en-US" sz="1400" b="0" i="0" u="none" strike="noStrike" dirty="0">
                        <a:solidFill>
                          <a:srgbClr val="0070C0"/>
                        </a:solidFill>
                        <a:effectLst/>
                        <a:latin typeface="宋体"/>
                      </a:endParaRPr>
                    </a:p>
                  </a:txBody>
                  <a:tcPr marL="6498" marR="6498" marT="6498" marB="0" anchor="ctr"/>
                </a:tc>
                <a:tc hMerge="1">
                  <a:txBody>
                    <a:bodyPr/>
                    <a:lstStyle/>
                    <a:p>
                      <a:endParaRPr lang="zh-CN" altLang="en-US"/>
                    </a:p>
                  </a:txBody>
                  <a:tcPr/>
                </a:tc>
                <a:tc>
                  <a:txBody>
                    <a:bodyPr/>
                    <a:lstStyle/>
                    <a:p>
                      <a:pPr marL="0" algn="ctr" defTabSz="914400" rtl="0" eaLnBrk="1" fontAlgn="ctr" latinLnBrk="0" hangingPunct="1"/>
                      <a:r>
                        <a:rPr lang="zh-CN" altLang="en-US" sz="2000" u="none" strike="noStrike" kern="1200">
                          <a:solidFill>
                            <a:srgbClr val="0070C0"/>
                          </a:solidFill>
                          <a:effectLst/>
                          <a:latin typeface="+mn-lt"/>
                          <a:ea typeface="+mn-ea"/>
                          <a:cs typeface="+mn-cs"/>
                        </a:rPr>
                        <a:t>　</a:t>
                      </a:r>
                    </a:p>
                  </a:txBody>
                  <a:tcPr marL="6498" marR="6498" marT="6498" marB="0" anchor="ctr"/>
                </a:tc>
                <a:tc>
                  <a:txBody>
                    <a:bodyPr/>
                    <a:lstStyle/>
                    <a:p>
                      <a:pPr marL="0" algn="ctr" defTabSz="914400" rtl="0" eaLnBrk="1" fontAlgn="ctr" latinLnBrk="0" hangingPunct="1"/>
                      <a:r>
                        <a:rPr lang="zh-CN" altLang="en-US" sz="2000" u="none" strike="noStrike" kern="1200" dirty="0">
                          <a:solidFill>
                            <a:srgbClr val="0070C0"/>
                          </a:solidFill>
                          <a:effectLst/>
                          <a:latin typeface="+mn-lt"/>
                          <a:ea typeface="+mn-ea"/>
                          <a:cs typeface="+mn-cs"/>
                        </a:rPr>
                        <a:t>★</a:t>
                      </a:r>
                    </a:p>
                  </a:txBody>
                  <a:tcPr marL="6498" marR="6498" marT="6498" marB="0" anchor="ctr"/>
                </a:tc>
                <a:tc>
                  <a:txBody>
                    <a:bodyPr/>
                    <a:lstStyle/>
                    <a:p>
                      <a:pPr algn="ctr" fontAlgn="ctr"/>
                      <a:r>
                        <a:rPr lang="en-US" altLang="zh-CN" sz="1400" u="none" strike="noStrike" dirty="0">
                          <a:solidFill>
                            <a:srgbClr val="0070C0"/>
                          </a:solidFill>
                          <a:effectLst/>
                        </a:rPr>
                        <a:t>26</a:t>
                      </a:r>
                      <a:endParaRPr lang="en-US" altLang="zh-CN" sz="1400" b="0" i="0" u="none" strike="noStrike" dirty="0">
                        <a:solidFill>
                          <a:srgbClr val="0070C0"/>
                        </a:solidFill>
                        <a:effectLst/>
                        <a:latin typeface="宋体"/>
                      </a:endParaRPr>
                    </a:p>
                  </a:txBody>
                  <a:tcPr marL="6498" marR="6498" marT="6498" marB="0" anchor="ctr"/>
                </a:tc>
                <a:tc gridSpan="2">
                  <a:txBody>
                    <a:bodyPr/>
                    <a:lstStyle/>
                    <a:p>
                      <a:pPr algn="l" fontAlgn="ctr"/>
                      <a:r>
                        <a:rPr lang="zh-CN" altLang="en-US" sz="1400" u="none" strike="noStrike" dirty="0">
                          <a:solidFill>
                            <a:srgbClr val="0070C0"/>
                          </a:solidFill>
                          <a:effectLst/>
                        </a:rPr>
                        <a:t>智慧云管理平台系统</a:t>
                      </a:r>
                      <a:endParaRPr lang="zh-CN" altLang="en-US" sz="1400" b="0" i="0" u="none" strike="noStrike" dirty="0">
                        <a:solidFill>
                          <a:srgbClr val="0070C0"/>
                        </a:solidFill>
                        <a:effectLst/>
                        <a:latin typeface="宋体"/>
                      </a:endParaRPr>
                    </a:p>
                  </a:txBody>
                  <a:tcPr marL="6498" marR="6498" marT="6498" marB="0" anchor="ctr"/>
                </a:tc>
                <a:tc hMerge="1">
                  <a:txBody>
                    <a:bodyPr/>
                    <a:lstStyle/>
                    <a:p>
                      <a:endParaRPr lang="zh-CN" altLang="en-US"/>
                    </a:p>
                  </a:txBody>
                  <a:tcPr/>
                </a:tc>
                <a:tc>
                  <a:txBody>
                    <a:bodyPr/>
                    <a:lstStyle/>
                    <a:p>
                      <a:pPr algn="ctr" fontAlgn="ctr"/>
                      <a:r>
                        <a:rPr lang="zh-CN" altLang="en-US" sz="2000" u="none" strike="noStrike" dirty="0">
                          <a:solidFill>
                            <a:srgbClr val="FF0000"/>
                          </a:solidFill>
                          <a:effectLst/>
                        </a:rPr>
                        <a:t>★</a:t>
                      </a:r>
                      <a:endParaRPr lang="zh-CN" altLang="en-US" sz="2000" b="0" i="0" u="none" strike="noStrike" dirty="0">
                        <a:solidFill>
                          <a:srgbClr val="FF0000"/>
                        </a:solidFill>
                        <a:effectLst/>
                        <a:latin typeface="宋体"/>
                      </a:endParaRPr>
                    </a:p>
                  </a:txBody>
                  <a:tcPr marL="6498" marR="6498" marT="6498" marB="0" anchor="ctr"/>
                </a:tc>
                <a:tc>
                  <a:txBody>
                    <a:bodyPr/>
                    <a:lstStyle/>
                    <a:p>
                      <a:pPr algn="ctr" fontAlgn="ctr"/>
                      <a:r>
                        <a:rPr lang="zh-CN" altLang="en-US" sz="2000" u="none" strike="noStrike" dirty="0">
                          <a:solidFill>
                            <a:srgbClr val="FF0000"/>
                          </a:solidFill>
                          <a:effectLst/>
                        </a:rPr>
                        <a:t>★</a:t>
                      </a:r>
                      <a:endParaRPr lang="zh-CN" altLang="en-US" sz="2000" b="0" i="0" u="none" strike="noStrike" dirty="0">
                        <a:solidFill>
                          <a:srgbClr val="FF0000"/>
                        </a:solidFill>
                        <a:effectLst/>
                        <a:latin typeface="宋体"/>
                      </a:endParaRPr>
                    </a:p>
                  </a:txBody>
                  <a:tcPr marL="6498" marR="6498" marT="6498" marB="0" anchor="ctr"/>
                </a:tc>
                <a:extLst>
                  <a:ext uri="{0D108BD9-81ED-4DB2-BD59-A6C34878D82A}">
                    <a16:rowId xmlns:a16="http://schemas.microsoft.com/office/drawing/2014/main" val="10013"/>
                  </a:ext>
                </a:extLst>
              </a:tr>
            </a:tbl>
          </a:graphicData>
        </a:graphic>
      </p:graphicFrame>
      <p:sp>
        <p:nvSpPr>
          <p:cNvPr id="69" name="Rectangle 25"/>
          <p:cNvSpPr txBox="1">
            <a:spLocks noChangeArrowheads="1"/>
          </p:cNvSpPr>
          <p:nvPr/>
        </p:nvSpPr>
        <p:spPr bwMode="auto">
          <a:xfrm>
            <a:off x="323850" y="790575"/>
            <a:ext cx="10896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pPr>
            <a:r>
              <a:rPr lang="zh-CN" altLang="en-US" sz="1600" dirty="0">
                <a:solidFill>
                  <a:srgbClr val="0070C0"/>
                </a:solidFill>
                <a:latin typeface="+mn-ea"/>
                <a:ea typeface="+mn-ea"/>
              </a:rPr>
              <a:t>我们将进行不同业态的管理划分和涉及的智能化系统划如下：</a:t>
            </a:r>
            <a:r>
              <a:rPr lang="zh-CN" altLang="en-US" sz="1600" dirty="0">
                <a:solidFill>
                  <a:srgbClr val="0070C0"/>
                </a:solidFill>
              </a:rPr>
              <a:t> </a:t>
            </a:r>
            <a:endParaRPr lang="en-US" altLang="zh-CN" sz="1600" dirty="0">
              <a:solidFill>
                <a:srgbClr val="0070C0"/>
              </a:solidFill>
            </a:endParaRPr>
          </a:p>
          <a:p>
            <a:pPr eaLnBrk="1" hangingPunct="1">
              <a:lnSpc>
                <a:spcPct val="120000"/>
              </a:lnSpc>
            </a:pPr>
            <a:r>
              <a:rPr lang="zh-CN" altLang="en-US" sz="1600" dirty="0">
                <a:solidFill>
                  <a:srgbClr val="0070C0"/>
                </a:solidFill>
              </a:rPr>
              <a:t>★</a:t>
            </a:r>
            <a:r>
              <a:rPr lang="zh-CN" altLang="en-US" sz="1600" dirty="0">
                <a:solidFill>
                  <a:srgbClr val="0070C0"/>
                </a:solidFill>
                <a:latin typeface="+mn-ea"/>
                <a:ea typeface="+mn-ea"/>
              </a:rPr>
              <a:t>表示基础建设系统    </a:t>
            </a:r>
            <a:r>
              <a:rPr lang="zh-CN" altLang="en-US" sz="1600" dirty="0">
                <a:solidFill>
                  <a:srgbClr val="FF0000"/>
                </a:solidFill>
              </a:rPr>
              <a:t>★</a:t>
            </a:r>
            <a:r>
              <a:rPr lang="zh-CN" altLang="en-US" sz="1600" dirty="0">
                <a:solidFill>
                  <a:srgbClr val="0070C0"/>
                </a:solidFill>
                <a:latin typeface="+mn-ea"/>
                <a:ea typeface="+mn-ea"/>
              </a:rPr>
              <a:t>表示重点建设系统     </a:t>
            </a:r>
            <a:r>
              <a:rPr lang="zh-CN" altLang="en-US" sz="1600" dirty="0">
                <a:solidFill>
                  <a:srgbClr val="00B050"/>
                </a:solidFill>
              </a:rPr>
              <a:t>★</a:t>
            </a:r>
            <a:r>
              <a:rPr lang="zh-CN" altLang="en-US" sz="1600" dirty="0">
                <a:solidFill>
                  <a:srgbClr val="0070C0"/>
                </a:solidFill>
                <a:latin typeface="+mn-ea"/>
                <a:ea typeface="+mn-ea"/>
              </a:rPr>
              <a:t>表示可选系统</a:t>
            </a:r>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2805576"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4.1</a:t>
            </a:r>
            <a:r>
              <a:rPr lang="zh-CN" altLang="en-US" sz="2400" b="1" dirty="0">
                <a:solidFill>
                  <a:schemeClr val="tx1">
                    <a:lumMod val="65000"/>
                    <a:lumOff val="35000"/>
                  </a:schemeClr>
                </a:solidFill>
                <a:cs typeface="+mn-ea"/>
                <a:sym typeface="+mn-lt"/>
              </a:rPr>
              <a:t>、运营管理中心</a:t>
            </a:r>
            <a:endParaRPr lang="zh-CN" altLang="en-US" sz="2000" b="1" dirty="0">
              <a:solidFill>
                <a:schemeClr val="accent4">
                  <a:lumMod val="75000"/>
                </a:schemeClr>
              </a:solidFill>
              <a:latin typeface="+mn-ea"/>
              <a:cs typeface="+mn-ea"/>
              <a:sym typeface="+mn-lt"/>
            </a:endParaRPr>
          </a:p>
        </p:txBody>
      </p:sp>
      <p:grpSp>
        <p:nvGrpSpPr>
          <p:cNvPr id="4" name="组合 3"/>
          <p:cNvGrpSpPr/>
          <p:nvPr/>
        </p:nvGrpSpPr>
        <p:grpSpPr>
          <a:xfrm>
            <a:off x="78613" y="1173258"/>
            <a:ext cx="11856212" cy="5203106"/>
            <a:chOff x="78613" y="1173258"/>
            <a:chExt cx="11856212" cy="5203106"/>
          </a:xfrm>
        </p:grpSpPr>
        <p:grpSp>
          <p:nvGrpSpPr>
            <p:cNvPr id="3" name="组合 2"/>
            <p:cNvGrpSpPr/>
            <p:nvPr/>
          </p:nvGrpSpPr>
          <p:grpSpPr>
            <a:xfrm>
              <a:off x="78613" y="1173258"/>
              <a:ext cx="11856212" cy="5203106"/>
              <a:chOff x="78613" y="1173258"/>
              <a:chExt cx="11856212" cy="5203106"/>
            </a:xfrm>
          </p:grpSpPr>
          <p:grpSp>
            <p:nvGrpSpPr>
              <p:cNvPr id="2" name="组合 1"/>
              <p:cNvGrpSpPr/>
              <p:nvPr/>
            </p:nvGrpSpPr>
            <p:grpSpPr>
              <a:xfrm>
                <a:off x="78613" y="1173258"/>
                <a:ext cx="7984710" cy="5203106"/>
                <a:chOff x="78613" y="1173258"/>
                <a:chExt cx="7984710" cy="5203106"/>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423" y="2906394"/>
                  <a:ext cx="4152900" cy="215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5133976" y="2334956"/>
                  <a:ext cx="2562224" cy="398055"/>
                </a:xfrm>
                <a:prstGeom prst="wedgeRoundRectCallout">
                  <a:avLst>
                    <a:gd name="adj1" fmla="val -45341"/>
                    <a:gd name="adj2" fmla="val 201204"/>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2000" dirty="0">
                      <a:latin typeface="宋体" panose="02010600030101010101" pitchFamily="2" charset="-122"/>
                      <a:ea typeface="宋体" panose="02010600030101010101" pitchFamily="2" charset="-122"/>
                    </a:rPr>
                    <a:t>管理中心（机房）</a:t>
                  </a:r>
                </a:p>
              </p:txBody>
            </p:sp>
            <p:pic>
              <p:nvPicPr>
                <p:cNvPr id="12" name="图片 11"/>
                <p:cNvPicPr>
                  <a:picLocks noChangeAspect="1"/>
                </p:cNvPicPr>
                <p:nvPr/>
              </p:nvPicPr>
              <p:blipFill>
                <a:blip r:embed="rId4" cstate="print"/>
                <a:stretch>
                  <a:fillRect/>
                </a:stretch>
              </p:blipFill>
              <p:spPr>
                <a:xfrm>
                  <a:off x="164268" y="1173258"/>
                  <a:ext cx="3464528" cy="1969991"/>
                </a:xfrm>
                <a:prstGeom prst="rect">
                  <a:avLst/>
                </a:prstGeom>
              </p:spPr>
            </p:pic>
            <p:sp>
              <p:nvSpPr>
                <p:cNvPr id="15" name="矩形 14"/>
                <p:cNvSpPr/>
                <p:nvPr/>
              </p:nvSpPr>
              <p:spPr>
                <a:xfrm>
                  <a:off x="78613" y="3698708"/>
                  <a:ext cx="3543785" cy="2677656"/>
                </a:xfrm>
                <a:prstGeom prst="rect">
                  <a:avLst/>
                </a:prstGeom>
              </p:spPr>
              <p:txBody>
                <a:bodyPr wrap="square">
                  <a:spAutoFit/>
                </a:bodyPr>
                <a:lstStyle/>
                <a:p>
                  <a:pPr>
                    <a:lnSpc>
                      <a:spcPct val="150000"/>
                    </a:lnSpc>
                    <a:spcAft>
                      <a:spcPts val="600"/>
                    </a:spcAft>
                  </a:pPr>
                  <a:r>
                    <a:rPr lang="zh-CN" altLang="en-US" sz="1600" dirty="0"/>
                    <a:t>运营管理中心是智慧园区的“心脏”，承担着大数据整合、管理、共享与交换、开发与服务等重要职责；并支撑智慧园区的运行监控与应急指挥、智慧安防、智慧服务、智慧管理等智慧应用；保障着基于大数据的智慧产业发展，是智慧园区建设的基础。</a:t>
                  </a:r>
                  <a:endParaRPr lang="zh-CN" altLang="en-US" sz="1600" b="1" dirty="0">
                    <a:latin typeface="微软雅黑" panose="020B0503020204020204" charset="-122"/>
                    <a:ea typeface="微软雅黑" panose="020B0503020204020204" charset="-122"/>
                  </a:endParaRPr>
                </a:p>
              </p:txBody>
            </p:sp>
          </p:gr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4549" y="1217607"/>
                <a:ext cx="3550276" cy="2363017"/>
              </a:xfrm>
              <a:prstGeom prst="rect">
                <a:avLst/>
              </a:prstGeom>
            </p:spPr>
          </p:pic>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33725" y="4003904"/>
                <a:ext cx="3451924" cy="2100204"/>
              </a:xfrm>
              <a:prstGeom prst="rect">
                <a:avLst/>
              </a:prstGeom>
            </p:spPr>
          </p:pic>
        </p:grpSp>
        <p:sp>
          <p:nvSpPr>
            <p:cNvPr id="21" name="右箭头 16"/>
            <p:cNvSpPr>
              <a:spLocks noChangeArrowheads="1"/>
            </p:cNvSpPr>
            <p:nvPr/>
          </p:nvSpPr>
          <p:spPr bwMode="auto">
            <a:xfrm rot="12542743">
              <a:off x="3809213" y="2513992"/>
              <a:ext cx="593036" cy="239706"/>
            </a:xfrm>
            <a:prstGeom prst="rightArrow">
              <a:avLst>
                <a:gd name="adj1" fmla="val 50000"/>
                <a:gd name="adj2" fmla="val 50114"/>
              </a:avLst>
            </a:prstGeom>
            <a:solidFill>
              <a:srgbClr val="33C2BC"/>
            </a:solidFill>
            <a:ln>
              <a:solidFill>
                <a:srgbClr val="33C2BC"/>
              </a:solidFill>
            </a:ln>
          </p:spPr>
          <p:style>
            <a:lnRef idx="2">
              <a:schemeClr val="accent5"/>
            </a:lnRef>
            <a:fillRef idx="1">
              <a:schemeClr val="lt1"/>
            </a:fillRef>
            <a:effectRef idx="0">
              <a:schemeClr val="accent5"/>
            </a:effectRef>
            <a:fontRef idx="minor">
              <a:schemeClr val="dk1"/>
            </a:fontRef>
          </p:style>
          <p:txBody>
            <a:bodyPr/>
            <a:lstStyle/>
            <a:p>
              <a:pPr>
                <a:buFont typeface="Arial" panose="020B0604020202020204" pitchFamily="34" charset="0"/>
                <a:buNone/>
                <a:defRPr/>
              </a:pPr>
              <a:endParaRPr lang="zh-CN" altLang="en-US">
                <a:latin typeface="Arial" panose="020B0604020202020204" pitchFamily="34" charset="0"/>
              </a:endParaRPr>
            </a:p>
          </p:txBody>
        </p:sp>
        <p:sp>
          <p:nvSpPr>
            <p:cNvPr id="22" name="右箭头 16"/>
            <p:cNvSpPr>
              <a:spLocks noChangeArrowheads="1"/>
            </p:cNvSpPr>
            <p:nvPr/>
          </p:nvSpPr>
          <p:spPr bwMode="auto">
            <a:xfrm>
              <a:off x="8088031" y="4651231"/>
              <a:ext cx="296518" cy="239706"/>
            </a:xfrm>
            <a:prstGeom prst="rightArrow">
              <a:avLst>
                <a:gd name="adj1" fmla="val 50000"/>
                <a:gd name="adj2" fmla="val 50114"/>
              </a:avLst>
            </a:prstGeom>
            <a:solidFill>
              <a:srgbClr val="33C2BC"/>
            </a:solidFill>
            <a:ln>
              <a:solidFill>
                <a:srgbClr val="33C2BC"/>
              </a:solidFill>
            </a:ln>
          </p:spPr>
          <p:style>
            <a:lnRef idx="2">
              <a:schemeClr val="accent5"/>
            </a:lnRef>
            <a:fillRef idx="1">
              <a:schemeClr val="lt1"/>
            </a:fillRef>
            <a:effectRef idx="0">
              <a:schemeClr val="accent5"/>
            </a:effectRef>
            <a:fontRef idx="minor">
              <a:schemeClr val="dk1"/>
            </a:fontRef>
          </p:style>
          <p:txBody>
            <a:bodyPr/>
            <a:lstStyle/>
            <a:p>
              <a:pPr>
                <a:buFont typeface="Arial" panose="020B0604020202020204" pitchFamily="34" charset="0"/>
                <a:buNone/>
                <a:defRPr/>
              </a:pPr>
              <a:endParaRPr lang="zh-CN" altLang="en-US">
                <a:latin typeface="Arial" panose="020B0604020202020204" pitchFamily="34" charset="0"/>
              </a:endParaRPr>
            </a:p>
          </p:txBody>
        </p:sp>
        <p:sp>
          <p:nvSpPr>
            <p:cNvPr id="23" name="右箭头 16"/>
            <p:cNvSpPr>
              <a:spLocks noChangeArrowheads="1"/>
            </p:cNvSpPr>
            <p:nvPr/>
          </p:nvSpPr>
          <p:spPr bwMode="auto">
            <a:xfrm>
              <a:off x="8063323" y="3132783"/>
              <a:ext cx="296518" cy="239706"/>
            </a:xfrm>
            <a:prstGeom prst="rightArrow">
              <a:avLst>
                <a:gd name="adj1" fmla="val 50000"/>
                <a:gd name="adj2" fmla="val 50114"/>
              </a:avLst>
            </a:prstGeom>
            <a:solidFill>
              <a:srgbClr val="33C2BC"/>
            </a:solidFill>
            <a:ln>
              <a:solidFill>
                <a:srgbClr val="33C2BC"/>
              </a:solidFill>
            </a:ln>
          </p:spPr>
          <p:style>
            <a:lnRef idx="2">
              <a:schemeClr val="accent5"/>
            </a:lnRef>
            <a:fillRef idx="1">
              <a:schemeClr val="lt1"/>
            </a:fillRef>
            <a:effectRef idx="0">
              <a:schemeClr val="accent5"/>
            </a:effectRef>
            <a:fontRef idx="minor">
              <a:schemeClr val="dk1"/>
            </a:fontRef>
          </p:style>
          <p:txBody>
            <a:bodyPr/>
            <a:lstStyle/>
            <a:p>
              <a:pPr>
                <a:buFont typeface="Arial" panose="020B0604020202020204" pitchFamily="34" charset="0"/>
                <a:buNone/>
                <a:defRPr/>
              </a:pPr>
              <a:endParaRPr lang="zh-CN" altLang="en-US">
                <a:latin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082895"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4.1.2</a:t>
            </a:r>
            <a:r>
              <a:rPr lang="zh-CN" altLang="en-US" sz="2400" b="1" dirty="0">
                <a:solidFill>
                  <a:schemeClr val="tx1">
                    <a:lumMod val="65000"/>
                    <a:lumOff val="35000"/>
                  </a:schemeClr>
                </a:solidFill>
                <a:cs typeface="+mn-ea"/>
                <a:sym typeface="+mn-lt"/>
              </a:rPr>
              <a:t>、运营管理中心</a:t>
            </a:r>
            <a:endParaRPr lang="zh-CN" altLang="en-US" sz="2000" b="1" dirty="0">
              <a:solidFill>
                <a:schemeClr val="accent4">
                  <a:lumMod val="75000"/>
                </a:schemeClr>
              </a:solidFill>
              <a:latin typeface="+mn-ea"/>
              <a:cs typeface="+mn-ea"/>
              <a:sym typeface="+mn-lt"/>
            </a:endParaRPr>
          </a:p>
        </p:txBody>
      </p:sp>
      <p:grpSp>
        <p:nvGrpSpPr>
          <p:cNvPr id="2" name="组合 1"/>
          <p:cNvGrpSpPr/>
          <p:nvPr/>
        </p:nvGrpSpPr>
        <p:grpSpPr>
          <a:xfrm>
            <a:off x="206973" y="947731"/>
            <a:ext cx="11578549" cy="5773127"/>
            <a:chOff x="206973" y="947731"/>
            <a:chExt cx="11578549" cy="5773127"/>
          </a:xfrm>
        </p:grpSpPr>
        <p:sp>
          <p:nvSpPr>
            <p:cNvPr id="14" name="圆角矩形 13"/>
            <p:cNvSpPr/>
            <p:nvPr/>
          </p:nvSpPr>
          <p:spPr>
            <a:xfrm>
              <a:off x="220420" y="1661178"/>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40000"/>
                      <a:lumOff val="60000"/>
                    </a:schemeClr>
                  </a:solidFill>
                </a:rPr>
                <a:t>变配电系统</a:t>
              </a:r>
            </a:p>
          </p:txBody>
        </p:sp>
        <p:sp>
          <p:nvSpPr>
            <p:cNvPr id="16" name="圆角矩形 15"/>
            <p:cNvSpPr/>
            <p:nvPr/>
          </p:nvSpPr>
          <p:spPr>
            <a:xfrm>
              <a:off x="220420" y="2345484"/>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40000"/>
                      <a:lumOff val="60000"/>
                    </a:schemeClr>
                  </a:solidFill>
                </a:rPr>
                <a:t>防雷接地系统</a:t>
              </a:r>
            </a:p>
          </p:txBody>
        </p:sp>
        <p:sp>
          <p:nvSpPr>
            <p:cNvPr id="17" name="圆角矩形 16"/>
            <p:cNvSpPr/>
            <p:nvPr/>
          </p:nvSpPr>
          <p:spPr>
            <a:xfrm>
              <a:off x="220420" y="3009470"/>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40000"/>
                      <a:lumOff val="60000"/>
                    </a:schemeClr>
                  </a:solidFill>
                </a:rPr>
                <a:t>空调新风系统</a:t>
              </a:r>
            </a:p>
          </p:txBody>
        </p:sp>
        <p:sp>
          <p:nvSpPr>
            <p:cNvPr id="18" name="圆角矩形 17"/>
            <p:cNvSpPr/>
            <p:nvPr/>
          </p:nvSpPr>
          <p:spPr>
            <a:xfrm>
              <a:off x="220420" y="3690190"/>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40000"/>
                      <a:lumOff val="60000"/>
                    </a:schemeClr>
                  </a:solidFill>
                </a:rPr>
                <a:t>消防灭火系统</a:t>
              </a:r>
            </a:p>
          </p:txBody>
        </p:sp>
        <p:sp>
          <p:nvSpPr>
            <p:cNvPr id="19" name="圆角矩形 18"/>
            <p:cNvSpPr/>
            <p:nvPr/>
          </p:nvSpPr>
          <p:spPr>
            <a:xfrm>
              <a:off x="2916057" y="983446"/>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40000"/>
                      <a:lumOff val="60000"/>
                    </a:schemeClr>
                  </a:solidFill>
                </a:rPr>
                <a:t>大屏幕显示系统</a:t>
              </a:r>
            </a:p>
          </p:txBody>
        </p:sp>
        <p:sp>
          <p:nvSpPr>
            <p:cNvPr id="21" name="圆角矩形 20"/>
            <p:cNvSpPr/>
            <p:nvPr/>
          </p:nvSpPr>
          <p:spPr>
            <a:xfrm>
              <a:off x="2916057" y="1640858"/>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40000"/>
                      <a:lumOff val="60000"/>
                    </a:schemeClr>
                  </a:solidFill>
                </a:rPr>
                <a:t>指挥调度系统</a:t>
              </a:r>
            </a:p>
          </p:txBody>
        </p:sp>
        <p:sp>
          <p:nvSpPr>
            <p:cNvPr id="22" name="圆角矩形 21"/>
            <p:cNvSpPr/>
            <p:nvPr/>
          </p:nvSpPr>
          <p:spPr>
            <a:xfrm>
              <a:off x="2916057" y="2332605"/>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40000"/>
                      <a:lumOff val="60000"/>
                    </a:schemeClr>
                  </a:solidFill>
                </a:rPr>
                <a:t>会商系统</a:t>
              </a:r>
            </a:p>
          </p:txBody>
        </p:sp>
        <p:sp>
          <p:nvSpPr>
            <p:cNvPr id="23" name="圆角矩形 22"/>
            <p:cNvSpPr/>
            <p:nvPr/>
          </p:nvSpPr>
          <p:spPr>
            <a:xfrm>
              <a:off x="230580" y="4353309"/>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6">
                      <a:lumMod val="40000"/>
                      <a:lumOff val="60000"/>
                    </a:schemeClr>
                  </a:solidFill>
                </a:rPr>
                <a:t>UPS</a:t>
              </a:r>
              <a:r>
                <a:rPr lang="zh-CN" altLang="en-US" b="1" dirty="0">
                  <a:solidFill>
                    <a:schemeClr val="accent6">
                      <a:lumMod val="40000"/>
                      <a:lumOff val="60000"/>
                    </a:schemeClr>
                  </a:solidFill>
                </a:rPr>
                <a:t>电源系统</a:t>
              </a:r>
            </a:p>
          </p:txBody>
        </p:sp>
        <p:sp>
          <p:nvSpPr>
            <p:cNvPr id="24" name="圆角矩形 23"/>
            <p:cNvSpPr/>
            <p:nvPr/>
          </p:nvSpPr>
          <p:spPr>
            <a:xfrm>
              <a:off x="220420" y="5654597"/>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40000"/>
                      <a:lumOff val="60000"/>
                    </a:schemeClr>
                  </a:solidFill>
                </a:rPr>
                <a:t>综合布线系统</a:t>
              </a:r>
            </a:p>
          </p:txBody>
        </p:sp>
        <p:sp>
          <p:nvSpPr>
            <p:cNvPr id="25" name="圆角矩形 24"/>
            <p:cNvSpPr/>
            <p:nvPr/>
          </p:nvSpPr>
          <p:spPr>
            <a:xfrm>
              <a:off x="230580" y="4998133"/>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40000"/>
                      <a:lumOff val="60000"/>
                    </a:schemeClr>
                  </a:solidFill>
                </a:rPr>
                <a:t>动环监控系统</a:t>
              </a:r>
            </a:p>
          </p:txBody>
        </p:sp>
        <p:sp>
          <p:nvSpPr>
            <p:cNvPr id="26" name="圆角矩形 25"/>
            <p:cNvSpPr/>
            <p:nvPr/>
          </p:nvSpPr>
          <p:spPr>
            <a:xfrm>
              <a:off x="206973" y="6314458"/>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40000"/>
                      <a:lumOff val="60000"/>
                    </a:schemeClr>
                  </a:solidFill>
                </a:rPr>
                <a:t>微模块机房</a:t>
              </a:r>
            </a:p>
          </p:txBody>
        </p:sp>
        <p:sp>
          <p:nvSpPr>
            <p:cNvPr id="29" name="爆炸形 1 28"/>
            <p:cNvSpPr/>
            <p:nvPr/>
          </p:nvSpPr>
          <p:spPr>
            <a:xfrm>
              <a:off x="7201289" y="4820772"/>
              <a:ext cx="1889840" cy="1167521"/>
            </a:xfrm>
            <a:prstGeom prst="irregularSeal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1" dirty="0">
                  <a:solidFill>
                    <a:srgbClr val="00B050"/>
                  </a:solidFill>
                </a:rPr>
                <a:t>应急指挥调度中心</a:t>
              </a:r>
            </a:p>
          </p:txBody>
        </p:sp>
        <p:sp>
          <p:nvSpPr>
            <p:cNvPr id="30" name="爆炸形 1 29"/>
            <p:cNvSpPr/>
            <p:nvPr/>
          </p:nvSpPr>
          <p:spPr>
            <a:xfrm>
              <a:off x="6683188" y="947731"/>
              <a:ext cx="1375525" cy="916344"/>
            </a:xfrm>
            <a:prstGeom prst="irregularSeal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1" dirty="0">
                  <a:solidFill>
                    <a:srgbClr val="00B050"/>
                  </a:solidFill>
                </a:rPr>
                <a:t>数据中心</a:t>
              </a:r>
            </a:p>
          </p:txBody>
        </p:sp>
        <p:sp>
          <p:nvSpPr>
            <p:cNvPr id="31" name="矩形 30"/>
            <p:cNvSpPr/>
            <p:nvPr/>
          </p:nvSpPr>
          <p:spPr>
            <a:xfrm>
              <a:off x="6104671" y="1935640"/>
              <a:ext cx="1851620" cy="1200329"/>
            </a:xfrm>
            <a:prstGeom prst="rect">
              <a:avLst/>
            </a:prstGeom>
          </p:spPr>
          <p:txBody>
            <a:bodyPr wrap="square">
              <a:spAutoFit/>
            </a:bodyPr>
            <a:lstStyle/>
            <a:p>
              <a:pPr>
                <a:lnSpc>
                  <a:spcPct val="150000"/>
                </a:lnSpc>
                <a:spcAft>
                  <a:spcPts val="600"/>
                </a:spcAft>
              </a:pPr>
              <a:r>
                <a:rPr lang="zh-CN" altLang="en-US" sz="1600" dirty="0">
                  <a:latin typeface="微软雅黑" panose="020B0503020204020204" charset="-122"/>
                  <a:ea typeface="微软雅黑" panose="020B0503020204020204" charset="-122"/>
                </a:rPr>
                <a:t>位于地下室</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建议使用面积</a:t>
              </a:r>
              <a:r>
                <a:rPr lang="en-US" altLang="zh-CN" sz="1600" dirty="0">
                  <a:latin typeface="微软雅黑" panose="020B0503020204020204" charset="-122"/>
                  <a:ea typeface="微软雅黑" panose="020B0503020204020204" charset="-122"/>
                </a:rPr>
                <a:t>200-300</a:t>
              </a:r>
              <a:r>
                <a:rPr lang="zh-CN" altLang="en-US" sz="1600" dirty="0">
                  <a:latin typeface="微软雅黑" panose="020B0503020204020204" charset="-122"/>
                  <a:ea typeface="微软雅黑" panose="020B0503020204020204" charset="-122"/>
                </a:rPr>
                <a:t>平米。</a:t>
              </a:r>
            </a:p>
          </p:txBody>
        </p:sp>
        <p:sp>
          <p:nvSpPr>
            <p:cNvPr id="32" name="矩形 31"/>
            <p:cNvSpPr/>
            <p:nvPr/>
          </p:nvSpPr>
          <p:spPr>
            <a:xfrm>
              <a:off x="9091129" y="5026800"/>
              <a:ext cx="1851620"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Aft>
                  <a:spcPts val="600"/>
                </a:spcAft>
              </a:pPr>
              <a:r>
                <a:rPr lang="zh-CN" altLang="en-US" sz="1600" dirty="0">
                  <a:latin typeface="微软雅黑" panose="020B0503020204020204" charset="-122"/>
                  <a:ea typeface="微软雅黑" panose="020B0503020204020204" charset="-122"/>
                </a:rPr>
                <a:t>位于地下室，建议使用面积</a:t>
              </a:r>
              <a:r>
                <a:rPr lang="en-US" altLang="zh-CN" sz="1600" dirty="0">
                  <a:latin typeface="微软雅黑" panose="020B0503020204020204" charset="-122"/>
                  <a:ea typeface="微软雅黑" panose="020B0503020204020204" charset="-122"/>
                </a:rPr>
                <a:t>200</a:t>
              </a:r>
              <a:r>
                <a:rPr lang="zh-CN" altLang="en-US" sz="1600" dirty="0">
                  <a:latin typeface="微软雅黑" panose="020B0503020204020204" charset="-122"/>
                  <a:ea typeface="微软雅黑" panose="020B0503020204020204" charset="-122"/>
                </a:rPr>
                <a:t>平米以上。</a:t>
              </a:r>
            </a:p>
          </p:txBody>
        </p:sp>
        <p:sp>
          <p:nvSpPr>
            <p:cNvPr id="36" name="圆角矩形 35"/>
            <p:cNvSpPr/>
            <p:nvPr/>
          </p:nvSpPr>
          <p:spPr>
            <a:xfrm>
              <a:off x="210397" y="971810"/>
              <a:ext cx="2377440" cy="406400"/>
            </a:xfrm>
            <a:prstGeom prst="roundRect">
              <a:avLst/>
            </a:prstGeom>
            <a:solidFill>
              <a:schemeClr val="accent5">
                <a:lumMod val="75000"/>
              </a:schemeClr>
            </a:solidFill>
            <a:ln>
              <a:noFill/>
            </a:ln>
            <a:effectLst>
              <a:glow rad="635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40000"/>
                      <a:lumOff val="60000"/>
                    </a:schemeClr>
                  </a:solidFill>
                </a:rPr>
                <a:t>基础装修工程</a:t>
              </a: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291" y="1059033"/>
              <a:ext cx="3829231" cy="2393893"/>
            </a:xfrm>
            <a:prstGeom prst="rect">
              <a:avLst/>
            </a:prstGeom>
          </p:spPr>
        </p:pic>
        <p:pic>
          <p:nvPicPr>
            <p:cNvPr id="34" name="图片 33"/>
            <p:cNvPicPr>
              <a:picLocks noChangeAspect="1"/>
            </p:cNvPicPr>
            <p:nvPr/>
          </p:nvPicPr>
          <p:blipFill>
            <a:blip r:embed="rId4" cstate="print"/>
            <a:stretch>
              <a:fillRect/>
            </a:stretch>
          </p:blipFill>
          <p:spPr>
            <a:xfrm>
              <a:off x="2916057" y="3619500"/>
              <a:ext cx="4165882" cy="236879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4237057"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4.1.3</a:t>
            </a:r>
            <a:r>
              <a:rPr lang="zh-CN" altLang="en-US" sz="2400" b="1" dirty="0">
                <a:solidFill>
                  <a:schemeClr val="tx1">
                    <a:lumMod val="65000"/>
                    <a:lumOff val="35000"/>
                  </a:schemeClr>
                </a:solidFill>
                <a:cs typeface="+mn-ea"/>
                <a:sym typeface="+mn-lt"/>
              </a:rPr>
              <a:t>、</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应急指挥调度中心</a:t>
            </a:r>
            <a:endParaRPr lang="zh-CN" altLang="en-US" sz="2000" b="1" dirty="0">
              <a:solidFill>
                <a:schemeClr val="accent4">
                  <a:lumMod val="75000"/>
                </a:schemeClr>
              </a:solidFill>
              <a:latin typeface="+mn-ea"/>
              <a:cs typeface="+mn-ea"/>
              <a:sym typeface="+mn-lt"/>
            </a:endParaRPr>
          </a:p>
        </p:txBody>
      </p:sp>
      <p:grpSp>
        <p:nvGrpSpPr>
          <p:cNvPr id="3" name="组合 2"/>
          <p:cNvGrpSpPr/>
          <p:nvPr/>
        </p:nvGrpSpPr>
        <p:grpSpPr>
          <a:xfrm>
            <a:off x="909923" y="1010543"/>
            <a:ext cx="10355653" cy="5664732"/>
            <a:chOff x="909923" y="1010543"/>
            <a:chExt cx="10355653" cy="5664732"/>
          </a:xfrm>
        </p:grpSpPr>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712" y="3528954"/>
              <a:ext cx="1316527" cy="7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909923" y="1010543"/>
              <a:ext cx="10355653" cy="5664732"/>
              <a:chOff x="909923" y="1010543"/>
              <a:chExt cx="10355653" cy="5664732"/>
            </a:xfrm>
          </p:grpSpPr>
          <p:sp>
            <p:nvSpPr>
              <p:cNvPr id="73" name="TextBox 66"/>
              <p:cNvSpPr txBox="1"/>
              <p:nvPr/>
            </p:nvSpPr>
            <p:spPr>
              <a:xfrm>
                <a:off x="1083549" y="6305943"/>
                <a:ext cx="9248737" cy="369332"/>
              </a:xfrm>
              <a:prstGeom prst="rect">
                <a:avLst/>
              </a:prstGeom>
              <a:noFill/>
            </p:spPr>
            <p:txBody>
              <a:bodyPr wrap="square" rtlCol="0">
                <a:spAutoFit/>
              </a:bodyPr>
              <a:lstStyle/>
              <a:p>
                <a:r>
                  <a:rPr lang="zh-CN" altLang="en-US" b="1" dirty="0">
                    <a:solidFill>
                      <a:srgbClr val="0070C0"/>
                    </a:solidFill>
                    <a:latin typeface="微软雅黑" panose="020B0503020204020204" charset="-122"/>
                    <a:ea typeface="微软雅黑" panose="020B0503020204020204" charset="-122"/>
                  </a:rPr>
                  <a:t>监测、调度及分析，基于智慧云管理平台在指挥调度大厅大屏上直观展示</a:t>
                </a:r>
              </a:p>
            </p:txBody>
          </p:sp>
          <p:grpSp>
            <p:nvGrpSpPr>
              <p:cNvPr id="41" name="组合 40"/>
              <p:cNvGrpSpPr/>
              <p:nvPr/>
            </p:nvGrpSpPr>
            <p:grpSpPr>
              <a:xfrm>
                <a:off x="909923" y="1010543"/>
                <a:ext cx="10355653" cy="4961994"/>
                <a:chOff x="909923" y="1010543"/>
                <a:chExt cx="10355653" cy="4961994"/>
              </a:xfrm>
            </p:grpSpPr>
            <p:sp>
              <p:nvSpPr>
                <p:cNvPr id="42" name="圆角矩形 41"/>
                <p:cNvSpPr/>
                <p:nvPr/>
              </p:nvSpPr>
              <p:spPr>
                <a:xfrm>
                  <a:off x="5066736" y="3935167"/>
                  <a:ext cx="1887278" cy="151692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3" name="圆角矩形 42"/>
                <p:cNvSpPr/>
                <p:nvPr/>
              </p:nvSpPr>
              <p:spPr>
                <a:xfrm>
                  <a:off x="2954295" y="3972226"/>
                  <a:ext cx="1887278" cy="151692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4" name="圆角矩形 43"/>
                <p:cNvSpPr/>
                <p:nvPr/>
              </p:nvSpPr>
              <p:spPr>
                <a:xfrm>
                  <a:off x="936584" y="1460243"/>
                  <a:ext cx="1887278" cy="151692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5" name="圆角矩形 44"/>
                <p:cNvSpPr/>
                <p:nvPr/>
              </p:nvSpPr>
              <p:spPr>
                <a:xfrm>
                  <a:off x="909923" y="3925926"/>
                  <a:ext cx="1887278" cy="151692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7" name="椭圆形标注 46"/>
                <p:cNvSpPr/>
                <p:nvPr/>
              </p:nvSpPr>
              <p:spPr bwMode="auto">
                <a:xfrm>
                  <a:off x="9281229" y="4982501"/>
                  <a:ext cx="1897673" cy="910249"/>
                </a:xfrm>
                <a:prstGeom prst="wedgeEllipseCallout">
                  <a:avLst>
                    <a:gd name="adj1" fmla="val -61008"/>
                    <a:gd name="adj2" fmla="val 12227"/>
                  </a:avLst>
                </a:prstGeom>
                <a:solidFill>
                  <a:srgbClr val="33C2BC"/>
                </a:solidFill>
                <a:ln>
                  <a:solidFill>
                    <a:srgbClr val="33C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pPr>
                  <a:endParaRPr lang="zh-CN" altLang="en-US" dirty="0">
                    <a:solidFill>
                      <a:schemeClr val="bg1"/>
                    </a:solidFill>
                  </a:endParaRPr>
                </a:p>
              </p:txBody>
            </p:sp>
            <p:sp>
              <p:nvSpPr>
                <p:cNvPr id="48" name="椭圆形标注 47"/>
                <p:cNvSpPr/>
                <p:nvPr/>
              </p:nvSpPr>
              <p:spPr bwMode="auto">
                <a:xfrm>
                  <a:off x="9232127" y="3620088"/>
                  <a:ext cx="1897673" cy="908580"/>
                </a:xfrm>
                <a:prstGeom prst="wedgeEllipseCallout">
                  <a:avLst>
                    <a:gd name="adj1" fmla="val -61008"/>
                    <a:gd name="adj2" fmla="val 12227"/>
                  </a:avLst>
                </a:prstGeom>
                <a:solidFill>
                  <a:srgbClr val="33C2BC"/>
                </a:solidFill>
                <a:ln>
                  <a:solidFill>
                    <a:srgbClr val="33C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pPr>
                  <a:endParaRPr lang="zh-CN" altLang="en-US">
                    <a:solidFill>
                      <a:schemeClr val="bg1"/>
                    </a:solidFill>
                  </a:endParaRPr>
                </a:p>
              </p:txBody>
            </p:sp>
            <p:sp>
              <p:nvSpPr>
                <p:cNvPr id="49" name="椭圆形标注 48"/>
                <p:cNvSpPr/>
                <p:nvPr/>
              </p:nvSpPr>
              <p:spPr bwMode="auto">
                <a:xfrm>
                  <a:off x="9232127" y="2282272"/>
                  <a:ext cx="1897673" cy="908580"/>
                </a:xfrm>
                <a:prstGeom prst="wedgeEllipseCallout">
                  <a:avLst>
                    <a:gd name="adj1" fmla="val -61008"/>
                    <a:gd name="adj2" fmla="val 12227"/>
                  </a:avLst>
                </a:prstGeom>
                <a:solidFill>
                  <a:srgbClr val="33C2BC"/>
                </a:solidFill>
                <a:ln>
                  <a:solidFill>
                    <a:srgbClr val="33C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pPr>
                  <a:endParaRPr lang="zh-CN" altLang="en-US">
                    <a:solidFill>
                      <a:schemeClr val="bg1"/>
                    </a:solidFill>
                  </a:endParaRPr>
                </a:p>
              </p:txBody>
            </p:sp>
            <p:sp>
              <p:nvSpPr>
                <p:cNvPr id="50" name="椭圆形标注 49"/>
                <p:cNvSpPr/>
                <p:nvPr/>
              </p:nvSpPr>
              <p:spPr bwMode="auto">
                <a:xfrm>
                  <a:off x="9316790" y="1010543"/>
                  <a:ext cx="1910651" cy="936494"/>
                </a:xfrm>
                <a:prstGeom prst="wedgeEllipseCallout">
                  <a:avLst>
                    <a:gd name="adj1" fmla="val -61008"/>
                    <a:gd name="adj2" fmla="val 12227"/>
                  </a:avLst>
                </a:prstGeom>
                <a:solidFill>
                  <a:srgbClr val="33C2BC"/>
                </a:solidFill>
                <a:ln>
                  <a:solidFill>
                    <a:srgbClr val="33C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solidFill>
                      <a:schemeClr val="bg1"/>
                    </a:solidFill>
                  </a:endParaRPr>
                </a:p>
              </p:txBody>
            </p:sp>
            <p:sp>
              <p:nvSpPr>
                <p:cNvPr id="52" name="TextBox 31"/>
                <p:cNvSpPr txBox="1"/>
                <p:nvPr/>
              </p:nvSpPr>
              <p:spPr bwMode="auto">
                <a:xfrm>
                  <a:off x="3394808" y="1182360"/>
                  <a:ext cx="3414797" cy="400110"/>
                </a:xfrm>
                <a:prstGeom prst="rect">
                  <a:avLst/>
                </a:prstGeom>
                <a:noFill/>
              </p:spPr>
              <p:txBody>
                <a:bodyPr>
                  <a:spAutoFit/>
                </a:bodyPr>
                <a:lstStyle/>
                <a:p>
                  <a:pPr algn="ctr">
                    <a:defRPr/>
                  </a:pPr>
                  <a:r>
                    <a:rPr lang="zh-CN" altLang="en-US" sz="2000" b="1" dirty="0">
                      <a:solidFill>
                        <a:srgbClr val="7030A0"/>
                      </a:solidFill>
                      <a:latin typeface="微软雅黑" panose="020B0503020204020204" charset="-122"/>
                      <a:ea typeface="微软雅黑" panose="020B0503020204020204" charset="-122"/>
                    </a:rPr>
                    <a:t>指挥调度大厅</a:t>
                  </a:r>
                </a:p>
              </p:txBody>
            </p:sp>
            <p:sp>
              <p:nvSpPr>
                <p:cNvPr id="53" name="右箭头 16"/>
                <p:cNvSpPr>
                  <a:spLocks noChangeArrowheads="1"/>
                </p:cNvSpPr>
                <p:nvPr/>
              </p:nvSpPr>
              <p:spPr bwMode="auto">
                <a:xfrm rot="10800000">
                  <a:off x="3060283" y="2450956"/>
                  <a:ext cx="593036" cy="239706"/>
                </a:xfrm>
                <a:prstGeom prst="rightArrow">
                  <a:avLst>
                    <a:gd name="adj1" fmla="val 50000"/>
                    <a:gd name="adj2" fmla="val 50114"/>
                  </a:avLst>
                </a:prstGeom>
                <a:solidFill>
                  <a:srgbClr val="33C2BC"/>
                </a:solidFill>
                <a:ln>
                  <a:solidFill>
                    <a:srgbClr val="33C2BC"/>
                  </a:solidFill>
                </a:ln>
              </p:spPr>
              <p:style>
                <a:lnRef idx="2">
                  <a:schemeClr val="accent5"/>
                </a:lnRef>
                <a:fillRef idx="1">
                  <a:schemeClr val="lt1"/>
                </a:fillRef>
                <a:effectRef idx="0">
                  <a:schemeClr val="accent5"/>
                </a:effectRef>
                <a:fontRef idx="minor">
                  <a:schemeClr val="dk1"/>
                </a:fontRef>
              </p:style>
              <p:txBody>
                <a:bodyPr/>
                <a:lstStyle/>
                <a:p>
                  <a:pPr>
                    <a:buFont typeface="Arial" panose="020B0604020202020204" pitchFamily="34" charset="0"/>
                    <a:buNone/>
                    <a:defRPr/>
                  </a:pPr>
                  <a:endParaRPr lang="zh-CN" altLang="en-US">
                    <a:latin typeface="Arial" panose="020B0604020202020204" pitchFamily="34" charset="0"/>
                  </a:endParaRPr>
                </a:p>
              </p:txBody>
            </p:sp>
            <p:sp>
              <p:nvSpPr>
                <p:cNvPr id="54" name="TextBox 21"/>
                <p:cNvSpPr txBox="1">
                  <a:spLocks noChangeArrowheads="1"/>
                </p:cNvSpPr>
                <p:nvPr/>
              </p:nvSpPr>
              <p:spPr bwMode="auto">
                <a:xfrm>
                  <a:off x="921498" y="1545482"/>
                  <a:ext cx="1887278" cy="1569660"/>
                </a:xfrm>
                <a:prstGeom prst="rect">
                  <a:avLst/>
                </a:prstGeom>
                <a:noFill/>
                <a:ln w="9525">
                  <a:noFill/>
                  <a:miter lim="800000"/>
                </a:ln>
              </p:spPr>
              <p:txBody>
                <a:bodyPr wrap="square">
                  <a:spAutoFit/>
                </a:bodyPr>
                <a:lstStyle>
                  <a:defPPr>
                    <a:defRPr lang="zh-CN"/>
                  </a:defPPr>
                  <a:lvl1pPr>
                    <a:buFont typeface="Arial" panose="020B0604020202020204" pitchFamily="34" charset="0"/>
                    <a:buNone/>
                    <a:defRPr sz="1600">
                      <a:solidFill>
                        <a:schemeClr val="bg1"/>
                      </a:solidFill>
                      <a:latin typeface="微软雅黑" panose="020B0503020204020204" charset="-122"/>
                      <a:ea typeface="微软雅黑" panose="020B0503020204020204" charset="-122"/>
                    </a:defRPr>
                  </a:lvl1pPr>
                </a:lstStyle>
                <a:p>
                  <a:r>
                    <a:rPr lang="zh-CN" altLang="en-US" dirty="0"/>
                    <a:t>治安监控</a:t>
                  </a:r>
                  <a:endParaRPr lang="en-US" dirty="0"/>
                </a:p>
                <a:p>
                  <a:r>
                    <a:rPr lang="zh-CN" altLang="en-US" dirty="0"/>
                    <a:t>车辆定位及监控</a:t>
                  </a:r>
                  <a:endParaRPr lang="en-US" altLang="zh-CN" dirty="0"/>
                </a:p>
                <a:p>
                  <a:r>
                    <a:rPr lang="zh-CN" altLang="en-US" dirty="0"/>
                    <a:t>周界报警</a:t>
                  </a:r>
                  <a:endParaRPr lang="en-US" altLang="zh-CN" dirty="0"/>
                </a:p>
                <a:p>
                  <a:r>
                    <a:rPr lang="zh-CN" altLang="en-US" dirty="0"/>
                    <a:t>环境监测</a:t>
                  </a:r>
                  <a:endParaRPr lang="en-US" dirty="0"/>
                </a:p>
                <a:p>
                  <a:r>
                    <a:rPr lang="en-US" altLang="zh-CN" dirty="0"/>
                    <a:t>……</a:t>
                  </a:r>
                </a:p>
                <a:p>
                  <a:endParaRPr lang="zh-CN" altLang="en-US" dirty="0"/>
                </a:p>
              </p:txBody>
            </p:sp>
            <p:sp>
              <p:nvSpPr>
                <p:cNvPr id="55" name="TextBox 23"/>
                <p:cNvSpPr txBox="1">
                  <a:spLocks noChangeArrowheads="1"/>
                </p:cNvSpPr>
                <p:nvPr/>
              </p:nvSpPr>
              <p:spPr bwMode="auto">
                <a:xfrm>
                  <a:off x="960382" y="4052554"/>
                  <a:ext cx="1947612" cy="1508106"/>
                </a:xfrm>
                <a:prstGeom prst="rect">
                  <a:avLst/>
                </a:prstGeom>
                <a:noFill/>
                <a:ln w="9525">
                  <a:noFill/>
                  <a:miter lim="800000"/>
                </a:ln>
              </p:spPr>
              <p:txBody>
                <a:bodyPr wrap="square">
                  <a:spAutoFit/>
                </a:bodyPr>
                <a:lstStyle/>
                <a:p>
                  <a:pPr>
                    <a:buFont typeface="Arial" panose="020B0604020202020204" pitchFamily="34" charset="0"/>
                    <a:buNone/>
                  </a:pPr>
                  <a:r>
                    <a:rPr lang="zh-CN" altLang="en-US" sz="1600" dirty="0">
                      <a:solidFill>
                        <a:schemeClr val="bg1"/>
                      </a:solidFill>
                      <a:latin typeface="微软雅黑" panose="020B0503020204020204" charset="-122"/>
                      <a:ea typeface="微软雅黑" panose="020B0503020204020204" charset="-122"/>
                    </a:rPr>
                    <a:t>人员疏导</a:t>
                  </a:r>
                  <a:endParaRPr lang="en-US" sz="1600" dirty="0">
                    <a:solidFill>
                      <a:schemeClr val="bg1"/>
                    </a:solidFill>
                    <a:latin typeface="微软雅黑" panose="020B0503020204020204" charset="-122"/>
                    <a:ea typeface="微软雅黑" panose="020B0503020204020204" charset="-122"/>
                  </a:endParaRPr>
                </a:p>
                <a:p>
                  <a:pPr>
                    <a:buFont typeface="Arial" panose="020B0604020202020204" pitchFamily="34" charset="0"/>
                    <a:buNone/>
                  </a:pPr>
                  <a:r>
                    <a:rPr lang="zh-CN" altLang="en-US" sz="1600" dirty="0">
                      <a:solidFill>
                        <a:schemeClr val="bg1"/>
                      </a:solidFill>
                      <a:latin typeface="微软雅黑" panose="020B0503020204020204" charset="-122"/>
                      <a:ea typeface="微软雅黑" panose="020B0503020204020204" charset="-122"/>
                    </a:rPr>
                    <a:t>紧急事件跟踪调度</a:t>
                  </a:r>
                  <a:endParaRPr lang="en-US" sz="1600" dirty="0">
                    <a:solidFill>
                      <a:schemeClr val="bg1"/>
                    </a:solidFill>
                    <a:latin typeface="微软雅黑" panose="020B0503020204020204" charset="-122"/>
                    <a:ea typeface="微软雅黑" panose="020B0503020204020204" charset="-122"/>
                  </a:endParaRPr>
                </a:p>
                <a:p>
                  <a:pPr>
                    <a:buFont typeface="Arial" panose="020B0604020202020204" pitchFamily="34" charset="0"/>
                    <a:buNone/>
                  </a:pPr>
                  <a:r>
                    <a:rPr lang="zh-CN" altLang="en-US" sz="1600" dirty="0">
                      <a:solidFill>
                        <a:schemeClr val="bg1"/>
                      </a:solidFill>
                      <a:latin typeface="微软雅黑" panose="020B0503020204020204" charset="-122"/>
                      <a:ea typeface="微软雅黑" panose="020B0503020204020204" charset="-122"/>
                    </a:rPr>
                    <a:t>投诉受理</a:t>
                  </a:r>
                  <a:endParaRPr lang="en-US" altLang="zh-CN" sz="1600" dirty="0">
                    <a:solidFill>
                      <a:schemeClr val="bg1"/>
                    </a:solidFill>
                    <a:latin typeface="微软雅黑" panose="020B0503020204020204" charset="-122"/>
                    <a:ea typeface="微软雅黑" panose="020B0503020204020204" charset="-122"/>
                  </a:endParaRPr>
                </a:p>
                <a:p>
                  <a:pPr>
                    <a:buFont typeface="Arial" panose="020B0604020202020204" pitchFamily="34" charset="0"/>
                    <a:buNone/>
                  </a:pPr>
                  <a:r>
                    <a:rPr lang="zh-CN" altLang="en-US" sz="1600" dirty="0">
                      <a:solidFill>
                        <a:schemeClr val="bg1"/>
                      </a:solidFill>
                      <a:latin typeface="微软雅黑" panose="020B0503020204020204" charset="-122"/>
                      <a:ea typeface="微软雅黑" panose="020B0503020204020204" charset="-122"/>
                    </a:rPr>
                    <a:t>紧急救护</a:t>
                  </a:r>
                  <a:endParaRPr lang="en-US" altLang="zh-CN" sz="1600" dirty="0">
                    <a:solidFill>
                      <a:schemeClr val="bg1"/>
                    </a:solidFill>
                    <a:latin typeface="微软雅黑" panose="020B0503020204020204" charset="-122"/>
                    <a:ea typeface="微软雅黑" panose="020B0503020204020204" charset="-122"/>
                  </a:endParaRPr>
                </a:p>
                <a:p>
                  <a:pPr>
                    <a:buFont typeface="Arial" panose="020B0604020202020204" pitchFamily="34" charset="0"/>
                    <a:buNone/>
                  </a:pPr>
                  <a:r>
                    <a:rPr lang="en-US" altLang="zh-CN" sz="1600" dirty="0">
                      <a:solidFill>
                        <a:schemeClr val="bg1"/>
                      </a:solidFill>
                      <a:latin typeface="微软雅黑" panose="020B0503020204020204" charset="-122"/>
                      <a:ea typeface="微软雅黑" panose="020B0503020204020204" charset="-122"/>
                    </a:rPr>
                    <a:t>……</a:t>
                  </a:r>
                </a:p>
                <a:p>
                  <a:pPr>
                    <a:buFont typeface="Arial" panose="020B0604020202020204" pitchFamily="34" charset="0"/>
                    <a:buNone/>
                  </a:pPr>
                  <a:endParaRPr lang="zh-CN" altLang="en-US" sz="1200" dirty="0"/>
                </a:p>
              </p:txBody>
            </p:sp>
            <p:sp>
              <p:nvSpPr>
                <p:cNvPr id="56" name="TextBox 27"/>
                <p:cNvSpPr txBox="1">
                  <a:spLocks noChangeArrowheads="1"/>
                </p:cNvSpPr>
                <p:nvPr/>
              </p:nvSpPr>
              <p:spPr bwMode="auto">
                <a:xfrm>
                  <a:off x="5010123" y="4064129"/>
                  <a:ext cx="1753182" cy="830997"/>
                </a:xfrm>
                <a:prstGeom prst="rect">
                  <a:avLst/>
                </a:prstGeom>
                <a:noFill/>
                <a:ln w="9525">
                  <a:noFill/>
                  <a:miter lim="800000"/>
                </a:ln>
              </p:spPr>
              <p:txBody>
                <a:bodyPr wrap="square">
                  <a:spAutoFit/>
                </a:bodyPr>
                <a:lstStyle>
                  <a:defPPr>
                    <a:defRPr lang="zh-CN"/>
                  </a:defPPr>
                  <a:lvl1pPr>
                    <a:buFont typeface="Arial" panose="020B0604020202020204" pitchFamily="34" charset="0"/>
                    <a:buNone/>
                    <a:defRPr sz="1600">
                      <a:solidFill>
                        <a:schemeClr val="bg1"/>
                      </a:solidFill>
                      <a:latin typeface="微软雅黑" panose="020B0503020204020204" charset="-122"/>
                      <a:ea typeface="微软雅黑" panose="020B0503020204020204" charset="-122"/>
                    </a:defRPr>
                  </a:lvl1pPr>
                </a:lstStyle>
                <a:p>
                  <a:r>
                    <a:rPr lang="zh-CN" altLang="en-US" dirty="0"/>
                    <a:t>客流动态监测</a:t>
                  </a:r>
                  <a:endParaRPr lang="en-US" altLang="zh-CN" dirty="0"/>
                </a:p>
                <a:p>
                  <a:r>
                    <a:rPr lang="zh-CN" altLang="en-US" dirty="0"/>
                    <a:t>客流预测分析</a:t>
                  </a:r>
                  <a:endParaRPr lang="en-US" dirty="0"/>
                </a:p>
                <a:p>
                  <a:r>
                    <a:rPr lang="zh-CN" altLang="en-US" dirty="0"/>
                    <a:t>车辆预测</a:t>
                  </a:r>
                  <a:r>
                    <a:rPr lang="en-US" altLang="zh-CN" dirty="0"/>
                    <a:t>……</a:t>
                  </a:r>
                  <a:endParaRPr lang="zh-CN" altLang="en-US" dirty="0"/>
                </a:p>
              </p:txBody>
            </p:sp>
            <p:sp>
              <p:nvSpPr>
                <p:cNvPr id="57" name="TextBox 29"/>
                <p:cNvSpPr txBox="1">
                  <a:spLocks noChangeArrowheads="1"/>
                </p:cNvSpPr>
                <p:nvPr/>
              </p:nvSpPr>
              <p:spPr bwMode="auto">
                <a:xfrm>
                  <a:off x="2984918" y="4186716"/>
                  <a:ext cx="1947280" cy="1323439"/>
                </a:xfrm>
                <a:prstGeom prst="rect">
                  <a:avLst/>
                </a:prstGeom>
                <a:noFill/>
                <a:ln w="9525">
                  <a:noFill/>
                  <a:miter lim="800000"/>
                </a:ln>
              </p:spPr>
              <p:txBody>
                <a:bodyPr wrap="square">
                  <a:spAutoFit/>
                </a:bodyPr>
                <a:lstStyle>
                  <a:defPPr>
                    <a:defRPr lang="zh-CN"/>
                  </a:defPPr>
                  <a:lvl1pPr>
                    <a:buFont typeface="Arial" panose="020B0604020202020204" pitchFamily="34" charset="0"/>
                    <a:buNone/>
                    <a:defRPr sz="1600">
                      <a:solidFill>
                        <a:schemeClr val="bg1"/>
                      </a:solidFill>
                      <a:latin typeface="微软雅黑" panose="020B0503020204020204" charset="-122"/>
                      <a:ea typeface="微软雅黑" panose="020B0503020204020204" charset="-122"/>
                    </a:defRPr>
                  </a:lvl1pPr>
                </a:lstStyle>
                <a:p>
                  <a:r>
                    <a:rPr lang="zh-CN" altLang="en-US" dirty="0"/>
                    <a:t>导览导购系统信息发布</a:t>
                  </a:r>
                  <a:endParaRPr lang="en-US" dirty="0"/>
                </a:p>
                <a:p>
                  <a:r>
                    <a:rPr lang="zh-CN" altLang="en-US" dirty="0"/>
                    <a:t>信息发布系统更新</a:t>
                  </a:r>
                  <a:endParaRPr lang="en-US" dirty="0"/>
                </a:p>
                <a:p>
                  <a:r>
                    <a:rPr lang="zh-CN" altLang="en-US" dirty="0"/>
                    <a:t>呼叫中心任务指派</a:t>
                  </a:r>
                  <a:endParaRPr lang="en-US" dirty="0"/>
                </a:p>
                <a:p>
                  <a:r>
                    <a:rPr lang="en-US" altLang="zh-CN" dirty="0"/>
                    <a:t>……</a:t>
                  </a:r>
                  <a:endParaRPr lang="zh-CN" altLang="en-US" dirty="0"/>
                </a:p>
              </p:txBody>
            </p:sp>
            <p:sp>
              <p:nvSpPr>
                <p:cNvPr id="58" name="右箭头 30"/>
                <p:cNvSpPr>
                  <a:spLocks noChangeArrowheads="1"/>
                </p:cNvSpPr>
                <p:nvPr/>
              </p:nvSpPr>
              <p:spPr bwMode="auto">
                <a:xfrm rot="8672404">
                  <a:off x="2803624" y="3607924"/>
                  <a:ext cx="857932" cy="227223"/>
                </a:xfrm>
                <a:prstGeom prst="rightArrow">
                  <a:avLst>
                    <a:gd name="adj1" fmla="val 50000"/>
                    <a:gd name="adj2" fmla="val 50146"/>
                  </a:avLst>
                </a:prstGeom>
                <a:solidFill>
                  <a:srgbClr val="33C2BC"/>
                </a:solidFill>
                <a:ln>
                  <a:solidFill>
                    <a:srgbClr val="33C2BC"/>
                  </a:solidFill>
                </a:ln>
              </p:spPr>
              <p:style>
                <a:lnRef idx="2">
                  <a:schemeClr val="accent5"/>
                </a:lnRef>
                <a:fillRef idx="1">
                  <a:schemeClr val="lt1"/>
                </a:fillRef>
                <a:effectRef idx="0">
                  <a:schemeClr val="accent5"/>
                </a:effectRef>
                <a:fontRef idx="minor">
                  <a:schemeClr val="dk1"/>
                </a:fontRef>
              </p:style>
              <p:txBody>
                <a:bodyPr/>
                <a:lstStyle/>
                <a:p>
                  <a:pPr>
                    <a:buFont typeface="Arial" panose="020B0604020202020204" pitchFamily="34" charset="0"/>
                    <a:buNone/>
                  </a:pPr>
                  <a:endParaRPr lang="zh-CN" altLang="en-US">
                    <a:latin typeface="Arial" panose="020B0604020202020204" pitchFamily="34" charset="0"/>
                  </a:endParaRPr>
                </a:p>
              </p:txBody>
            </p:sp>
            <p:sp>
              <p:nvSpPr>
                <p:cNvPr id="59" name="右箭头 31"/>
                <p:cNvSpPr>
                  <a:spLocks noChangeArrowheads="1"/>
                </p:cNvSpPr>
                <p:nvPr/>
              </p:nvSpPr>
              <p:spPr bwMode="auto">
                <a:xfrm rot="6207257">
                  <a:off x="4285308" y="3638426"/>
                  <a:ext cx="568927" cy="254750"/>
                </a:xfrm>
                <a:prstGeom prst="rightArrow">
                  <a:avLst>
                    <a:gd name="adj1" fmla="val 50000"/>
                    <a:gd name="adj2" fmla="val 49865"/>
                  </a:avLst>
                </a:prstGeom>
                <a:solidFill>
                  <a:srgbClr val="33C2BC"/>
                </a:solidFill>
                <a:ln>
                  <a:solidFill>
                    <a:srgbClr val="33C2BC"/>
                  </a:solidFill>
                </a:ln>
              </p:spPr>
              <p:style>
                <a:lnRef idx="2">
                  <a:schemeClr val="accent5"/>
                </a:lnRef>
                <a:fillRef idx="1">
                  <a:schemeClr val="lt1"/>
                </a:fillRef>
                <a:effectRef idx="0">
                  <a:schemeClr val="accent5"/>
                </a:effectRef>
                <a:fontRef idx="minor">
                  <a:schemeClr val="dk1"/>
                </a:fontRef>
              </p:style>
              <p:txBody>
                <a:bodyPr/>
                <a:lstStyle/>
                <a:p>
                  <a:pPr>
                    <a:buFont typeface="Arial" panose="020B0604020202020204" pitchFamily="34" charset="0"/>
                    <a:buNone/>
                  </a:pPr>
                  <a:endParaRPr lang="zh-CN" altLang="en-US">
                    <a:latin typeface="Arial" panose="020B0604020202020204" pitchFamily="34" charset="0"/>
                  </a:endParaRPr>
                </a:p>
              </p:txBody>
            </p:sp>
            <p:grpSp>
              <p:nvGrpSpPr>
                <p:cNvPr id="60" name="Group 18"/>
                <p:cNvGrpSpPr/>
                <p:nvPr/>
              </p:nvGrpSpPr>
              <p:grpSpPr bwMode="auto">
                <a:xfrm>
                  <a:off x="7631029" y="2445950"/>
                  <a:ext cx="1488211" cy="967532"/>
                  <a:chOff x="-105248" y="0"/>
                  <a:chExt cx="2154233" cy="2087853"/>
                </a:xfrm>
              </p:grpSpPr>
              <p:pic>
                <p:nvPicPr>
                  <p:cNvPr id="71" name="Picture 21"/>
                  <p:cNvPicPr>
                    <a:picLocks noChangeAspect="1" noChangeArrowheads="1"/>
                  </p:cNvPicPr>
                  <p:nvPr/>
                </p:nvPicPr>
                <p:blipFill>
                  <a:blip r:embed="rId4" cstate="print"/>
                  <a:srcRect/>
                  <a:stretch>
                    <a:fillRect/>
                  </a:stretch>
                </p:blipFill>
                <p:spPr bwMode="auto">
                  <a:xfrm>
                    <a:off x="-105248" y="0"/>
                    <a:ext cx="2154233" cy="1297111"/>
                  </a:xfrm>
                  <a:prstGeom prst="rect">
                    <a:avLst/>
                  </a:prstGeom>
                  <a:noFill/>
                  <a:ln w="9525">
                    <a:noFill/>
                    <a:miter lim="800000"/>
                    <a:headEnd/>
                    <a:tailEnd/>
                  </a:ln>
                </p:spPr>
              </p:pic>
              <p:sp>
                <p:nvSpPr>
                  <p:cNvPr id="72" name="圆角矩形 24"/>
                  <p:cNvSpPr>
                    <a:spLocks noChangeArrowheads="1"/>
                  </p:cNvSpPr>
                  <p:nvPr/>
                </p:nvSpPr>
                <p:spPr bwMode="auto">
                  <a:xfrm>
                    <a:off x="455778" y="1459257"/>
                    <a:ext cx="1062138" cy="628596"/>
                  </a:xfrm>
                  <a:prstGeom prst="roundRect">
                    <a:avLst>
                      <a:gd name="adj" fmla="val 16667"/>
                    </a:avLst>
                  </a:prstGeom>
                  <a:noFill/>
                  <a:ln w="38100">
                    <a:solidFill>
                      <a:srgbClr val="33C2BC"/>
                    </a:solidFill>
                    <a:prstDash val="sysDash"/>
                    <a:round/>
                  </a:ln>
                </p:spPr>
                <p:txBody>
                  <a:bodyPr anchor="ctr"/>
                  <a:lstStyle/>
                  <a:p>
                    <a:pPr algn="ctr">
                      <a:buFont typeface="Arial" panose="020B0604020202020204" pitchFamily="34" charset="0"/>
                      <a:buNone/>
                    </a:pPr>
                    <a:r>
                      <a:rPr lang="zh-CN" altLang="en-US" sz="1400" b="1" dirty="0">
                        <a:solidFill>
                          <a:schemeClr val="bg1">
                            <a:lumMod val="50000"/>
                          </a:schemeClr>
                        </a:solidFill>
                        <a:latin typeface="微软雅黑" panose="020B0503020204020204" charset="-122"/>
                        <a:ea typeface="微软雅黑" panose="020B0503020204020204" charset="-122"/>
                      </a:rPr>
                      <a:t>消防</a:t>
                    </a:r>
                  </a:p>
                </p:txBody>
              </p:sp>
            </p:grpSp>
            <p:sp>
              <p:nvSpPr>
                <p:cNvPr id="62" name="圆角矩形 23"/>
                <p:cNvSpPr>
                  <a:spLocks noChangeArrowheads="1"/>
                </p:cNvSpPr>
                <p:nvPr/>
              </p:nvSpPr>
              <p:spPr bwMode="auto">
                <a:xfrm>
                  <a:off x="8018604" y="4365658"/>
                  <a:ext cx="733758" cy="301780"/>
                </a:xfrm>
                <a:prstGeom prst="roundRect">
                  <a:avLst>
                    <a:gd name="adj" fmla="val 16667"/>
                  </a:avLst>
                </a:prstGeom>
                <a:noFill/>
                <a:ln w="38100">
                  <a:solidFill>
                    <a:srgbClr val="33C2BC"/>
                  </a:solidFill>
                  <a:prstDash val="sysDash"/>
                  <a:round/>
                </a:ln>
              </p:spPr>
              <p:txBody>
                <a:bodyPr anchor="ctr"/>
                <a:lstStyle/>
                <a:p>
                  <a:pPr algn="ctr">
                    <a:buFont typeface="Arial" panose="020B0604020202020204" pitchFamily="34" charset="0"/>
                    <a:buNone/>
                  </a:pPr>
                  <a:r>
                    <a:rPr lang="zh-CN" altLang="en-US" sz="1400" b="1" dirty="0">
                      <a:solidFill>
                        <a:schemeClr val="bg1">
                          <a:lumMod val="50000"/>
                        </a:schemeClr>
                      </a:solidFill>
                      <a:latin typeface="微软雅黑" panose="020B0503020204020204" charset="-122"/>
                      <a:ea typeface="微软雅黑" panose="020B0503020204020204" charset="-122"/>
                    </a:rPr>
                    <a:t>停车</a:t>
                  </a:r>
                </a:p>
              </p:txBody>
            </p:sp>
            <p:sp>
              <p:nvSpPr>
                <p:cNvPr id="63" name="圆角矩形 23"/>
                <p:cNvSpPr>
                  <a:spLocks noChangeArrowheads="1"/>
                </p:cNvSpPr>
                <p:nvPr/>
              </p:nvSpPr>
              <p:spPr bwMode="auto">
                <a:xfrm>
                  <a:off x="7934325" y="5747062"/>
                  <a:ext cx="990600" cy="225475"/>
                </a:xfrm>
                <a:prstGeom prst="roundRect">
                  <a:avLst>
                    <a:gd name="adj" fmla="val 16667"/>
                  </a:avLst>
                </a:prstGeom>
                <a:noFill/>
                <a:ln w="38100">
                  <a:solidFill>
                    <a:srgbClr val="33C2BC"/>
                  </a:solidFill>
                  <a:prstDash val="sysDash"/>
                  <a:round/>
                </a:ln>
              </p:spPr>
              <p:txBody>
                <a:bodyPr anchor="ctr"/>
                <a:lstStyle/>
                <a:p>
                  <a:pPr algn="ctr">
                    <a:buFont typeface="Arial" panose="020B0604020202020204" pitchFamily="34" charset="0"/>
                    <a:buNone/>
                  </a:pPr>
                  <a:r>
                    <a:rPr lang="zh-CN" altLang="en-US" sz="1400" b="1" dirty="0">
                      <a:solidFill>
                        <a:schemeClr val="bg1">
                          <a:lumMod val="50000"/>
                        </a:schemeClr>
                      </a:solidFill>
                      <a:latin typeface="微软雅黑" panose="020B0503020204020204" charset="-122"/>
                      <a:ea typeface="微软雅黑" panose="020B0503020204020204" charset="-122"/>
                    </a:rPr>
                    <a:t>物业管理</a:t>
                  </a:r>
                </a:p>
              </p:txBody>
            </p:sp>
            <p:pic>
              <p:nvPicPr>
                <p:cNvPr id="64" name="Picture 25" descr="c:\users\ADMINI~1\appdata\roaming\360se6\USERDA~1\Temp\U_3793~1.JPG"/>
                <p:cNvPicPr>
                  <a:picLocks noChangeAspect="1" noChangeArrowheads="1"/>
                </p:cNvPicPr>
                <p:nvPr/>
              </p:nvPicPr>
              <p:blipFill>
                <a:blip r:embed="rId5" cstate="print"/>
                <a:srcRect/>
                <a:stretch>
                  <a:fillRect/>
                </a:stretch>
              </p:blipFill>
              <p:spPr bwMode="auto">
                <a:xfrm>
                  <a:off x="7595281" y="1192592"/>
                  <a:ext cx="1523959" cy="601266"/>
                </a:xfrm>
                <a:prstGeom prst="rect">
                  <a:avLst/>
                </a:prstGeom>
                <a:noFill/>
                <a:ln w="9525">
                  <a:noFill/>
                  <a:miter lim="800000"/>
                  <a:headEnd/>
                  <a:tailEnd/>
                </a:ln>
              </p:spPr>
            </p:pic>
            <p:sp>
              <p:nvSpPr>
                <p:cNvPr id="65" name="圆角矩形 64"/>
                <p:cNvSpPr>
                  <a:spLocks noChangeArrowheads="1"/>
                </p:cNvSpPr>
                <p:nvPr/>
              </p:nvSpPr>
              <p:spPr bwMode="auto">
                <a:xfrm>
                  <a:off x="8018604" y="1818912"/>
                  <a:ext cx="761979" cy="260599"/>
                </a:xfrm>
                <a:prstGeom prst="roundRect">
                  <a:avLst>
                    <a:gd name="adj" fmla="val 16667"/>
                  </a:avLst>
                </a:prstGeom>
                <a:noFill/>
                <a:ln w="38100">
                  <a:solidFill>
                    <a:srgbClr val="33C2BC"/>
                  </a:solidFill>
                  <a:prstDash val="sysDash"/>
                  <a:round/>
                </a:ln>
              </p:spPr>
              <p:txBody>
                <a:bodyPr anchor="ctr"/>
                <a:lstStyle/>
                <a:p>
                  <a:pPr algn="ctr">
                    <a:buFont typeface="Arial" panose="020B0604020202020204" pitchFamily="34" charset="0"/>
                    <a:buNone/>
                  </a:pPr>
                  <a:r>
                    <a:rPr lang="zh-CN" altLang="en-US" sz="1400" b="1" dirty="0">
                      <a:solidFill>
                        <a:schemeClr val="bg1">
                          <a:lumMod val="50000"/>
                        </a:schemeClr>
                      </a:solidFill>
                      <a:latin typeface="微软雅黑" panose="020B0503020204020204" charset="-122"/>
                      <a:ea typeface="微软雅黑" panose="020B0503020204020204" charset="-122"/>
                    </a:rPr>
                    <a:t>人员</a:t>
                  </a:r>
                </a:p>
              </p:txBody>
            </p:sp>
            <p:sp>
              <p:nvSpPr>
                <p:cNvPr id="66" name="TextBox 65"/>
                <p:cNvSpPr txBox="1">
                  <a:spLocks noChangeArrowheads="1"/>
                </p:cNvSpPr>
                <p:nvPr/>
              </p:nvSpPr>
              <p:spPr bwMode="auto">
                <a:xfrm>
                  <a:off x="9489507" y="1130241"/>
                  <a:ext cx="1776069" cy="738664"/>
                </a:xfrm>
                <a:prstGeom prst="rect">
                  <a:avLst/>
                </a:prstGeom>
                <a:noFill/>
                <a:ln w="9525">
                  <a:noFill/>
                  <a:miter lim="800000"/>
                </a:ln>
              </p:spPr>
              <p:txBody>
                <a:bodyPr wrap="square">
                  <a:spAutoFit/>
                </a:bodyPr>
                <a:lstStyle/>
                <a:p>
                  <a:pPr>
                    <a:buFont typeface="Arial" panose="020B0604020202020204" pitchFamily="34" charset="0"/>
                    <a:buNone/>
                  </a:pPr>
                  <a:r>
                    <a:rPr lang="zh-CN" altLang="en-US" sz="1400" b="1" dirty="0">
                      <a:solidFill>
                        <a:schemeClr val="bg1"/>
                      </a:solidFill>
                      <a:latin typeface="微软雅黑" panose="020B0503020204020204" charset="-122"/>
                      <a:ea typeface="微软雅黑" panose="020B0503020204020204" charset="-122"/>
                    </a:rPr>
                    <a:t>紧急事件人员通道拥挤，发布信息提示，并往周边疏散</a:t>
                  </a:r>
                </a:p>
              </p:txBody>
            </p:sp>
            <p:sp>
              <p:nvSpPr>
                <p:cNvPr id="67" name="TextBox 29"/>
                <p:cNvSpPr txBox="1">
                  <a:spLocks noChangeArrowheads="1"/>
                </p:cNvSpPr>
                <p:nvPr/>
              </p:nvSpPr>
              <p:spPr bwMode="auto">
                <a:xfrm>
                  <a:off x="9364209" y="2445950"/>
                  <a:ext cx="1817463" cy="738664"/>
                </a:xfrm>
                <a:prstGeom prst="rect">
                  <a:avLst/>
                </a:prstGeom>
                <a:noFill/>
                <a:ln w="9525">
                  <a:noFill/>
                  <a:miter lim="800000"/>
                </a:ln>
              </p:spPr>
              <p:txBody>
                <a:bodyPr wrap="square">
                  <a:spAutoFit/>
                </a:bodyPr>
                <a:lstStyle/>
                <a:p>
                  <a:pPr>
                    <a:buFont typeface="Arial" panose="020B0604020202020204" pitchFamily="34" charset="0"/>
                    <a:buNone/>
                  </a:pPr>
                  <a:r>
                    <a:rPr lang="zh-CN" altLang="en-US" sz="1400" b="1" dirty="0">
                      <a:solidFill>
                        <a:schemeClr val="bg1"/>
                      </a:solidFill>
                      <a:latin typeface="微软雅黑" panose="020B0503020204020204" charset="-122"/>
                      <a:ea typeface="微软雅黑" panose="020B0503020204020204" charset="-122"/>
                    </a:rPr>
                    <a:t>某地有疑似火情，通知消防大队安排赶往现场</a:t>
                  </a:r>
                </a:p>
              </p:txBody>
            </p:sp>
            <p:sp>
              <p:nvSpPr>
                <p:cNvPr id="68" name="TextBox 57"/>
                <p:cNvSpPr txBox="1">
                  <a:spLocks noChangeArrowheads="1"/>
                </p:cNvSpPr>
                <p:nvPr/>
              </p:nvSpPr>
              <p:spPr bwMode="auto">
                <a:xfrm>
                  <a:off x="9403525" y="3785218"/>
                  <a:ext cx="1630235" cy="738664"/>
                </a:xfrm>
                <a:prstGeom prst="rect">
                  <a:avLst/>
                </a:prstGeom>
                <a:noFill/>
                <a:ln w="9525">
                  <a:noFill/>
                  <a:miter lim="800000"/>
                </a:ln>
              </p:spPr>
              <p:txBody>
                <a:bodyPr wrap="square">
                  <a:spAutoFit/>
                </a:bodyPr>
                <a:lstStyle/>
                <a:p>
                  <a:pPr>
                    <a:buFont typeface="Arial" panose="020B0604020202020204" pitchFamily="34" charset="0"/>
                    <a:buNone/>
                  </a:pPr>
                  <a:r>
                    <a:rPr lang="zh-CN" altLang="en-US" sz="1400" b="1" dirty="0">
                      <a:solidFill>
                        <a:schemeClr val="bg1"/>
                      </a:solidFill>
                      <a:latin typeface="微软雅黑" panose="020B0503020204020204" charset="-122"/>
                      <a:ea typeface="微软雅黑" panose="020B0503020204020204" charset="-122"/>
                    </a:rPr>
                    <a:t>某区域场车位已满，智能引导至其它区域停车场</a:t>
                  </a:r>
                </a:p>
              </p:txBody>
            </p:sp>
            <p:sp>
              <p:nvSpPr>
                <p:cNvPr id="69" name="TextBox 29"/>
                <p:cNvSpPr txBox="1">
                  <a:spLocks noChangeArrowheads="1"/>
                </p:cNvSpPr>
                <p:nvPr/>
              </p:nvSpPr>
              <p:spPr bwMode="auto">
                <a:xfrm>
                  <a:off x="9596569" y="5112517"/>
                  <a:ext cx="1498154" cy="738664"/>
                </a:xfrm>
                <a:prstGeom prst="rect">
                  <a:avLst/>
                </a:prstGeom>
                <a:noFill/>
                <a:ln w="9525">
                  <a:noFill/>
                  <a:miter lim="800000"/>
                </a:ln>
              </p:spPr>
              <p:txBody>
                <a:bodyPr wrap="square">
                  <a:spAutoFit/>
                </a:bodyPr>
                <a:lstStyle/>
                <a:p>
                  <a:pPr>
                    <a:buFont typeface="Arial" panose="020B0604020202020204" pitchFamily="34" charset="0"/>
                    <a:buNone/>
                  </a:pPr>
                  <a:r>
                    <a:rPr lang="zh-CN" altLang="en-US" sz="1400" b="1" dirty="0">
                      <a:solidFill>
                        <a:schemeClr val="bg1"/>
                      </a:solidFill>
                      <a:latin typeface="微软雅黑" panose="020B0503020204020204" charset="-122"/>
                      <a:ea typeface="微软雅黑" panose="020B0503020204020204" charset="-122"/>
                    </a:rPr>
                    <a:t>客户投诉商家后，创业园区管理人员前往协调受理</a:t>
                  </a:r>
                </a:p>
              </p:txBody>
            </p:sp>
            <p:pic>
              <p:nvPicPr>
                <p:cNvPr id="70" name="Picture 2"/>
                <p:cNvPicPr>
                  <a:picLocks noChangeArrowheads="1"/>
                </p:cNvPicPr>
                <p:nvPr/>
              </p:nvPicPr>
              <p:blipFill>
                <a:blip r:embed="rId6" cstate="print"/>
                <a:srcRect/>
                <a:stretch>
                  <a:fillRect/>
                </a:stretch>
              </p:blipFill>
              <p:spPr bwMode="auto">
                <a:xfrm>
                  <a:off x="7614103" y="4975471"/>
                  <a:ext cx="1535958" cy="681750"/>
                </a:xfrm>
                <a:prstGeom prst="rect">
                  <a:avLst/>
                </a:prstGeom>
                <a:noFill/>
                <a:ln w="9525">
                  <a:noFill/>
                  <a:miter lim="800000"/>
                  <a:headEnd/>
                  <a:tailEnd/>
                </a:ln>
              </p:spPr>
            </p:pic>
            <p:sp>
              <p:nvSpPr>
                <p:cNvPr id="74" name="TextBox 57"/>
                <p:cNvSpPr txBox="1">
                  <a:spLocks noChangeArrowheads="1"/>
                </p:cNvSpPr>
                <p:nvPr/>
              </p:nvSpPr>
              <p:spPr bwMode="auto">
                <a:xfrm>
                  <a:off x="1671277" y="5148260"/>
                  <a:ext cx="1007582" cy="338554"/>
                </a:xfrm>
                <a:prstGeom prst="rect">
                  <a:avLst/>
                </a:prstGeom>
                <a:noFill/>
                <a:ln w="9525">
                  <a:noFill/>
                  <a:miter lim="800000"/>
                </a:ln>
              </p:spPr>
              <p:txBody>
                <a:bodyPr wrap="square">
                  <a:spAutoFit/>
                </a:bodyPr>
                <a:lstStyle/>
                <a:p>
                  <a:pPr>
                    <a:buFont typeface="Arial" panose="020B0604020202020204" pitchFamily="34" charset="0"/>
                    <a:buNone/>
                  </a:pPr>
                  <a:r>
                    <a:rPr lang="zh-CN" altLang="en-US" sz="1600" b="1" dirty="0">
                      <a:solidFill>
                        <a:srgbClr val="7030A0"/>
                      </a:solidFill>
                      <a:latin typeface="微软雅黑" panose="020B0503020204020204" charset="-122"/>
                      <a:ea typeface="微软雅黑" panose="020B0503020204020204" charset="-122"/>
                    </a:rPr>
                    <a:t>综合调度</a:t>
                  </a:r>
                </a:p>
              </p:txBody>
            </p:sp>
            <p:sp>
              <p:nvSpPr>
                <p:cNvPr id="75" name="TextBox 57"/>
                <p:cNvSpPr txBox="1">
                  <a:spLocks noChangeArrowheads="1"/>
                </p:cNvSpPr>
                <p:nvPr/>
              </p:nvSpPr>
              <p:spPr bwMode="auto">
                <a:xfrm>
                  <a:off x="1686996" y="2660557"/>
                  <a:ext cx="1007582" cy="338554"/>
                </a:xfrm>
                <a:prstGeom prst="rect">
                  <a:avLst/>
                </a:prstGeom>
                <a:noFill/>
                <a:ln w="9525">
                  <a:noFill/>
                  <a:miter lim="800000"/>
                </a:ln>
              </p:spPr>
              <p:txBody>
                <a:bodyPr wrap="square">
                  <a:spAutoFit/>
                </a:bodyPr>
                <a:lstStyle/>
                <a:p>
                  <a:pPr>
                    <a:buFont typeface="Arial" panose="020B0604020202020204" pitchFamily="34" charset="0"/>
                    <a:buNone/>
                  </a:pPr>
                  <a:r>
                    <a:rPr lang="zh-CN" altLang="en-US" sz="1600" b="1" dirty="0">
                      <a:solidFill>
                        <a:srgbClr val="7030A0"/>
                      </a:solidFill>
                      <a:latin typeface="微软雅黑" panose="020B0503020204020204" charset="-122"/>
                      <a:ea typeface="微软雅黑" panose="020B0503020204020204" charset="-122"/>
                    </a:rPr>
                    <a:t>安全防控</a:t>
                  </a:r>
                </a:p>
              </p:txBody>
            </p:sp>
            <p:sp>
              <p:nvSpPr>
                <p:cNvPr id="76" name="TextBox 57"/>
                <p:cNvSpPr txBox="1">
                  <a:spLocks noChangeArrowheads="1"/>
                </p:cNvSpPr>
                <p:nvPr/>
              </p:nvSpPr>
              <p:spPr bwMode="auto">
                <a:xfrm>
                  <a:off x="3689386" y="5203510"/>
                  <a:ext cx="1007582" cy="338554"/>
                </a:xfrm>
                <a:prstGeom prst="rect">
                  <a:avLst/>
                </a:prstGeom>
                <a:noFill/>
                <a:ln w="9525">
                  <a:noFill/>
                  <a:miter lim="800000"/>
                </a:ln>
              </p:spPr>
              <p:txBody>
                <a:bodyPr wrap="square">
                  <a:spAutoFit/>
                </a:bodyPr>
                <a:lstStyle/>
                <a:p>
                  <a:pPr>
                    <a:buFont typeface="Arial" panose="020B0604020202020204" pitchFamily="34" charset="0"/>
                    <a:buNone/>
                  </a:pPr>
                  <a:r>
                    <a:rPr lang="zh-CN" altLang="en-US" sz="1600" b="1" dirty="0">
                      <a:solidFill>
                        <a:srgbClr val="7030A0"/>
                      </a:solidFill>
                      <a:latin typeface="微软雅黑" panose="020B0503020204020204" charset="-122"/>
                      <a:ea typeface="微软雅黑" panose="020B0503020204020204" charset="-122"/>
                    </a:rPr>
                    <a:t>信息发布</a:t>
                  </a:r>
                </a:p>
              </p:txBody>
            </p:sp>
            <p:sp>
              <p:nvSpPr>
                <p:cNvPr id="77" name="TextBox 57"/>
                <p:cNvSpPr txBox="1">
                  <a:spLocks noChangeArrowheads="1"/>
                </p:cNvSpPr>
                <p:nvPr/>
              </p:nvSpPr>
              <p:spPr bwMode="auto">
                <a:xfrm>
                  <a:off x="5822074" y="5151961"/>
                  <a:ext cx="1007582" cy="338554"/>
                </a:xfrm>
                <a:prstGeom prst="rect">
                  <a:avLst/>
                </a:prstGeom>
                <a:noFill/>
                <a:ln w="9525">
                  <a:noFill/>
                  <a:miter lim="800000"/>
                </a:ln>
              </p:spPr>
              <p:txBody>
                <a:bodyPr wrap="square">
                  <a:spAutoFit/>
                </a:bodyPr>
                <a:lstStyle/>
                <a:p>
                  <a:pPr>
                    <a:buFont typeface="Arial" panose="020B0604020202020204" pitchFamily="34" charset="0"/>
                    <a:buNone/>
                  </a:pPr>
                  <a:r>
                    <a:rPr lang="zh-CN" altLang="en-US" sz="1600" b="1" dirty="0">
                      <a:solidFill>
                        <a:srgbClr val="7030A0"/>
                      </a:solidFill>
                      <a:latin typeface="微软雅黑" panose="020B0503020204020204" charset="-122"/>
                      <a:ea typeface="微软雅黑" panose="020B0503020204020204" charset="-122"/>
                    </a:rPr>
                    <a:t>数据分析</a:t>
                  </a:r>
                </a:p>
              </p:txBody>
            </p:sp>
            <p:sp>
              <p:nvSpPr>
                <p:cNvPr id="78" name="右箭头 31"/>
                <p:cNvSpPr>
                  <a:spLocks noChangeArrowheads="1"/>
                </p:cNvSpPr>
                <p:nvPr/>
              </p:nvSpPr>
              <p:spPr bwMode="auto">
                <a:xfrm rot="4116519">
                  <a:off x="5526935" y="3479754"/>
                  <a:ext cx="540762" cy="245176"/>
                </a:xfrm>
                <a:prstGeom prst="rightArrow">
                  <a:avLst>
                    <a:gd name="adj1" fmla="val 50000"/>
                    <a:gd name="adj2" fmla="val 49865"/>
                  </a:avLst>
                </a:prstGeom>
                <a:solidFill>
                  <a:srgbClr val="33C2BC"/>
                </a:solidFill>
                <a:ln>
                  <a:solidFill>
                    <a:srgbClr val="33C2BC"/>
                  </a:solidFill>
                </a:ln>
              </p:spPr>
              <p:style>
                <a:lnRef idx="2">
                  <a:schemeClr val="accent5"/>
                </a:lnRef>
                <a:fillRef idx="1">
                  <a:schemeClr val="lt1"/>
                </a:fillRef>
                <a:effectRef idx="0">
                  <a:schemeClr val="accent5"/>
                </a:effectRef>
                <a:fontRef idx="minor">
                  <a:schemeClr val="dk1"/>
                </a:fontRef>
              </p:style>
              <p:txBody>
                <a:bodyPr/>
                <a:lstStyle/>
                <a:p>
                  <a:pPr>
                    <a:buFont typeface="Arial" panose="020B0604020202020204" pitchFamily="34" charset="0"/>
                    <a:buNone/>
                  </a:pPr>
                  <a:endParaRPr lang="zh-CN" altLang="en-US">
                    <a:latin typeface="Arial" panose="020B0604020202020204" pitchFamily="34" charset="0"/>
                  </a:endParaRPr>
                </a:p>
              </p:txBody>
            </p:sp>
            <p:sp>
              <p:nvSpPr>
                <p:cNvPr id="79" name="右箭头 16"/>
                <p:cNvSpPr>
                  <a:spLocks noChangeArrowheads="1"/>
                </p:cNvSpPr>
                <p:nvPr/>
              </p:nvSpPr>
              <p:spPr bwMode="auto">
                <a:xfrm>
                  <a:off x="6428531" y="2454174"/>
                  <a:ext cx="570750" cy="227839"/>
                </a:xfrm>
                <a:prstGeom prst="rightArrow">
                  <a:avLst>
                    <a:gd name="adj1" fmla="val 50000"/>
                    <a:gd name="adj2" fmla="val 50114"/>
                  </a:avLst>
                </a:prstGeom>
                <a:solidFill>
                  <a:srgbClr val="33C2BC"/>
                </a:solidFill>
                <a:ln>
                  <a:solidFill>
                    <a:srgbClr val="33C2BC"/>
                  </a:solidFill>
                </a:ln>
              </p:spPr>
              <p:style>
                <a:lnRef idx="2">
                  <a:schemeClr val="accent5"/>
                </a:lnRef>
                <a:fillRef idx="1">
                  <a:schemeClr val="lt1"/>
                </a:fillRef>
                <a:effectRef idx="0">
                  <a:schemeClr val="accent5"/>
                </a:effectRef>
                <a:fontRef idx="minor">
                  <a:schemeClr val="dk1"/>
                </a:fontRef>
              </p:style>
              <p:txBody>
                <a:bodyPr/>
                <a:lstStyle/>
                <a:p>
                  <a:pPr>
                    <a:buFont typeface="Arial" panose="020B0604020202020204" pitchFamily="34" charset="0"/>
                    <a:buNone/>
                  </a:pPr>
                  <a:endParaRPr lang="zh-CN" altLang="en-US">
                    <a:latin typeface="Arial" panose="020B0604020202020204" pitchFamily="34" charset="0"/>
                  </a:endParaRPr>
                </a:p>
              </p:txBody>
            </p:sp>
          </p:grpSp>
        </p:grpSp>
      </p:grpSp>
      <p:pic>
        <p:nvPicPr>
          <p:cNvPr id="51" name="Picture 1"/>
          <p:cNvPicPr>
            <a:picLocks noChangeAspect="1" noChangeArrowheads="1"/>
          </p:cNvPicPr>
          <p:nvPr/>
        </p:nvPicPr>
        <p:blipFill>
          <a:blip r:embed="rId7" cstate="print"/>
          <a:srcRect/>
          <a:stretch>
            <a:fillRect/>
          </a:stretch>
        </p:blipFill>
        <p:spPr bwMode="auto">
          <a:xfrm>
            <a:off x="3791912" y="1764553"/>
            <a:ext cx="2620593" cy="151519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005951"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4.1.4</a:t>
            </a:r>
            <a:r>
              <a:rPr lang="zh-CN" altLang="en-US" sz="2400" b="1" dirty="0">
                <a:solidFill>
                  <a:schemeClr val="tx1">
                    <a:lumMod val="65000"/>
                    <a:lumOff val="35000"/>
                  </a:schemeClr>
                </a:solidFill>
                <a:cs typeface="+mn-ea"/>
                <a:sym typeface="+mn-lt"/>
              </a:rPr>
              <a:t>、</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数据中心</a:t>
            </a:r>
            <a:endParaRPr lang="zh-CN" altLang="en-US" sz="2000" b="1" dirty="0">
              <a:solidFill>
                <a:schemeClr val="accent4">
                  <a:lumMod val="75000"/>
                </a:schemeClr>
              </a:solidFill>
              <a:latin typeface="+mn-ea"/>
              <a:cs typeface="+mn-ea"/>
              <a:sym typeface="+mn-lt"/>
            </a:endParaRPr>
          </a:p>
        </p:txBody>
      </p:sp>
      <p:grpSp>
        <p:nvGrpSpPr>
          <p:cNvPr id="18" name="组合 17"/>
          <p:cNvGrpSpPr/>
          <p:nvPr/>
        </p:nvGrpSpPr>
        <p:grpSpPr>
          <a:xfrm>
            <a:off x="0" y="1131320"/>
            <a:ext cx="12192000" cy="5274570"/>
            <a:chOff x="0" y="1121795"/>
            <a:chExt cx="12192000" cy="5274570"/>
          </a:xfrm>
        </p:grpSpPr>
        <p:sp>
          <p:nvSpPr>
            <p:cNvPr id="41" name="椭圆 40"/>
            <p:cNvSpPr/>
            <p:nvPr/>
          </p:nvSpPr>
          <p:spPr>
            <a:xfrm>
              <a:off x="418481" y="4244849"/>
              <a:ext cx="1145893" cy="874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529801" y="4425624"/>
              <a:ext cx="877163" cy="458908"/>
            </a:xfrm>
            <a:prstGeom prst="rect">
              <a:avLst/>
            </a:prstGeom>
          </p:spPr>
          <p:txBody>
            <a:bodyPr wrap="none">
              <a:spAutoFit/>
            </a:bodyPr>
            <a:lstStyle/>
            <a:p>
              <a:pPr>
                <a:lnSpc>
                  <a:spcPct val="150000"/>
                </a:lnSpc>
                <a:spcAft>
                  <a:spcPts val="600"/>
                </a:spcAft>
              </a:pPr>
              <a:r>
                <a:rPr lang="zh-CN" altLang="en-US" b="1" dirty="0">
                  <a:solidFill>
                    <a:schemeClr val="accent2">
                      <a:lumMod val="60000"/>
                      <a:lumOff val="40000"/>
                    </a:schemeClr>
                  </a:solidFill>
                  <a:latin typeface="微软雅黑" panose="020B0503020204020204" charset="-122"/>
                  <a:ea typeface="微软雅黑" panose="020B0503020204020204" charset="-122"/>
                </a:rPr>
                <a:t>模块化</a:t>
              </a:r>
            </a:p>
          </p:txBody>
        </p:sp>
        <p:grpSp>
          <p:nvGrpSpPr>
            <p:cNvPr id="81" name="组合 80"/>
            <p:cNvGrpSpPr/>
            <p:nvPr/>
          </p:nvGrpSpPr>
          <p:grpSpPr>
            <a:xfrm>
              <a:off x="3452847" y="4265679"/>
              <a:ext cx="1161441" cy="874768"/>
              <a:chOff x="3042223" y="4229016"/>
              <a:chExt cx="1161441" cy="874768"/>
            </a:xfrm>
          </p:grpSpPr>
          <p:sp>
            <p:nvSpPr>
              <p:cNvPr id="82" name="椭圆 81"/>
              <p:cNvSpPr/>
              <p:nvPr/>
            </p:nvSpPr>
            <p:spPr>
              <a:xfrm>
                <a:off x="3042223" y="4229016"/>
                <a:ext cx="1145893" cy="874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3095668" y="4421366"/>
                <a:ext cx="1107996" cy="458908"/>
              </a:xfrm>
              <a:prstGeom prst="rect">
                <a:avLst/>
              </a:prstGeom>
            </p:spPr>
            <p:txBody>
              <a:bodyPr wrap="none">
                <a:spAutoFit/>
              </a:bodyPr>
              <a:lstStyle/>
              <a:p>
                <a:pPr>
                  <a:lnSpc>
                    <a:spcPct val="150000"/>
                  </a:lnSpc>
                  <a:spcAft>
                    <a:spcPts val="600"/>
                  </a:spcAft>
                </a:pPr>
                <a:r>
                  <a:rPr lang="zh-CN" altLang="en-US" b="1" dirty="0">
                    <a:solidFill>
                      <a:schemeClr val="accent2">
                        <a:lumMod val="60000"/>
                        <a:lumOff val="40000"/>
                      </a:schemeClr>
                    </a:solidFill>
                    <a:latin typeface="微软雅黑" panose="020B0503020204020204" charset="-122"/>
                    <a:ea typeface="微软雅黑" panose="020B0503020204020204" charset="-122"/>
                  </a:rPr>
                  <a:t>绿色节能</a:t>
                </a:r>
              </a:p>
            </p:txBody>
          </p:sp>
        </p:grpSp>
        <p:pic>
          <p:nvPicPr>
            <p:cNvPr id="84" name="Picture 2" descr="http://docs.ebdoor.com/Image/InfoContentImage/ProductDesc/2015/09/15/ea/ea1f993d-d8b1-4f5d-b5bb-042f03ee67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1121795"/>
              <a:ext cx="5819775" cy="5153026"/>
            </a:xfrm>
            <a:prstGeom prst="rect">
              <a:avLst/>
            </a:prstGeom>
            <a:noFill/>
            <a:extLst>
              <a:ext uri="{909E8E84-426E-40DD-AFC4-6F175D3DCCD1}">
                <a14:hiddenFill xmlns:a14="http://schemas.microsoft.com/office/drawing/2010/main">
                  <a:solidFill>
                    <a:srgbClr val="FFFFFF"/>
                  </a:solidFill>
                </a14:hiddenFill>
              </a:ext>
            </a:extLst>
          </p:spPr>
        </p:pic>
        <p:sp>
          <p:nvSpPr>
            <p:cNvPr id="85" name="椭圆 84"/>
            <p:cNvSpPr/>
            <p:nvPr/>
          </p:nvSpPr>
          <p:spPr>
            <a:xfrm>
              <a:off x="5023806" y="4270607"/>
              <a:ext cx="1145893" cy="874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076929" y="4451382"/>
              <a:ext cx="1107996" cy="458908"/>
            </a:xfrm>
            <a:prstGeom prst="rect">
              <a:avLst/>
            </a:prstGeom>
          </p:spPr>
          <p:txBody>
            <a:bodyPr wrap="none">
              <a:spAutoFit/>
            </a:bodyPr>
            <a:lstStyle/>
            <a:p>
              <a:pPr>
                <a:lnSpc>
                  <a:spcPct val="150000"/>
                </a:lnSpc>
                <a:spcAft>
                  <a:spcPts val="600"/>
                </a:spcAft>
              </a:pPr>
              <a:r>
                <a:rPr lang="zh-CN" altLang="en-US" b="1" dirty="0">
                  <a:solidFill>
                    <a:schemeClr val="accent2">
                      <a:lumMod val="60000"/>
                      <a:lumOff val="40000"/>
                    </a:schemeClr>
                  </a:solidFill>
                  <a:latin typeface="微软雅黑" panose="020B0503020204020204" charset="-122"/>
                  <a:ea typeface="微软雅黑" panose="020B0503020204020204" charset="-122"/>
                </a:rPr>
                <a:t>安全可靠</a:t>
              </a:r>
            </a:p>
          </p:txBody>
        </p:sp>
        <p:pic>
          <p:nvPicPr>
            <p:cNvPr id="87"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43595"/>
              <a:ext cx="3311346" cy="2529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0795" y="1243595"/>
              <a:ext cx="3369653" cy="2529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椭圆 88"/>
            <p:cNvSpPr/>
            <p:nvPr/>
          </p:nvSpPr>
          <p:spPr>
            <a:xfrm>
              <a:off x="1934301" y="4270388"/>
              <a:ext cx="1145893" cy="874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2057035" y="4451163"/>
              <a:ext cx="877163" cy="458908"/>
            </a:xfrm>
            <a:prstGeom prst="rect">
              <a:avLst/>
            </a:prstGeom>
          </p:spPr>
          <p:txBody>
            <a:bodyPr wrap="none">
              <a:spAutoFit/>
            </a:bodyPr>
            <a:lstStyle/>
            <a:p>
              <a:pPr>
                <a:lnSpc>
                  <a:spcPct val="150000"/>
                </a:lnSpc>
                <a:spcAft>
                  <a:spcPts val="600"/>
                </a:spcAft>
              </a:pPr>
              <a:r>
                <a:rPr lang="zh-CN" altLang="en-US" b="1" dirty="0">
                  <a:solidFill>
                    <a:schemeClr val="accent2">
                      <a:lumMod val="60000"/>
                      <a:lumOff val="40000"/>
                    </a:schemeClr>
                  </a:solidFill>
                  <a:latin typeface="微软雅黑" panose="020B0503020204020204" charset="-122"/>
                  <a:ea typeface="微软雅黑" panose="020B0503020204020204" charset="-122"/>
                </a:rPr>
                <a:t>云计算</a:t>
              </a:r>
            </a:p>
          </p:txBody>
        </p:sp>
        <p:sp>
          <p:nvSpPr>
            <p:cNvPr id="91" name="爆炸形 1 90"/>
            <p:cNvSpPr/>
            <p:nvPr/>
          </p:nvSpPr>
          <p:spPr>
            <a:xfrm>
              <a:off x="778054" y="5459295"/>
              <a:ext cx="1111195" cy="916344"/>
            </a:xfrm>
            <a:prstGeom prst="irregularSeal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dirty="0" err="1">
                  <a:solidFill>
                    <a:srgbClr val="00B050"/>
                  </a:solidFill>
                </a:rPr>
                <a:t>T3</a:t>
              </a:r>
              <a:endParaRPr lang="zh-CN" altLang="en-US" b="1" dirty="0">
                <a:solidFill>
                  <a:srgbClr val="00B050"/>
                </a:solidFill>
              </a:endParaRPr>
            </a:p>
          </p:txBody>
        </p:sp>
        <p:sp>
          <p:nvSpPr>
            <p:cNvPr id="92" name="爆炸形 1 91"/>
            <p:cNvSpPr/>
            <p:nvPr/>
          </p:nvSpPr>
          <p:spPr>
            <a:xfrm>
              <a:off x="2572890" y="5467142"/>
              <a:ext cx="1111195" cy="916344"/>
            </a:xfrm>
            <a:prstGeom prst="irregularSeal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dirty="0">
                  <a:solidFill>
                    <a:srgbClr val="00B050"/>
                  </a:solidFill>
                </a:rPr>
                <a:t>B</a:t>
              </a:r>
              <a:r>
                <a:rPr lang="zh-CN" altLang="en-US" b="1" dirty="0">
                  <a:solidFill>
                    <a:srgbClr val="00B050"/>
                  </a:solidFill>
                </a:rPr>
                <a:t>级</a:t>
              </a:r>
            </a:p>
          </p:txBody>
        </p:sp>
        <p:sp>
          <p:nvSpPr>
            <p:cNvPr id="93" name="爆炸形 1 92"/>
            <p:cNvSpPr/>
            <p:nvPr/>
          </p:nvSpPr>
          <p:spPr>
            <a:xfrm>
              <a:off x="4179051" y="5480021"/>
              <a:ext cx="1216529" cy="916344"/>
            </a:xfrm>
            <a:prstGeom prst="irregularSeal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1" dirty="0">
                  <a:solidFill>
                    <a:srgbClr val="00B050"/>
                  </a:solidFill>
                </a:rPr>
                <a:t>一级</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6297BE0-0920-461F-9414-35105E8B2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6" y="4551379"/>
            <a:ext cx="12192000" cy="2284073"/>
          </a:xfrm>
          <a:prstGeom prst="rect">
            <a:avLst/>
          </a:prstGeom>
        </p:spPr>
      </p:pic>
      <p:sp>
        <p:nvSpPr>
          <p:cNvPr id="2" name="椭圆 1"/>
          <p:cNvSpPr/>
          <p:nvPr/>
        </p:nvSpPr>
        <p:spPr>
          <a:xfrm>
            <a:off x="5134303" y="1177146"/>
            <a:ext cx="1923394" cy="1923394"/>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7"/>
          <p:cNvSpPr txBox="1"/>
          <p:nvPr/>
        </p:nvSpPr>
        <p:spPr>
          <a:xfrm>
            <a:off x="5376538" y="1875305"/>
            <a:ext cx="1415773" cy="574709"/>
          </a:xfrm>
          <a:prstGeom prst="rect">
            <a:avLst/>
          </a:prstGeom>
          <a:noFill/>
          <a:effectLst/>
        </p:spPr>
        <p:txBody>
          <a:bodyPr wrap="none" rtlCol="0">
            <a:spAutoFit/>
          </a:bodyPr>
          <a:lstStyle/>
          <a:p>
            <a:pPr algn="ctr">
              <a:lnSpc>
                <a:spcPts val="4000"/>
              </a:lnSpc>
            </a:pPr>
            <a:r>
              <a:rPr lang="zh-CN" altLang="en-US" sz="3200" b="1" dirty="0">
                <a:solidFill>
                  <a:schemeClr val="bg1"/>
                </a:solidFill>
                <a:cs typeface="+mn-ea"/>
                <a:sym typeface="+mn-lt"/>
              </a:rPr>
              <a:t>第一章</a:t>
            </a:r>
            <a:endParaRPr lang="en-US" altLang="zh-CN" sz="3200" b="1" dirty="0">
              <a:solidFill>
                <a:schemeClr val="bg1"/>
              </a:solidFill>
              <a:cs typeface="+mn-ea"/>
              <a:sym typeface="+mn-lt"/>
            </a:endParaRPr>
          </a:p>
        </p:txBody>
      </p:sp>
      <p:sp>
        <p:nvSpPr>
          <p:cNvPr id="22" name="文本框 33"/>
          <p:cNvSpPr txBox="1"/>
          <p:nvPr/>
        </p:nvSpPr>
        <p:spPr>
          <a:xfrm>
            <a:off x="2421835" y="3256573"/>
            <a:ext cx="7366120" cy="1138773"/>
          </a:xfrm>
          <a:prstGeom prst="rect">
            <a:avLst/>
          </a:prstGeom>
          <a:noFill/>
        </p:spPr>
        <p:txBody>
          <a:bodyPr wrap="none" rtlCol="0">
            <a:spAutoFit/>
          </a:bodyPr>
          <a:lstStyle/>
          <a:p>
            <a:pPr algn="ctr"/>
            <a:r>
              <a:rPr lang="zh-CN" altLang="en-US" sz="4000" b="1" dirty="0">
                <a:solidFill>
                  <a:srgbClr val="0070C0"/>
                </a:solidFill>
                <a:cs typeface="+mn-ea"/>
                <a:sym typeface="+mn-lt"/>
              </a:rPr>
              <a:t>智慧园区发展背景</a:t>
            </a:r>
            <a:endParaRPr lang="en-US" altLang="zh-CN" sz="4000" b="1" dirty="0">
              <a:solidFill>
                <a:srgbClr val="0070C0"/>
              </a:solidFill>
              <a:cs typeface="+mn-ea"/>
              <a:sym typeface="+mn-lt"/>
            </a:endParaRPr>
          </a:p>
          <a:p>
            <a:pPr algn="ctr"/>
            <a:endParaRPr lang="en-US" altLang="zh-CN" sz="1200" dirty="0">
              <a:solidFill>
                <a:srgbClr val="00B050"/>
              </a:solidFill>
              <a:latin typeface="微软雅黑" panose="020B0503020204020204" pitchFamily="34" charset="-122"/>
              <a:ea typeface="微软雅黑" panose="020B0503020204020204" pitchFamily="34" charset="-122"/>
            </a:endParaRPr>
          </a:p>
          <a:p>
            <a:pPr algn="ctr"/>
            <a:r>
              <a:rPr lang="zh-CN" altLang="en-US" sz="1600" dirty="0">
                <a:solidFill>
                  <a:schemeClr val="accent5">
                    <a:lumMod val="60000"/>
                    <a:lumOff val="40000"/>
                  </a:schemeClr>
                </a:solidFill>
                <a:latin typeface="微软雅黑" panose="020B0503020204020204" pitchFamily="34" charset="-122"/>
                <a:ea typeface="微软雅黑" panose="020B0503020204020204" pitchFamily="34" charset="-122"/>
              </a:rPr>
              <a:t>智慧园区起源、智慧园区</a:t>
            </a:r>
            <a:r>
              <a:rPr lang="zh-CN" altLang="en-US" sz="1600" dirty="0">
                <a:solidFill>
                  <a:schemeClr val="accent5">
                    <a:lumMod val="60000"/>
                    <a:lumOff val="40000"/>
                  </a:schemeClr>
                </a:solidFill>
                <a:latin typeface="微软雅黑" panose="020B0503020204020204" pitchFamily="34" charset="-122"/>
                <a:ea typeface="微软雅黑" panose="020B0503020204020204" pitchFamily="34" charset="-122"/>
                <a:sym typeface="+mn-lt"/>
              </a:rPr>
              <a:t>发展历程、智慧园区</a:t>
            </a:r>
            <a:r>
              <a:rPr lang="zh-CN" altLang="en-US" sz="1600" dirty="0">
                <a:solidFill>
                  <a:schemeClr val="accent5">
                    <a:lumMod val="60000"/>
                    <a:lumOff val="40000"/>
                  </a:schemeClr>
                </a:solidFill>
                <a:latin typeface="微软雅黑" panose="020B0503020204020204" pitchFamily="34" charset="-122"/>
                <a:ea typeface="微软雅黑" panose="020B0503020204020204" pitchFamily="34" charset="-122"/>
              </a:rPr>
              <a:t>系统结构、政策背景及建设目标等</a:t>
            </a:r>
          </a:p>
        </p:txBody>
      </p:sp>
    </p:spTree>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par>
                          <p:cTn id="16" fill="hold">
                            <p:stCondLst>
                              <p:cond delay="1000"/>
                            </p:stCondLst>
                            <p:childTnLst>
                              <p:par>
                                <p:cTn id="17" presetID="12" presetClass="entr" presetSubtype="1"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ppt_y</p:attrName>
                                        </p:attrNameLst>
                                      </p:cBhvr>
                                      <p:tavLst>
                                        <p:tav tm="0">
                                          <p:val>
                                            <p:strVal val="#ppt_y-#ppt_h*1.125000"/>
                                          </p:val>
                                        </p:tav>
                                        <p:tav tm="100000">
                                          <p:val>
                                            <p:strVal val="#ppt_y"/>
                                          </p:val>
                                        </p:tav>
                                      </p:tavLst>
                                    </p:anim>
                                    <p:animEffect transition="in" filter="wipe(down)">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005951"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4.1.5</a:t>
            </a:r>
            <a:r>
              <a:rPr lang="zh-CN" altLang="en-US" sz="2400" b="1" dirty="0">
                <a:solidFill>
                  <a:schemeClr val="tx1">
                    <a:lumMod val="65000"/>
                    <a:lumOff val="35000"/>
                  </a:schemeClr>
                </a:solidFill>
                <a:cs typeface="+mn-ea"/>
                <a:sym typeface="+mn-lt"/>
              </a:rPr>
              <a:t>、</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数据中心</a:t>
            </a:r>
            <a:endParaRPr lang="zh-CN" altLang="en-US" sz="2000" b="1" dirty="0">
              <a:solidFill>
                <a:schemeClr val="accent4">
                  <a:lumMod val="75000"/>
                </a:schemeClr>
              </a:solidFill>
              <a:latin typeface="+mn-ea"/>
              <a:cs typeface="+mn-ea"/>
              <a:sym typeface="+mn-lt"/>
            </a:endParaRPr>
          </a:p>
        </p:txBody>
      </p:sp>
      <p:grpSp>
        <p:nvGrpSpPr>
          <p:cNvPr id="8" name="组合 7"/>
          <p:cNvGrpSpPr/>
          <p:nvPr/>
        </p:nvGrpSpPr>
        <p:grpSpPr>
          <a:xfrm>
            <a:off x="245473" y="942976"/>
            <a:ext cx="11540049" cy="5505450"/>
            <a:chOff x="245473" y="942976"/>
            <a:chExt cx="11540049" cy="550545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369" y="942976"/>
              <a:ext cx="3684000" cy="2452801"/>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6291" y="1059033"/>
              <a:ext cx="3829231" cy="2393893"/>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473" y="4204840"/>
              <a:ext cx="3761634" cy="2243586"/>
            </a:xfrm>
            <a:prstGeom prst="rect">
              <a:avLst/>
            </a:prstGeom>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3325" y="2179779"/>
              <a:ext cx="3811966" cy="2917634"/>
            </a:xfrm>
            <a:prstGeom prst="rect">
              <a:avLst/>
            </a:prstGeom>
          </p:spPr>
        </p:pic>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0551" y="4271515"/>
              <a:ext cx="3874970" cy="215144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124573"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4.2.</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基础网络建设</a:t>
            </a:r>
          </a:p>
        </p:txBody>
      </p:sp>
      <p:grpSp>
        <p:nvGrpSpPr>
          <p:cNvPr id="59" name="组合 58"/>
          <p:cNvGrpSpPr/>
          <p:nvPr/>
        </p:nvGrpSpPr>
        <p:grpSpPr>
          <a:xfrm>
            <a:off x="1279598" y="901119"/>
            <a:ext cx="9290125" cy="5817546"/>
            <a:chOff x="1279598" y="901119"/>
            <a:chExt cx="9290125" cy="5817546"/>
          </a:xfrm>
        </p:grpSpPr>
        <p:grpSp>
          <p:nvGrpSpPr>
            <p:cNvPr id="13" name="组合 12"/>
            <p:cNvGrpSpPr/>
            <p:nvPr/>
          </p:nvGrpSpPr>
          <p:grpSpPr>
            <a:xfrm>
              <a:off x="6584846" y="1159776"/>
              <a:ext cx="2428241" cy="2430157"/>
              <a:chOff x="4881879" y="2979647"/>
              <a:chExt cx="2428241" cy="2430157"/>
            </a:xfrm>
          </p:grpSpPr>
          <p:sp>
            <p:nvSpPr>
              <p:cNvPr id="14" name="Freeform 240"/>
              <p:cNvSpPr>
                <a:spLocks noEditPoints="1" noChangeArrowheads="1"/>
              </p:cNvSpPr>
              <p:nvPr/>
            </p:nvSpPr>
            <p:spPr bwMode="auto">
              <a:xfrm>
                <a:off x="4881879" y="2979647"/>
                <a:ext cx="2428241" cy="2430157"/>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DB39"/>
              </a:solidFill>
              <a:ln>
                <a:noFill/>
              </a:ln>
            </p:spPr>
            <p:txBody>
              <a:bodyPr lIns="91440" tIns="45720" rIns="91440" bIns="45720"/>
              <a:lstStyle/>
              <a:p>
                <a:endParaRPr lang="zh-CN" altLang="en-US" sz="1015"/>
              </a:p>
            </p:txBody>
          </p:sp>
          <p:sp>
            <p:nvSpPr>
              <p:cNvPr id="16" name="椭圆 15"/>
              <p:cNvSpPr/>
              <p:nvPr/>
            </p:nvSpPr>
            <p:spPr>
              <a:xfrm>
                <a:off x="5409315" y="3508041"/>
                <a:ext cx="1373368" cy="1373368"/>
              </a:xfrm>
              <a:prstGeom prst="ellipse">
                <a:avLst/>
              </a:prstGeom>
              <a:solidFill>
                <a:srgbClr val="FFD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927599" y="2796767"/>
              <a:ext cx="2428241" cy="2430157"/>
              <a:chOff x="4927599" y="2796767"/>
              <a:chExt cx="2428241" cy="2430157"/>
            </a:xfrm>
          </p:grpSpPr>
          <p:grpSp>
            <p:nvGrpSpPr>
              <p:cNvPr id="18" name="组合 17"/>
              <p:cNvGrpSpPr/>
              <p:nvPr/>
            </p:nvGrpSpPr>
            <p:grpSpPr>
              <a:xfrm>
                <a:off x="4927599" y="2796767"/>
                <a:ext cx="2428241" cy="2430157"/>
                <a:chOff x="4881879" y="2979647"/>
                <a:chExt cx="2428241" cy="2430157"/>
              </a:xfrm>
            </p:grpSpPr>
            <p:sp>
              <p:nvSpPr>
                <p:cNvPr id="23" name="Freeform 240"/>
                <p:cNvSpPr>
                  <a:spLocks noEditPoints="1" noChangeArrowheads="1"/>
                </p:cNvSpPr>
                <p:nvPr/>
              </p:nvSpPr>
              <p:spPr bwMode="auto">
                <a:xfrm>
                  <a:off x="4881879" y="2979647"/>
                  <a:ext cx="2428241" cy="2430157"/>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DB39"/>
                </a:solidFill>
                <a:ln>
                  <a:noFill/>
                </a:ln>
              </p:spPr>
              <p:txBody>
                <a:bodyPr lIns="91440" tIns="45720" rIns="91440" bIns="45720"/>
                <a:lstStyle/>
                <a:p>
                  <a:endParaRPr lang="zh-CN" altLang="en-US" sz="1015"/>
                </a:p>
              </p:txBody>
            </p:sp>
            <p:sp>
              <p:nvSpPr>
                <p:cNvPr id="24" name="椭圆 23"/>
                <p:cNvSpPr/>
                <p:nvPr/>
              </p:nvSpPr>
              <p:spPr>
                <a:xfrm>
                  <a:off x="5409315" y="3508041"/>
                  <a:ext cx="1373368" cy="1373368"/>
                </a:xfrm>
                <a:prstGeom prst="ellipse">
                  <a:avLst/>
                </a:prstGeom>
                <a:solidFill>
                  <a:srgbClr val="FFD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5672316" y="3680183"/>
                <a:ext cx="1057539" cy="653401"/>
                <a:chOff x="2083255" y="4123411"/>
                <a:chExt cx="936625" cy="567733"/>
              </a:xfrm>
            </p:grpSpPr>
            <p:sp>
              <p:nvSpPr>
                <p:cNvPr id="21" name="文本框 80"/>
                <p:cNvSpPr txBox="1"/>
                <p:nvPr/>
              </p:nvSpPr>
              <p:spPr>
                <a:xfrm>
                  <a:off x="2083255" y="4123411"/>
                  <a:ext cx="936625" cy="368300"/>
                </a:xfrm>
                <a:prstGeom prst="rect">
                  <a:avLst/>
                </a:prstGeom>
                <a:noFill/>
              </p:spPr>
              <p:txBody>
                <a:bodyPr wrap="none" rtlCol="0">
                  <a:spAutoFit/>
                </a:bodyPr>
                <a:lstStyle/>
                <a:p>
                  <a:r>
                    <a:rPr lang="zh-CN" altLang="zh-CN" b="1" dirty="0">
                      <a:solidFill>
                        <a:schemeClr val="bg1">
                          <a:lumMod val="50000"/>
                        </a:schemeClr>
                      </a:solidFill>
                      <a:latin typeface="微软雅黑" panose="020B0503020204020204" charset="-122"/>
                      <a:ea typeface="微软雅黑" panose="020B0503020204020204" charset="-122"/>
                    </a:rPr>
                    <a:t>互联网</a:t>
                  </a:r>
                  <a:r>
                    <a:rPr lang="en-US" altLang="zh-CN" b="1" dirty="0">
                      <a:solidFill>
                        <a:schemeClr val="bg1">
                          <a:lumMod val="50000"/>
                        </a:schemeClr>
                      </a:solidFill>
                      <a:latin typeface="微软雅黑" panose="020B0503020204020204" charset="-122"/>
                      <a:ea typeface="微软雅黑" panose="020B0503020204020204" charset="-122"/>
                    </a:rPr>
                    <a:t> </a:t>
                  </a:r>
                  <a:endParaRPr lang="zh-CN" altLang="en-US" b="1" dirty="0">
                    <a:solidFill>
                      <a:schemeClr val="bg1">
                        <a:lumMod val="50000"/>
                      </a:schemeClr>
                    </a:solidFill>
                    <a:latin typeface="微软雅黑" panose="020B0503020204020204" charset="-122"/>
                    <a:ea typeface="微软雅黑" panose="020B0503020204020204" charset="-122"/>
                  </a:endParaRPr>
                </a:p>
              </p:txBody>
            </p:sp>
            <p:sp>
              <p:nvSpPr>
                <p:cNvPr id="22" name="文本框 84"/>
                <p:cNvSpPr txBox="1"/>
                <p:nvPr/>
              </p:nvSpPr>
              <p:spPr>
                <a:xfrm>
                  <a:off x="2097066" y="4423720"/>
                  <a:ext cx="794385" cy="267424"/>
                </a:xfrm>
                <a:prstGeom prst="rect">
                  <a:avLst/>
                </a:prstGeom>
                <a:noFill/>
              </p:spPr>
              <p:txBody>
                <a:bodyPr wrap="square" rtlCol="0">
                  <a:spAutoFit/>
                </a:bodyPr>
                <a:lstStyle/>
                <a:p>
                  <a:r>
                    <a:rPr lang="en-US" altLang="zh-CN" sz="1400" dirty="0">
                      <a:solidFill>
                        <a:schemeClr val="bg1">
                          <a:lumMod val="50000"/>
                        </a:schemeClr>
                      </a:solidFill>
                      <a:latin typeface="微软雅黑" panose="020B0503020204020204" charset="-122"/>
                      <a:ea typeface="微软雅黑" panose="020B0503020204020204" charset="-122"/>
                    </a:rPr>
                    <a:t>Internet</a:t>
                  </a:r>
                </a:p>
              </p:txBody>
            </p:sp>
          </p:grpSp>
        </p:grpSp>
        <p:grpSp>
          <p:nvGrpSpPr>
            <p:cNvPr id="25" name="组合 24"/>
            <p:cNvGrpSpPr/>
            <p:nvPr/>
          </p:nvGrpSpPr>
          <p:grpSpPr>
            <a:xfrm>
              <a:off x="7342701" y="1943103"/>
              <a:ext cx="912530" cy="1084288"/>
              <a:chOff x="2083255" y="4123411"/>
              <a:chExt cx="808196" cy="942126"/>
            </a:xfrm>
          </p:grpSpPr>
          <p:sp>
            <p:nvSpPr>
              <p:cNvPr id="26" name="文本框 80"/>
              <p:cNvSpPr txBox="1"/>
              <p:nvPr/>
            </p:nvSpPr>
            <p:spPr>
              <a:xfrm>
                <a:off x="2083255" y="4123411"/>
                <a:ext cx="776872" cy="320909"/>
              </a:xfrm>
              <a:prstGeom prst="rect">
                <a:avLst/>
              </a:prstGeom>
              <a:noFill/>
            </p:spPr>
            <p:txBody>
              <a:bodyPr wrap="none" rtlCol="0">
                <a:spAutoFit/>
              </a:bodyPr>
              <a:lstStyle/>
              <a:p>
                <a:r>
                  <a:rPr lang="zh-CN" altLang="en-US" b="1" dirty="0">
                    <a:solidFill>
                      <a:schemeClr val="bg1">
                        <a:lumMod val="50000"/>
                      </a:schemeClr>
                    </a:solidFill>
                    <a:latin typeface="微软雅黑" panose="020B0503020204020204" charset="-122"/>
                    <a:ea typeface="微软雅黑" panose="020B0503020204020204" charset="-122"/>
                  </a:rPr>
                  <a:t>通讯网</a:t>
                </a:r>
              </a:p>
            </p:txBody>
          </p:sp>
          <p:sp>
            <p:nvSpPr>
              <p:cNvPr id="27" name="文本框 84"/>
              <p:cNvSpPr txBox="1"/>
              <p:nvPr/>
            </p:nvSpPr>
            <p:spPr>
              <a:xfrm>
                <a:off x="2097066" y="4423720"/>
                <a:ext cx="794385" cy="641817"/>
              </a:xfrm>
              <a:prstGeom prst="rect">
                <a:avLst/>
              </a:prstGeom>
              <a:noFill/>
            </p:spPr>
            <p:txBody>
              <a:bodyPr wrap="square" rtlCol="0">
                <a:spAutoFit/>
              </a:bodyPr>
              <a:lstStyle/>
              <a:p>
                <a:r>
                  <a:rPr lang="en-US" altLang="zh-CN" sz="1400" dirty="0">
                    <a:solidFill>
                      <a:schemeClr val="bg1">
                        <a:lumMod val="50000"/>
                      </a:schemeClr>
                    </a:solidFill>
                    <a:latin typeface="微软雅黑" panose="020B0503020204020204" charset="-122"/>
                    <a:ea typeface="微软雅黑" panose="020B0503020204020204" charset="-122"/>
                  </a:rPr>
                  <a:t>Communication network</a:t>
                </a:r>
              </a:p>
            </p:txBody>
          </p:sp>
        </p:grpSp>
        <p:grpSp>
          <p:nvGrpSpPr>
            <p:cNvPr id="28" name="组合 27"/>
            <p:cNvGrpSpPr/>
            <p:nvPr/>
          </p:nvGrpSpPr>
          <p:grpSpPr>
            <a:xfrm>
              <a:off x="2759322" y="1903427"/>
              <a:ext cx="2428241" cy="2430157"/>
              <a:chOff x="2759322" y="1903427"/>
              <a:chExt cx="2428241" cy="2430157"/>
            </a:xfrm>
          </p:grpSpPr>
          <p:grpSp>
            <p:nvGrpSpPr>
              <p:cNvPr id="29" name="组合 28"/>
              <p:cNvGrpSpPr/>
              <p:nvPr/>
            </p:nvGrpSpPr>
            <p:grpSpPr>
              <a:xfrm>
                <a:off x="2759322" y="1903427"/>
                <a:ext cx="2428241" cy="2430157"/>
                <a:chOff x="4881879" y="2979647"/>
                <a:chExt cx="2428241" cy="2430157"/>
              </a:xfrm>
            </p:grpSpPr>
            <p:sp>
              <p:nvSpPr>
                <p:cNvPr id="33" name="Freeform 240"/>
                <p:cNvSpPr>
                  <a:spLocks noEditPoints="1" noChangeArrowheads="1"/>
                </p:cNvSpPr>
                <p:nvPr/>
              </p:nvSpPr>
              <p:spPr bwMode="auto">
                <a:xfrm>
                  <a:off x="4881879" y="2979647"/>
                  <a:ext cx="2428241" cy="2430157"/>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DB39"/>
                </a:solidFill>
                <a:ln>
                  <a:noFill/>
                </a:ln>
              </p:spPr>
              <p:txBody>
                <a:bodyPr lIns="91440" tIns="45720" rIns="91440" bIns="45720"/>
                <a:lstStyle/>
                <a:p>
                  <a:endParaRPr lang="zh-CN" altLang="en-US" sz="1015"/>
                </a:p>
              </p:txBody>
            </p:sp>
            <p:sp>
              <p:nvSpPr>
                <p:cNvPr id="34" name="椭圆 33"/>
                <p:cNvSpPr/>
                <p:nvPr/>
              </p:nvSpPr>
              <p:spPr>
                <a:xfrm>
                  <a:off x="5409315" y="3508041"/>
                  <a:ext cx="1373368" cy="1373368"/>
                </a:xfrm>
                <a:prstGeom prst="ellipse">
                  <a:avLst/>
                </a:prstGeom>
                <a:solidFill>
                  <a:srgbClr val="FFD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444673" y="2796768"/>
                <a:ext cx="946093" cy="868844"/>
                <a:chOff x="2083255" y="4123411"/>
                <a:chExt cx="837921" cy="754929"/>
              </a:xfrm>
            </p:grpSpPr>
            <p:sp>
              <p:nvSpPr>
                <p:cNvPr id="31" name="文本框 80"/>
                <p:cNvSpPr txBox="1"/>
                <p:nvPr/>
              </p:nvSpPr>
              <p:spPr>
                <a:xfrm>
                  <a:off x="2083255" y="4123411"/>
                  <a:ext cx="837921" cy="320909"/>
                </a:xfrm>
                <a:prstGeom prst="rect">
                  <a:avLst/>
                </a:prstGeom>
                <a:noFill/>
              </p:spPr>
              <p:txBody>
                <a:bodyPr wrap="none" rtlCol="0">
                  <a:spAutoFit/>
                </a:bodyPr>
                <a:lstStyle/>
                <a:p>
                  <a:r>
                    <a:rPr lang="zh-CN" altLang="en-US" b="1" dirty="0">
                      <a:solidFill>
                        <a:schemeClr val="bg1">
                          <a:lumMod val="50000"/>
                        </a:schemeClr>
                      </a:solidFill>
                      <a:latin typeface="微软雅黑" panose="020B0503020204020204" charset="-122"/>
                      <a:ea typeface="微软雅黑" panose="020B0503020204020204" charset="-122"/>
                    </a:rPr>
                    <a:t>物联网</a:t>
                  </a:r>
                  <a:r>
                    <a:rPr lang="en-US" altLang="zh-CN" b="1" dirty="0">
                      <a:solidFill>
                        <a:schemeClr val="bg1">
                          <a:lumMod val="50000"/>
                        </a:schemeClr>
                      </a:solidFill>
                      <a:latin typeface="微软雅黑" panose="020B0503020204020204" charset="-122"/>
                      <a:ea typeface="微软雅黑" panose="020B0503020204020204" charset="-122"/>
                    </a:rPr>
                    <a:t> </a:t>
                  </a:r>
                  <a:endParaRPr lang="zh-CN" altLang="en-US" b="1" dirty="0">
                    <a:solidFill>
                      <a:schemeClr val="bg1">
                        <a:lumMod val="50000"/>
                      </a:schemeClr>
                    </a:solidFill>
                    <a:latin typeface="微软雅黑" panose="020B0503020204020204" charset="-122"/>
                    <a:ea typeface="微软雅黑" panose="020B0503020204020204" charset="-122"/>
                  </a:endParaRPr>
                </a:p>
              </p:txBody>
            </p:sp>
            <p:sp>
              <p:nvSpPr>
                <p:cNvPr id="32" name="文本框 84"/>
                <p:cNvSpPr txBox="1"/>
                <p:nvPr/>
              </p:nvSpPr>
              <p:spPr>
                <a:xfrm>
                  <a:off x="2097066" y="4423720"/>
                  <a:ext cx="794385" cy="454620"/>
                </a:xfrm>
                <a:prstGeom prst="rect">
                  <a:avLst/>
                </a:prstGeom>
                <a:noFill/>
              </p:spPr>
              <p:txBody>
                <a:bodyPr wrap="square" rtlCol="0">
                  <a:spAutoFit/>
                </a:bodyPr>
                <a:lstStyle/>
                <a:p>
                  <a:r>
                    <a:rPr lang="en-US" altLang="zh-CN" sz="1400" dirty="0">
                      <a:solidFill>
                        <a:schemeClr val="bg1">
                          <a:lumMod val="50000"/>
                        </a:schemeClr>
                      </a:solidFill>
                      <a:latin typeface="微软雅黑" panose="020B0503020204020204" charset="-122"/>
                      <a:ea typeface="微软雅黑" panose="020B0503020204020204" charset="-122"/>
                    </a:rPr>
                    <a:t>Internet </a:t>
                  </a:r>
                  <a:r>
                    <a:rPr lang="en-US" altLang="zh-CN" sz="1400" dirty="0" err="1">
                      <a:solidFill>
                        <a:schemeClr val="bg1">
                          <a:lumMod val="50000"/>
                        </a:schemeClr>
                      </a:solidFill>
                      <a:latin typeface="微软雅黑" panose="020B0503020204020204" charset="-122"/>
                      <a:ea typeface="微软雅黑" panose="020B0503020204020204" charset="-122"/>
                    </a:rPr>
                    <a:t>ofthings</a:t>
                  </a:r>
                  <a:endParaRPr lang="en-US" altLang="zh-CN" sz="1400" dirty="0">
                    <a:solidFill>
                      <a:schemeClr val="bg1">
                        <a:lumMod val="50000"/>
                      </a:schemeClr>
                    </a:solidFill>
                    <a:latin typeface="微软雅黑" panose="020B0503020204020204" charset="-122"/>
                    <a:ea typeface="微软雅黑" panose="020B0503020204020204" charset="-122"/>
                  </a:endParaRPr>
                </a:p>
              </p:txBody>
            </p:sp>
          </p:grpSp>
        </p:grpSp>
        <p:grpSp>
          <p:nvGrpSpPr>
            <p:cNvPr id="35" name="组合 34"/>
            <p:cNvGrpSpPr/>
            <p:nvPr/>
          </p:nvGrpSpPr>
          <p:grpSpPr>
            <a:xfrm>
              <a:off x="7304559" y="3665612"/>
              <a:ext cx="1689872" cy="1709016"/>
              <a:chOff x="9315719" y="805347"/>
              <a:chExt cx="1807928" cy="1809354"/>
            </a:xfrm>
          </p:grpSpPr>
          <p:sp>
            <p:nvSpPr>
              <p:cNvPr id="36" name="Freeform 240"/>
              <p:cNvSpPr>
                <a:spLocks noEditPoints="1" noChangeArrowheads="1"/>
              </p:cNvSpPr>
              <p:nvPr/>
            </p:nvSpPr>
            <p:spPr bwMode="auto">
              <a:xfrm>
                <a:off x="9315719" y="805347"/>
                <a:ext cx="1807928" cy="1809354"/>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1">
                  <a:lumMod val="40000"/>
                  <a:lumOff val="60000"/>
                </a:schemeClr>
              </a:solidFill>
              <a:ln>
                <a:noFill/>
              </a:ln>
            </p:spPr>
            <p:txBody>
              <a:bodyPr lIns="91440" tIns="45720" rIns="91440" bIns="45720"/>
              <a:lstStyle/>
              <a:p>
                <a:endParaRPr lang="zh-CN" altLang="en-US" sz="1015"/>
              </a:p>
            </p:txBody>
          </p:sp>
          <p:sp>
            <p:nvSpPr>
              <p:cNvPr id="37" name="文本框 80"/>
              <p:cNvSpPr txBox="1"/>
              <p:nvPr/>
            </p:nvSpPr>
            <p:spPr>
              <a:xfrm>
                <a:off x="9778058" y="1386858"/>
                <a:ext cx="909008" cy="584775"/>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charset="-122"/>
                    <a:ea typeface="微软雅黑" panose="020B0503020204020204" charset="-122"/>
                  </a:rPr>
                  <a:t>移动信号覆盖</a:t>
                </a:r>
              </a:p>
            </p:txBody>
          </p:sp>
        </p:grpSp>
        <p:grpSp>
          <p:nvGrpSpPr>
            <p:cNvPr id="38" name="组合 37"/>
            <p:cNvGrpSpPr/>
            <p:nvPr/>
          </p:nvGrpSpPr>
          <p:grpSpPr>
            <a:xfrm>
              <a:off x="8562282" y="2566728"/>
              <a:ext cx="1689872" cy="1709016"/>
              <a:chOff x="9315719" y="805347"/>
              <a:chExt cx="1807928" cy="1809354"/>
            </a:xfrm>
          </p:grpSpPr>
          <p:sp>
            <p:nvSpPr>
              <p:cNvPr id="39" name="Freeform 240"/>
              <p:cNvSpPr>
                <a:spLocks noEditPoints="1" noChangeArrowheads="1"/>
              </p:cNvSpPr>
              <p:nvPr/>
            </p:nvSpPr>
            <p:spPr bwMode="auto">
              <a:xfrm>
                <a:off x="9315719" y="805347"/>
                <a:ext cx="1807928" cy="1809354"/>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1">
                  <a:lumMod val="40000"/>
                  <a:lumOff val="60000"/>
                </a:schemeClr>
              </a:solidFill>
              <a:ln>
                <a:noFill/>
              </a:ln>
            </p:spPr>
            <p:txBody>
              <a:bodyPr lIns="91440" tIns="45720" rIns="91440" bIns="45720"/>
              <a:lstStyle/>
              <a:p>
                <a:endParaRPr lang="zh-CN" altLang="en-US" sz="1015"/>
              </a:p>
            </p:txBody>
          </p:sp>
          <p:sp>
            <p:nvSpPr>
              <p:cNvPr id="40" name="文本框 80"/>
              <p:cNvSpPr txBox="1"/>
              <p:nvPr/>
            </p:nvSpPr>
            <p:spPr>
              <a:xfrm>
                <a:off x="9778058" y="1386858"/>
                <a:ext cx="909008" cy="619108"/>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charset="-122"/>
                    <a:ea typeface="微软雅黑" panose="020B0503020204020204" charset="-122"/>
                  </a:rPr>
                  <a:t>语音通讯系统</a:t>
                </a:r>
              </a:p>
            </p:txBody>
          </p:sp>
        </p:grpSp>
        <p:grpSp>
          <p:nvGrpSpPr>
            <p:cNvPr id="41" name="组合 40"/>
            <p:cNvGrpSpPr/>
            <p:nvPr/>
          </p:nvGrpSpPr>
          <p:grpSpPr>
            <a:xfrm>
              <a:off x="8879851" y="901119"/>
              <a:ext cx="1689872" cy="1709016"/>
              <a:chOff x="9315719" y="805347"/>
              <a:chExt cx="1807928" cy="1809354"/>
            </a:xfrm>
          </p:grpSpPr>
          <p:sp>
            <p:nvSpPr>
              <p:cNvPr id="42" name="Freeform 240"/>
              <p:cNvSpPr>
                <a:spLocks noEditPoints="1" noChangeArrowheads="1"/>
              </p:cNvSpPr>
              <p:nvPr/>
            </p:nvSpPr>
            <p:spPr bwMode="auto">
              <a:xfrm>
                <a:off x="9315719" y="805347"/>
                <a:ext cx="1807928" cy="1809354"/>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1">
                  <a:lumMod val="40000"/>
                  <a:lumOff val="60000"/>
                </a:schemeClr>
              </a:solidFill>
              <a:ln>
                <a:noFill/>
              </a:ln>
            </p:spPr>
            <p:txBody>
              <a:bodyPr lIns="91440" tIns="45720" rIns="91440" bIns="45720"/>
              <a:lstStyle/>
              <a:p>
                <a:endParaRPr lang="zh-CN" altLang="en-US" sz="1015"/>
              </a:p>
            </p:txBody>
          </p:sp>
          <p:sp>
            <p:nvSpPr>
              <p:cNvPr id="43" name="文本框 80"/>
              <p:cNvSpPr txBox="1"/>
              <p:nvPr/>
            </p:nvSpPr>
            <p:spPr>
              <a:xfrm>
                <a:off x="9778058" y="1386858"/>
                <a:ext cx="909008" cy="619108"/>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charset="-122"/>
                    <a:ea typeface="微软雅黑" panose="020B0503020204020204" charset="-122"/>
                  </a:rPr>
                  <a:t>程控交换系统</a:t>
                </a:r>
              </a:p>
            </p:txBody>
          </p:sp>
        </p:grpSp>
        <p:grpSp>
          <p:nvGrpSpPr>
            <p:cNvPr id="44" name="组合 43"/>
            <p:cNvGrpSpPr/>
            <p:nvPr/>
          </p:nvGrpSpPr>
          <p:grpSpPr>
            <a:xfrm>
              <a:off x="5983467" y="5009649"/>
              <a:ext cx="1689872" cy="1709016"/>
              <a:chOff x="9315719" y="805347"/>
              <a:chExt cx="1807928" cy="1809354"/>
            </a:xfrm>
          </p:grpSpPr>
          <p:sp>
            <p:nvSpPr>
              <p:cNvPr id="45" name="Freeform 240"/>
              <p:cNvSpPr>
                <a:spLocks noEditPoints="1" noChangeArrowheads="1"/>
              </p:cNvSpPr>
              <p:nvPr/>
            </p:nvSpPr>
            <p:spPr bwMode="auto">
              <a:xfrm>
                <a:off x="9315719" y="805347"/>
                <a:ext cx="1807928" cy="1809354"/>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6">
                  <a:lumMod val="40000"/>
                  <a:lumOff val="60000"/>
                </a:schemeClr>
              </a:solidFill>
              <a:ln>
                <a:noFill/>
              </a:ln>
            </p:spPr>
            <p:txBody>
              <a:bodyPr lIns="91440" tIns="45720" rIns="91440" bIns="45720"/>
              <a:lstStyle/>
              <a:p>
                <a:endParaRPr lang="zh-CN" altLang="en-US" sz="1015"/>
              </a:p>
            </p:txBody>
          </p:sp>
          <p:sp>
            <p:nvSpPr>
              <p:cNvPr id="46" name="文本框 80"/>
              <p:cNvSpPr txBox="1"/>
              <p:nvPr/>
            </p:nvSpPr>
            <p:spPr>
              <a:xfrm>
                <a:off x="9902067" y="1523209"/>
                <a:ext cx="909008" cy="358431"/>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charset="-122"/>
                    <a:ea typeface="微软雅黑" panose="020B0503020204020204" charset="-122"/>
                  </a:rPr>
                  <a:t>外网</a:t>
                </a:r>
              </a:p>
            </p:txBody>
          </p:sp>
        </p:grpSp>
        <p:grpSp>
          <p:nvGrpSpPr>
            <p:cNvPr id="47" name="组合 46"/>
            <p:cNvGrpSpPr/>
            <p:nvPr/>
          </p:nvGrpSpPr>
          <p:grpSpPr>
            <a:xfrm>
              <a:off x="4953281" y="1165477"/>
              <a:ext cx="1689872" cy="1709016"/>
              <a:chOff x="9315719" y="805347"/>
              <a:chExt cx="1807928" cy="1809354"/>
            </a:xfrm>
          </p:grpSpPr>
          <p:sp>
            <p:nvSpPr>
              <p:cNvPr id="48" name="Freeform 240"/>
              <p:cNvSpPr>
                <a:spLocks noEditPoints="1" noChangeArrowheads="1"/>
              </p:cNvSpPr>
              <p:nvPr/>
            </p:nvSpPr>
            <p:spPr bwMode="auto">
              <a:xfrm>
                <a:off x="9315719" y="805347"/>
                <a:ext cx="1807928" cy="1809354"/>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6">
                  <a:lumMod val="40000"/>
                  <a:lumOff val="60000"/>
                </a:schemeClr>
              </a:solidFill>
              <a:ln>
                <a:noFill/>
              </a:ln>
            </p:spPr>
            <p:txBody>
              <a:bodyPr lIns="91440" tIns="45720" rIns="91440" bIns="45720"/>
              <a:lstStyle/>
              <a:p>
                <a:endParaRPr lang="zh-CN" altLang="en-US" sz="1015"/>
              </a:p>
            </p:txBody>
          </p:sp>
          <p:sp>
            <p:nvSpPr>
              <p:cNvPr id="49" name="文本框 80"/>
              <p:cNvSpPr txBox="1"/>
              <p:nvPr/>
            </p:nvSpPr>
            <p:spPr>
              <a:xfrm>
                <a:off x="9791837" y="1523209"/>
                <a:ext cx="909008" cy="358431"/>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charset="-122"/>
                    <a:ea typeface="微软雅黑" panose="020B0503020204020204" charset="-122"/>
                  </a:rPr>
                  <a:t>办公网</a:t>
                </a:r>
              </a:p>
            </p:txBody>
          </p:sp>
        </p:grpSp>
        <p:grpSp>
          <p:nvGrpSpPr>
            <p:cNvPr id="50" name="组合 49"/>
            <p:cNvGrpSpPr/>
            <p:nvPr/>
          </p:nvGrpSpPr>
          <p:grpSpPr>
            <a:xfrm>
              <a:off x="3522526" y="4179695"/>
              <a:ext cx="1689872" cy="1709016"/>
              <a:chOff x="9315719" y="805347"/>
              <a:chExt cx="1807928" cy="1809354"/>
            </a:xfrm>
          </p:grpSpPr>
          <p:sp>
            <p:nvSpPr>
              <p:cNvPr id="51" name="Freeform 240"/>
              <p:cNvSpPr>
                <a:spLocks noEditPoints="1" noChangeArrowheads="1"/>
              </p:cNvSpPr>
              <p:nvPr/>
            </p:nvSpPr>
            <p:spPr bwMode="auto">
              <a:xfrm>
                <a:off x="9315719" y="805347"/>
                <a:ext cx="1807928" cy="1809354"/>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6">
                  <a:lumMod val="40000"/>
                  <a:lumOff val="60000"/>
                </a:schemeClr>
              </a:solidFill>
              <a:ln>
                <a:noFill/>
              </a:ln>
            </p:spPr>
            <p:txBody>
              <a:bodyPr lIns="91440" tIns="45720" rIns="91440" bIns="45720"/>
              <a:lstStyle/>
              <a:p>
                <a:endParaRPr lang="zh-CN" altLang="en-US" sz="1015"/>
              </a:p>
            </p:txBody>
          </p:sp>
          <p:sp>
            <p:nvSpPr>
              <p:cNvPr id="52" name="文本框 80"/>
              <p:cNvSpPr txBox="1"/>
              <p:nvPr/>
            </p:nvSpPr>
            <p:spPr>
              <a:xfrm>
                <a:off x="9791837" y="1523209"/>
                <a:ext cx="909008" cy="358431"/>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charset="-122"/>
                    <a:ea typeface="微软雅黑" panose="020B0503020204020204" charset="-122"/>
                  </a:rPr>
                  <a:t>无线网</a:t>
                </a:r>
              </a:p>
            </p:txBody>
          </p:sp>
        </p:grpSp>
        <p:grpSp>
          <p:nvGrpSpPr>
            <p:cNvPr id="53" name="组合 52"/>
            <p:cNvGrpSpPr/>
            <p:nvPr/>
          </p:nvGrpSpPr>
          <p:grpSpPr>
            <a:xfrm>
              <a:off x="1596886" y="1159776"/>
              <a:ext cx="1689872" cy="1709016"/>
              <a:chOff x="9315719" y="805347"/>
              <a:chExt cx="1807928" cy="1809354"/>
            </a:xfrm>
          </p:grpSpPr>
          <p:sp>
            <p:nvSpPr>
              <p:cNvPr id="54" name="Freeform 240"/>
              <p:cNvSpPr>
                <a:spLocks noEditPoints="1" noChangeArrowheads="1"/>
              </p:cNvSpPr>
              <p:nvPr/>
            </p:nvSpPr>
            <p:spPr bwMode="auto">
              <a:xfrm>
                <a:off x="9315719" y="805347"/>
                <a:ext cx="1807928" cy="1809354"/>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bg1">
                  <a:lumMod val="85000"/>
                </a:schemeClr>
              </a:solidFill>
              <a:ln>
                <a:noFill/>
              </a:ln>
            </p:spPr>
            <p:txBody>
              <a:bodyPr lIns="91440" tIns="45720" rIns="91440" bIns="45720"/>
              <a:lstStyle/>
              <a:p>
                <a:endParaRPr lang="zh-CN" altLang="en-US" sz="1015"/>
              </a:p>
            </p:txBody>
          </p:sp>
          <p:sp>
            <p:nvSpPr>
              <p:cNvPr id="55" name="文本框 80"/>
              <p:cNvSpPr txBox="1"/>
              <p:nvPr/>
            </p:nvSpPr>
            <p:spPr>
              <a:xfrm>
                <a:off x="9681606" y="1536844"/>
                <a:ext cx="1198772" cy="358431"/>
              </a:xfrm>
              <a:prstGeom prst="rect">
                <a:avLst/>
              </a:prstGeom>
              <a:noFill/>
            </p:spPr>
            <p:txBody>
              <a:bodyPr wrap="square" rtlCol="0">
                <a:spAutoFit/>
              </a:bodyPr>
              <a:lstStyle/>
              <a:p>
                <a:r>
                  <a:rPr lang="en-US" altLang="zh-CN" sz="1600" b="1" dirty="0">
                    <a:solidFill>
                      <a:schemeClr val="bg1">
                        <a:lumMod val="50000"/>
                      </a:schemeClr>
                    </a:solidFill>
                    <a:latin typeface="微软雅黑" panose="020B0503020204020204" charset="-122"/>
                    <a:ea typeface="微软雅黑" panose="020B0503020204020204" charset="-122"/>
                  </a:rPr>
                  <a:t>NB-</a:t>
                </a:r>
                <a:r>
                  <a:rPr lang="en-US" altLang="zh-CN" sz="1600" b="1" dirty="0" err="1">
                    <a:solidFill>
                      <a:schemeClr val="bg1">
                        <a:lumMod val="50000"/>
                      </a:schemeClr>
                    </a:solidFill>
                    <a:latin typeface="微软雅黑" panose="020B0503020204020204" charset="-122"/>
                    <a:ea typeface="微软雅黑" panose="020B0503020204020204" charset="-122"/>
                  </a:rPr>
                  <a:t>IOT</a:t>
                </a:r>
                <a:endParaRPr lang="zh-CN" altLang="en-US" sz="1600" b="1" dirty="0">
                  <a:solidFill>
                    <a:schemeClr val="bg1">
                      <a:lumMod val="50000"/>
                    </a:schemeClr>
                  </a:solidFill>
                  <a:latin typeface="微软雅黑" panose="020B0503020204020204" charset="-122"/>
                  <a:ea typeface="微软雅黑" panose="020B0503020204020204" charset="-122"/>
                </a:endParaRPr>
              </a:p>
            </p:txBody>
          </p:sp>
        </p:grpSp>
        <p:grpSp>
          <p:nvGrpSpPr>
            <p:cNvPr id="56" name="组合 55"/>
            <p:cNvGrpSpPr/>
            <p:nvPr/>
          </p:nvGrpSpPr>
          <p:grpSpPr>
            <a:xfrm>
              <a:off x="1279598" y="2989513"/>
              <a:ext cx="1689872" cy="1709016"/>
              <a:chOff x="9315719" y="805347"/>
              <a:chExt cx="1807928" cy="1809354"/>
            </a:xfrm>
          </p:grpSpPr>
          <p:sp>
            <p:nvSpPr>
              <p:cNvPr id="57" name="Freeform 240"/>
              <p:cNvSpPr>
                <a:spLocks noEditPoints="1" noChangeArrowheads="1"/>
              </p:cNvSpPr>
              <p:nvPr/>
            </p:nvSpPr>
            <p:spPr bwMode="auto">
              <a:xfrm>
                <a:off x="9315719" y="805347"/>
                <a:ext cx="1807928" cy="1809354"/>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bg1">
                  <a:lumMod val="85000"/>
                </a:schemeClr>
              </a:solidFill>
              <a:ln>
                <a:noFill/>
              </a:ln>
            </p:spPr>
            <p:txBody>
              <a:bodyPr lIns="91440" tIns="45720" rIns="91440" bIns="45720"/>
              <a:lstStyle/>
              <a:p>
                <a:endParaRPr lang="zh-CN" altLang="en-US" sz="1015"/>
              </a:p>
            </p:txBody>
          </p:sp>
          <p:sp>
            <p:nvSpPr>
              <p:cNvPr id="58" name="文本框 80"/>
              <p:cNvSpPr txBox="1"/>
              <p:nvPr/>
            </p:nvSpPr>
            <p:spPr>
              <a:xfrm>
                <a:off x="9791837" y="1523209"/>
                <a:ext cx="909008" cy="358431"/>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charset="-122"/>
                    <a:ea typeface="微软雅黑" panose="020B0503020204020204" charset="-122"/>
                  </a:rPr>
                  <a:t>设备网</a:t>
                </a:r>
              </a:p>
            </p:txBody>
          </p:sp>
        </p:gr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ppt_x"/>
                                          </p:val>
                                        </p:tav>
                                        <p:tav tm="100000">
                                          <p:val>
                                            <p:strVal val="#ppt_x"/>
                                          </p:val>
                                        </p:tav>
                                      </p:tavLst>
                                    </p:anim>
                                    <p:anim calcmode="lin" valueType="num">
                                      <p:cBhvr additive="base">
                                        <p:cTn id="1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2478564"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4.2.1.</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通讯网</a:t>
            </a:r>
            <a:endParaRPr lang="zh-CN" altLang="en-US" sz="2400" b="1" dirty="0">
              <a:solidFill>
                <a:schemeClr val="accent4">
                  <a:lumMod val="75000"/>
                </a:schemeClr>
              </a:solidFill>
              <a:latin typeface="+mn-ea"/>
              <a:cs typeface="+mn-ea"/>
              <a:sym typeface="+mn-lt"/>
            </a:endParaRPr>
          </a:p>
        </p:txBody>
      </p:sp>
      <p:grpSp>
        <p:nvGrpSpPr>
          <p:cNvPr id="24" name="组合 23"/>
          <p:cNvGrpSpPr/>
          <p:nvPr/>
        </p:nvGrpSpPr>
        <p:grpSpPr>
          <a:xfrm>
            <a:off x="324173" y="976760"/>
            <a:ext cx="11549581" cy="5559196"/>
            <a:chOff x="324173" y="976760"/>
            <a:chExt cx="11549581" cy="4603770"/>
          </a:xfrm>
        </p:grpSpPr>
        <p:grpSp>
          <p:nvGrpSpPr>
            <p:cNvPr id="59" name="组合 58"/>
            <p:cNvGrpSpPr/>
            <p:nvPr/>
          </p:nvGrpSpPr>
          <p:grpSpPr>
            <a:xfrm>
              <a:off x="324173" y="1131984"/>
              <a:ext cx="2428241" cy="2430157"/>
              <a:chOff x="816084" y="1222564"/>
              <a:chExt cx="2428241" cy="2430157"/>
            </a:xfrm>
          </p:grpSpPr>
          <p:grpSp>
            <p:nvGrpSpPr>
              <p:cNvPr id="60" name="组合 59"/>
              <p:cNvGrpSpPr/>
              <p:nvPr/>
            </p:nvGrpSpPr>
            <p:grpSpPr>
              <a:xfrm>
                <a:off x="816084" y="1222564"/>
                <a:ext cx="2428241" cy="2430157"/>
                <a:chOff x="4881879" y="2979647"/>
                <a:chExt cx="2428241" cy="2430157"/>
              </a:xfrm>
            </p:grpSpPr>
            <p:sp>
              <p:nvSpPr>
                <p:cNvPr id="64" name="Freeform 240"/>
                <p:cNvSpPr>
                  <a:spLocks noEditPoints="1" noChangeArrowheads="1"/>
                </p:cNvSpPr>
                <p:nvPr/>
              </p:nvSpPr>
              <p:spPr bwMode="auto">
                <a:xfrm>
                  <a:off x="4881879" y="2979647"/>
                  <a:ext cx="2428241" cy="2430157"/>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DB39"/>
                </a:solidFill>
                <a:ln>
                  <a:noFill/>
                </a:ln>
              </p:spPr>
              <p:txBody>
                <a:bodyPr lIns="91440" tIns="45720" rIns="91440" bIns="45720"/>
                <a:lstStyle/>
                <a:p>
                  <a:endParaRPr lang="zh-CN" altLang="en-US" sz="1015"/>
                </a:p>
              </p:txBody>
            </p:sp>
            <p:sp>
              <p:nvSpPr>
                <p:cNvPr id="65" name="椭圆 64"/>
                <p:cNvSpPr/>
                <p:nvPr/>
              </p:nvSpPr>
              <p:spPr>
                <a:xfrm>
                  <a:off x="5409315" y="3508041"/>
                  <a:ext cx="1373368" cy="1373368"/>
                </a:xfrm>
                <a:prstGeom prst="ellipse">
                  <a:avLst/>
                </a:prstGeom>
                <a:solidFill>
                  <a:srgbClr val="FFD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1573939" y="2005891"/>
                <a:ext cx="912530" cy="1084288"/>
                <a:chOff x="2083255" y="4123411"/>
                <a:chExt cx="808196" cy="942126"/>
              </a:xfrm>
            </p:grpSpPr>
            <p:sp>
              <p:nvSpPr>
                <p:cNvPr id="62" name="文本框 80"/>
                <p:cNvSpPr txBox="1"/>
                <p:nvPr/>
              </p:nvSpPr>
              <p:spPr>
                <a:xfrm>
                  <a:off x="2083255" y="4123411"/>
                  <a:ext cx="776872" cy="320909"/>
                </a:xfrm>
                <a:prstGeom prst="rect">
                  <a:avLst/>
                </a:prstGeom>
                <a:noFill/>
              </p:spPr>
              <p:txBody>
                <a:bodyPr wrap="none" rtlCol="0">
                  <a:spAutoFit/>
                </a:bodyPr>
                <a:lstStyle/>
                <a:p>
                  <a:r>
                    <a:rPr lang="zh-CN" altLang="en-US" b="1" dirty="0">
                      <a:solidFill>
                        <a:schemeClr val="bg1">
                          <a:lumMod val="50000"/>
                        </a:schemeClr>
                      </a:solidFill>
                      <a:latin typeface="微软雅黑" panose="020B0503020204020204" charset="-122"/>
                      <a:ea typeface="微软雅黑" panose="020B0503020204020204" charset="-122"/>
                    </a:rPr>
                    <a:t>通讯网</a:t>
                  </a:r>
                </a:p>
              </p:txBody>
            </p:sp>
            <p:sp>
              <p:nvSpPr>
                <p:cNvPr id="63" name="文本框 84"/>
                <p:cNvSpPr txBox="1"/>
                <p:nvPr/>
              </p:nvSpPr>
              <p:spPr>
                <a:xfrm>
                  <a:off x="2097066" y="4423720"/>
                  <a:ext cx="794385" cy="641817"/>
                </a:xfrm>
                <a:prstGeom prst="rect">
                  <a:avLst/>
                </a:prstGeom>
                <a:noFill/>
              </p:spPr>
              <p:txBody>
                <a:bodyPr wrap="square" rtlCol="0">
                  <a:spAutoFit/>
                </a:bodyPr>
                <a:lstStyle/>
                <a:p>
                  <a:r>
                    <a:rPr lang="en-US" altLang="zh-CN" sz="1400" dirty="0">
                      <a:solidFill>
                        <a:schemeClr val="bg1">
                          <a:lumMod val="50000"/>
                        </a:schemeClr>
                      </a:solidFill>
                      <a:latin typeface="微软雅黑" panose="020B0503020204020204" charset="-122"/>
                      <a:ea typeface="微软雅黑" panose="020B0503020204020204" charset="-122"/>
                    </a:rPr>
                    <a:t>Communication network</a:t>
                  </a:r>
                </a:p>
              </p:txBody>
            </p:sp>
          </p:grpSp>
        </p:grpSp>
        <p:sp>
          <p:nvSpPr>
            <p:cNvPr id="66" name="二十四角星 65"/>
            <p:cNvSpPr/>
            <p:nvPr/>
          </p:nvSpPr>
          <p:spPr>
            <a:xfrm>
              <a:off x="3337812" y="1076240"/>
              <a:ext cx="1774429" cy="1445064"/>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err="1"/>
                <a:t>3G</a:t>
              </a:r>
              <a:r>
                <a:rPr lang="en-US" altLang="zh-CN" b="1" dirty="0"/>
                <a:t>/</a:t>
              </a:r>
              <a:r>
                <a:rPr lang="en-US" altLang="zh-CN" b="1" dirty="0" err="1"/>
                <a:t>4G</a:t>
              </a:r>
              <a:endParaRPr lang="zh-CN" altLang="en-US" b="1" dirty="0"/>
            </a:p>
          </p:txBody>
        </p:sp>
        <p:sp>
          <p:nvSpPr>
            <p:cNvPr id="67" name="二十四角星 66"/>
            <p:cNvSpPr/>
            <p:nvPr/>
          </p:nvSpPr>
          <p:spPr>
            <a:xfrm>
              <a:off x="7584141" y="976760"/>
              <a:ext cx="1799255" cy="1374755"/>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t>有线语音网</a:t>
              </a:r>
            </a:p>
          </p:txBody>
        </p:sp>
        <p:sp>
          <p:nvSpPr>
            <p:cNvPr id="68" name="圆角矩形标注 67"/>
            <p:cNvSpPr/>
            <p:nvPr/>
          </p:nvSpPr>
          <p:spPr>
            <a:xfrm>
              <a:off x="5634523" y="2877671"/>
              <a:ext cx="1194138" cy="775050"/>
            </a:xfrm>
            <a:prstGeom prst="wedgeRoundRectCallout">
              <a:avLst>
                <a:gd name="adj1" fmla="val 112890"/>
                <a:gd name="adj2" fmla="val -14658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出售商业部分</a:t>
              </a:r>
            </a:p>
          </p:txBody>
        </p:sp>
        <p:sp>
          <p:nvSpPr>
            <p:cNvPr id="69" name="圆角矩形标注 68"/>
            <p:cNvSpPr/>
            <p:nvPr/>
          </p:nvSpPr>
          <p:spPr>
            <a:xfrm>
              <a:off x="7289631" y="2877671"/>
              <a:ext cx="1194138" cy="775050"/>
            </a:xfrm>
            <a:prstGeom prst="wedgeRoundRectCallout">
              <a:avLst>
                <a:gd name="adj1" fmla="val 44198"/>
                <a:gd name="adj2" fmla="val -1309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自营商业部分</a:t>
              </a:r>
            </a:p>
          </p:txBody>
        </p:sp>
        <p:sp>
          <p:nvSpPr>
            <p:cNvPr id="70" name="圆角矩形标注 69"/>
            <p:cNvSpPr/>
            <p:nvPr/>
          </p:nvSpPr>
          <p:spPr>
            <a:xfrm>
              <a:off x="8950343" y="2877671"/>
              <a:ext cx="1194138" cy="775050"/>
            </a:xfrm>
            <a:prstGeom prst="wedgeRoundRectCallout">
              <a:avLst>
                <a:gd name="adj1" fmla="val -38006"/>
                <a:gd name="adj2" fmla="val -13270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管理部分</a:t>
              </a:r>
            </a:p>
          </p:txBody>
        </p:sp>
        <p:sp>
          <p:nvSpPr>
            <p:cNvPr id="71" name="圆角矩形标注 70"/>
            <p:cNvSpPr/>
            <p:nvPr/>
          </p:nvSpPr>
          <p:spPr>
            <a:xfrm>
              <a:off x="10550542" y="2877671"/>
              <a:ext cx="1194138" cy="775050"/>
            </a:xfrm>
            <a:prstGeom prst="wedgeRoundRectCallout">
              <a:avLst>
                <a:gd name="adj1" fmla="val -124715"/>
                <a:gd name="adj2" fmla="val -15005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办公部分</a:t>
              </a:r>
            </a:p>
          </p:txBody>
        </p:sp>
        <p:sp>
          <p:nvSpPr>
            <p:cNvPr id="72" name="下箭头 71"/>
            <p:cNvSpPr/>
            <p:nvPr/>
          </p:nvSpPr>
          <p:spPr>
            <a:xfrm rot="10800000">
              <a:off x="6110568" y="3832411"/>
              <a:ext cx="242048" cy="779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5489052" y="4625788"/>
              <a:ext cx="1503420" cy="94129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err="1">
                  <a:latin typeface="微软雅黑" panose="020B0503020204020204" charset="-122"/>
                  <a:ea typeface="微软雅黑" panose="020B0503020204020204" charset="-122"/>
                </a:rPr>
                <a:t>FTTH</a:t>
              </a:r>
              <a:r>
                <a:rPr lang="zh-CN" altLang="en-US" sz="1600" dirty="0">
                  <a:latin typeface="微软雅黑" panose="020B0503020204020204" charset="-122"/>
                  <a:ea typeface="微软雅黑" panose="020B0503020204020204" charset="-122"/>
                </a:rPr>
                <a:t>光纤</a:t>
              </a:r>
              <a:endParaRPr lang="en-US" altLang="zh-CN" sz="1600" dirty="0">
                <a:latin typeface="微软雅黑" panose="020B0503020204020204" charset="-122"/>
                <a:ea typeface="微软雅黑" panose="020B0503020204020204" charset="-122"/>
              </a:endParaRPr>
            </a:p>
            <a:p>
              <a:pPr algn="ctr"/>
              <a:r>
                <a:rPr lang="zh-CN" altLang="en-US" sz="1600" dirty="0">
                  <a:latin typeface="微软雅黑" panose="020B0503020204020204" charset="-122"/>
                  <a:ea typeface="微软雅黑" panose="020B0503020204020204" charset="-122"/>
                </a:rPr>
                <a:t>入户方式</a:t>
              </a:r>
              <a:endParaRPr lang="en-US" altLang="zh-CN" sz="1600" dirty="0">
                <a:latin typeface="微软雅黑" panose="020B0503020204020204" charset="-122"/>
                <a:ea typeface="微软雅黑" panose="020B0503020204020204" charset="-122"/>
              </a:endParaRPr>
            </a:p>
          </p:txBody>
        </p:sp>
        <p:sp>
          <p:nvSpPr>
            <p:cNvPr id="74" name="下箭头 73"/>
            <p:cNvSpPr/>
            <p:nvPr/>
          </p:nvSpPr>
          <p:spPr>
            <a:xfrm rot="10800000">
              <a:off x="8639940" y="3832411"/>
              <a:ext cx="242048" cy="779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7857059" y="4625788"/>
              <a:ext cx="1865165" cy="94129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r>
                <a:rPr lang="zh-CN" altLang="en-US" sz="1600" dirty="0">
                  <a:latin typeface="微软雅黑" panose="020B0503020204020204" charset="-122"/>
                  <a:ea typeface="微软雅黑" panose="020B0503020204020204" charset="-122"/>
                </a:rPr>
                <a:t>程控交换机</a:t>
              </a:r>
            </a:p>
          </p:txBody>
        </p:sp>
        <p:sp>
          <p:nvSpPr>
            <p:cNvPr id="76" name="下箭头 75"/>
            <p:cNvSpPr/>
            <p:nvPr/>
          </p:nvSpPr>
          <p:spPr>
            <a:xfrm rot="10800000">
              <a:off x="11026587" y="3845859"/>
              <a:ext cx="242048" cy="779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10475259" y="4639236"/>
              <a:ext cx="1398495" cy="94129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r>
                <a:rPr lang="zh-CN" altLang="en-US" sz="1600" dirty="0">
                  <a:latin typeface="微软雅黑" panose="020B0503020204020204" charset="-122"/>
                  <a:ea typeface="微软雅黑" panose="020B0503020204020204" charset="-122"/>
                </a:rPr>
                <a:t>集中管理</a:t>
              </a:r>
            </a:p>
          </p:txBody>
        </p:sp>
        <p:sp>
          <p:nvSpPr>
            <p:cNvPr id="78" name="下箭头 77"/>
            <p:cNvSpPr/>
            <p:nvPr/>
          </p:nvSpPr>
          <p:spPr>
            <a:xfrm rot="10800000">
              <a:off x="3982979" y="2521304"/>
              <a:ext cx="242048" cy="779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3145489" y="3308452"/>
              <a:ext cx="1917026" cy="110169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600" dirty="0">
                  <a:latin typeface="微软雅黑" panose="020B0503020204020204" charset="-122"/>
                  <a:ea typeface="微软雅黑" panose="020B0503020204020204" charset="-122"/>
                </a:rPr>
                <a:t>建设实现</a:t>
              </a:r>
              <a:r>
                <a:rPr lang="en-US" altLang="zh-CN" sz="1600" dirty="0" err="1">
                  <a:latin typeface="微软雅黑" panose="020B0503020204020204" charset="-122"/>
                  <a:ea typeface="微软雅黑" panose="020B0503020204020204" charset="-122"/>
                </a:rPr>
                <a:t>3G</a:t>
              </a:r>
              <a:r>
                <a:rPr lang="en-US" altLang="zh-CN"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4G</a:t>
              </a:r>
              <a:r>
                <a:rPr lang="zh-CN" altLang="en-US" sz="1600" dirty="0">
                  <a:latin typeface="微软雅黑" panose="020B0503020204020204" charset="-122"/>
                  <a:ea typeface="微软雅黑" panose="020B0503020204020204" charset="-122"/>
                </a:rPr>
                <a:t>移动信号覆盖，并预留</a:t>
              </a:r>
              <a:r>
                <a:rPr lang="en-US" altLang="zh-CN" sz="1600" dirty="0" err="1">
                  <a:latin typeface="微软雅黑" panose="020B0503020204020204" charset="-122"/>
                  <a:ea typeface="微软雅黑" panose="020B0503020204020204" charset="-122"/>
                </a:rPr>
                <a:t>5G</a:t>
              </a:r>
              <a:r>
                <a:rPr lang="zh-CN" altLang="en-US" sz="1600" dirty="0">
                  <a:latin typeface="微软雅黑" panose="020B0503020204020204" charset="-122"/>
                  <a:ea typeface="微软雅黑" panose="020B0503020204020204" charset="-122"/>
                </a:rPr>
                <a:t>扩展容量</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2478564"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4.2.2.</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互联网</a:t>
            </a:r>
            <a:endParaRPr lang="zh-CN" altLang="en-US" sz="2400" b="1" dirty="0">
              <a:solidFill>
                <a:schemeClr val="accent4">
                  <a:lumMod val="75000"/>
                </a:schemeClr>
              </a:solidFill>
              <a:latin typeface="+mn-ea"/>
              <a:cs typeface="+mn-ea"/>
              <a:sym typeface="+mn-lt"/>
            </a:endParaRPr>
          </a:p>
        </p:txBody>
      </p:sp>
      <p:grpSp>
        <p:nvGrpSpPr>
          <p:cNvPr id="58" name="组合 57"/>
          <p:cNvGrpSpPr/>
          <p:nvPr/>
        </p:nvGrpSpPr>
        <p:grpSpPr>
          <a:xfrm>
            <a:off x="0" y="864557"/>
            <a:ext cx="11953875" cy="5944908"/>
            <a:chOff x="0" y="581219"/>
            <a:chExt cx="11953875" cy="5944908"/>
          </a:xfrm>
        </p:grpSpPr>
        <p:sp>
          <p:nvSpPr>
            <p:cNvPr id="47" name="矩形 46"/>
            <p:cNvSpPr/>
            <p:nvPr/>
          </p:nvSpPr>
          <p:spPr>
            <a:xfrm>
              <a:off x="0" y="3109807"/>
              <a:ext cx="3057594" cy="341632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zh-CN" altLang="en-US" sz="1600" b="1" dirty="0">
                  <a:solidFill>
                    <a:schemeClr val="accent5">
                      <a:lumMod val="75000"/>
                    </a:schemeClr>
                  </a:solidFill>
                  <a:latin typeface="微软雅黑" panose="020B0503020204020204" charset="-122"/>
                  <a:ea typeface="微软雅黑" panose="020B0503020204020204" charset="-122"/>
                </a:rPr>
                <a:t>采用两层星形结构：</a:t>
              </a:r>
              <a:endParaRPr lang="en-US" altLang="zh-CN" sz="1600" b="1" dirty="0">
                <a:solidFill>
                  <a:schemeClr val="accent5">
                    <a:lumMod val="75000"/>
                  </a:schemeClr>
                </a:solidFill>
                <a:latin typeface="微软雅黑" panose="020B0503020204020204" charset="-122"/>
                <a:ea typeface="微软雅黑" panose="020B0503020204020204" charset="-122"/>
              </a:endParaRPr>
            </a:p>
            <a:p>
              <a:pPr>
                <a:lnSpc>
                  <a:spcPct val="150000"/>
                </a:lnSpc>
              </a:pPr>
              <a:r>
                <a:rPr lang="zh-CN" altLang="en-US" sz="1600" b="1" dirty="0">
                  <a:solidFill>
                    <a:schemeClr val="accent5">
                      <a:lumMod val="75000"/>
                    </a:schemeClr>
                  </a:solidFill>
                  <a:latin typeface="微软雅黑" panose="020B0503020204020204" charset="-122"/>
                  <a:ea typeface="微软雅黑" panose="020B0503020204020204" charset="-122"/>
                </a:rPr>
                <a:t>办公网各配置</a:t>
              </a:r>
              <a:r>
                <a:rPr lang="en-US" altLang="zh-CN" sz="1600" b="1" dirty="0">
                  <a:solidFill>
                    <a:schemeClr val="accent5">
                      <a:lumMod val="75000"/>
                    </a:schemeClr>
                  </a:solidFill>
                  <a:latin typeface="微软雅黑" panose="020B0503020204020204" charset="-122"/>
                  <a:ea typeface="微软雅黑" panose="020B0503020204020204" charset="-122"/>
                </a:rPr>
                <a:t>2</a:t>
              </a:r>
              <a:r>
                <a:rPr lang="zh-CN" altLang="en-US" sz="1600" b="1" dirty="0">
                  <a:solidFill>
                    <a:schemeClr val="accent5">
                      <a:lumMod val="75000"/>
                    </a:schemeClr>
                  </a:solidFill>
                  <a:latin typeface="微软雅黑" panose="020B0503020204020204" charset="-122"/>
                  <a:ea typeface="微软雅黑" panose="020B0503020204020204" charset="-122"/>
                </a:rPr>
                <a:t>台核心交换机实现冗余备份；在建筑的弱电间设置接入交换机；</a:t>
              </a:r>
              <a:endParaRPr lang="en-US" altLang="zh-CN" sz="1600" b="1" dirty="0">
                <a:solidFill>
                  <a:schemeClr val="accent5">
                    <a:lumMod val="75000"/>
                  </a:schemeClr>
                </a:solidFill>
                <a:latin typeface="微软雅黑" panose="020B0503020204020204" charset="-122"/>
                <a:ea typeface="微软雅黑" panose="020B0503020204020204" charset="-122"/>
              </a:endParaRPr>
            </a:p>
            <a:p>
              <a:pPr>
                <a:lnSpc>
                  <a:spcPct val="150000"/>
                </a:lnSpc>
              </a:pPr>
              <a:r>
                <a:rPr lang="zh-CN" altLang="en-US" sz="1600" b="1" dirty="0">
                  <a:solidFill>
                    <a:schemeClr val="accent5">
                      <a:lumMod val="75000"/>
                    </a:schemeClr>
                  </a:solidFill>
                  <a:latin typeface="微软雅黑" panose="020B0503020204020204" charset="-122"/>
                  <a:ea typeface="微软雅黑" panose="020B0503020204020204" charset="-122"/>
                </a:rPr>
                <a:t>在出口处部署安全设备，对网络进行安全管理，并对两个网络的信号进行有限互通；整个网络能实现：千兆接入，万兆上行，并预留扩容空间。</a:t>
              </a:r>
            </a:p>
          </p:txBody>
        </p:sp>
        <p:sp>
          <p:nvSpPr>
            <p:cNvPr id="24" name="圆角矩形标注 23"/>
            <p:cNvSpPr/>
            <p:nvPr/>
          </p:nvSpPr>
          <p:spPr>
            <a:xfrm>
              <a:off x="34403" y="1009038"/>
              <a:ext cx="1194138" cy="775050"/>
            </a:xfrm>
            <a:prstGeom prst="wedgeRoundRectCallout">
              <a:avLst>
                <a:gd name="adj1" fmla="val 81359"/>
                <a:gd name="adj2" fmla="val 6161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出售商业部分</a:t>
              </a:r>
            </a:p>
          </p:txBody>
        </p:sp>
        <p:sp>
          <p:nvSpPr>
            <p:cNvPr id="25" name="圆角矩形标注 24"/>
            <p:cNvSpPr/>
            <p:nvPr/>
          </p:nvSpPr>
          <p:spPr>
            <a:xfrm>
              <a:off x="3371739" y="5519536"/>
              <a:ext cx="1194138" cy="775050"/>
            </a:xfrm>
            <a:prstGeom prst="wedgeRoundRectCallout">
              <a:avLst>
                <a:gd name="adj1" fmla="val 44198"/>
                <a:gd name="adj2" fmla="val -1309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自营商业部分</a:t>
              </a:r>
            </a:p>
          </p:txBody>
        </p:sp>
        <p:sp>
          <p:nvSpPr>
            <p:cNvPr id="26" name="圆角矩形标注 25"/>
            <p:cNvSpPr/>
            <p:nvPr/>
          </p:nvSpPr>
          <p:spPr>
            <a:xfrm>
              <a:off x="5091242" y="5467574"/>
              <a:ext cx="1194138" cy="775050"/>
            </a:xfrm>
            <a:prstGeom prst="wedgeRoundRectCallout">
              <a:avLst>
                <a:gd name="adj1" fmla="val -40327"/>
                <a:gd name="adj2" fmla="val -1309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园区管理方</a:t>
              </a:r>
            </a:p>
          </p:txBody>
        </p:sp>
        <p:grpSp>
          <p:nvGrpSpPr>
            <p:cNvPr id="28" name="组合 27"/>
            <p:cNvGrpSpPr/>
            <p:nvPr/>
          </p:nvGrpSpPr>
          <p:grpSpPr>
            <a:xfrm>
              <a:off x="4168535" y="854135"/>
              <a:ext cx="2428241" cy="2430157"/>
              <a:chOff x="4927599" y="2796767"/>
              <a:chExt cx="2428241" cy="2430157"/>
            </a:xfrm>
          </p:grpSpPr>
          <p:grpSp>
            <p:nvGrpSpPr>
              <p:cNvPr id="29" name="组合 28"/>
              <p:cNvGrpSpPr/>
              <p:nvPr/>
            </p:nvGrpSpPr>
            <p:grpSpPr>
              <a:xfrm>
                <a:off x="4927599" y="2796767"/>
                <a:ext cx="2428241" cy="2430157"/>
                <a:chOff x="4881879" y="2979647"/>
                <a:chExt cx="2428241" cy="2430157"/>
              </a:xfrm>
            </p:grpSpPr>
            <p:sp>
              <p:nvSpPr>
                <p:cNvPr id="33" name="Freeform 240"/>
                <p:cNvSpPr>
                  <a:spLocks noEditPoints="1" noChangeArrowheads="1"/>
                </p:cNvSpPr>
                <p:nvPr/>
              </p:nvSpPr>
              <p:spPr bwMode="auto">
                <a:xfrm>
                  <a:off x="4881879" y="2979647"/>
                  <a:ext cx="2428241" cy="2430157"/>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DB39"/>
                </a:solidFill>
                <a:ln>
                  <a:noFill/>
                </a:ln>
              </p:spPr>
              <p:txBody>
                <a:bodyPr lIns="91440" tIns="45720" rIns="91440" bIns="45720"/>
                <a:lstStyle/>
                <a:p>
                  <a:endParaRPr lang="zh-CN" altLang="en-US" sz="1015"/>
                </a:p>
              </p:txBody>
            </p:sp>
            <p:sp>
              <p:nvSpPr>
                <p:cNvPr id="34" name="椭圆 33"/>
                <p:cNvSpPr/>
                <p:nvPr/>
              </p:nvSpPr>
              <p:spPr>
                <a:xfrm>
                  <a:off x="5409315" y="3508041"/>
                  <a:ext cx="1373368" cy="1373368"/>
                </a:xfrm>
                <a:prstGeom prst="ellipse">
                  <a:avLst/>
                </a:prstGeom>
                <a:solidFill>
                  <a:srgbClr val="FFD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5672316" y="3680183"/>
                <a:ext cx="1057539" cy="653401"/>
                <a:chOff x="2083255" y="4123411"/>
                <a:chExt cx="936625" cy="567733"/>
              </a:xfrm>
            </p:grpSpPr>
            <p:sp>
              <p:nvSpPr>
                <p:cNvPr id="31" name="文本框 80"/>
                <p:cNvSpPr txBox="1"/>
                <p:nvPr/>
              </p:nvSpPr>
              <p:spPr>
                <a:xfrm>
                  <a:off x="2083255" y="4123411"/>
                  <a:ext cx="936625" cy="368300"/>
                </a:xfrm>
                <a:prstGeom prst="rect">
                  <a:avLst/>
                </a:prstGeom>
                <a:noFill/>
              </p:spPr>
              <p:txBody>
                <a:bodyPr wrap="none" rtlCol="0">
                  <a:spAutoFit/>
                </a:bodyPr>
                <a:lstStyle/>
                <a:p>
                  <a:r>
                    <a:rPr lang="zh-CN" altLang="zh-CN" b="1" dirty="0">
                      <a:solidFill>
                        <a:schemeClr val="bg1">
                          <a:lumMod val="50000"/>
                        </a:schemeClr>
                      </a:solidFill>
                      <a:latin typeface="微软雅黑" panose="020B0503020204020204" charset="-122"/>
                      <a:ea typeface="微软雅黑" panose="020B0503020204020204" charset="-122"/>
                    </a:rPr>
                    <a:t>互联网</a:t>
                  </a:r>
                  <a:r>
                    <a:rPr lang="en-US" altLang="zh-CN" b="1" dirty="0">
                      <a:solidFill>
                        <a:schemeClr val="bg1">
                          <a:lumMod val="50000"/>
                        </a:schemeClr>
                      </a:solidFill>
                      <a:latin typeface="微软雅黑" panose="020B0503020204020204" charset="-122"/>
                      <a:ea typeface="微软雅黑" panose="020B0503020204020204" charset="-122"/>
                    </a:rPr>
                    <a:t> </a:t>
                  </a:r>
                  <a:endParaRPr lang="zh-CN" altLang="en-US" b="1" dirty="0">
                    <a:solidFill>
                      <a:schemeClr val="bg1">
                        <a:lumMod val="50000"/>
                      </a:schemeClr>
                    </a:solidFill>
                    <a:latin typeface="微软雅黑" panose="020B0503020204020204" charset="-122"/>
                    <a:ea typeface="微软雅黑" panose="020B0503020204020204" charset="-122"/>
                  </a:endParaRPr>
                </a:p>
              </p:txBody>
            </p:sp>
            <p:sp>
              <p:nvSpPr>
                <p:cNvPr id="32" name="文本框 84"/>
                <p:cNvSpPr txBox="1"/>
                <p:nvPr/>
              </p:nvSpPr>
              <p:spPr>
                <a:xfrm>
                  <a:off x="2097066" y="4423720"/>
                  <a:ext cx="794385" cy="267424"/>
                </a:xfrm>
                <a:prstGeom prst="rect">
                  <a:avLst/>
                </a:prstGeom>
                <a:noFill/>
              </p:spPr>
              <p:txBody>
                <a:bodyPr wrap="square" rtlCol="0">
                  <a:spAutoFit/>
                </a:bodyPr>
                <a:lstStyle/>
                <a:p>
                  <a:r>
                    <a:rPr lang="en-US" altLang="zh-CN" sz="1400" dirty="0">
                      <a:solidFill>
                        <a:schemeClr val="bg1">
                          <a:lumMod val="50000"/>
                        </a:schemeClr>
                      </a:solidFill>
                      <a:latin typeface="微软雅黑" panose="020B0503020204020204" charset="-122"/>
                      <a:ea typeface="微软雅黑" panose="020B0503020204020204" charset="-122"/>
                    </a:rPr>
                    <a:t>Internet</a:t>
                  </a:r>
                </a:p>
              </p:txBody>
            </p:sp>
          </p:grpSp>
        </p:grpSp>
        <p:sp>
          <p:nvSpPr>
            <p:cNvPr id="35" name="二十四角星 34"/>
            <p:cNvSpPr/>
            <p:nvPr/>
          </p:nvSpPr>
          <p:spPr>
            <a:xfrm>
              <a:off x="7179071" y="581219"/>
              <a:ext cx="1774429" cy="1445064"/>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t>无线</a:t>
              </a:r>
              <a:r>
                <a:rPr lang="en-US" altLang="zh-CN" b="1" dirty="0" err="1"/>
                <a:t>WIFI</a:t>
              </a:r>
              <a:r>
                <a:rPr lang="zh-CN" altLang="en-US" b="1" dirty="0"/>
                <a:t>网</a:t>
              </a:r>
            </a:p>
          </p:txBody>
        </p:sp>
        <p:sp>
          <p:nvSpPr>
            <p:cNvPr id="36" name="二十四角星 35"/>
            <p:cNvSpPr/>
            <p:nvPr/>
          </p:nvSpPr>
          <p:spPr>
            <a:xfrm>
              <a:off x="1580313" y="1264170"/>
              <a:ext cx="1774429" cy="1445064"/>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t>商业网</a:t>
              </a:r>
              <a:r>
                <a:rPr lang="en-US" altLang="zh-CN" dirty="0" err="1">
                  <a:latin typeface="微软雅黑" panose="020B0503020204020204" charset="-122"/>
                  <a:ea typeface="微软雅黑" panose="020B0503020204020204" charset="-122"/>
                </a:rPr>
                <a:t>FTTH</a:t>
              </a:r>
              <a:endParaRPr lang="zh-CN" altLang="en-US" b="1" dirty="0"/>
            </a:p>
          </p:txBody>
        </p:sp>
        <p:sp>
          <p:nvSpPr>
            <p:cNvPr id="37" name="二十四角星 36"/>
            <p:cNvSpPr/>
            <p:nvPr/>
          </p:nvSpPr>
          <p:spPr>
            <a:xfrm>
              <a:off x="3801488" y="3704263"/>
              <a:ext cx="1774429" cy="1445064"/>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t>办公网</a:t>
              </a:r>
            </a:p>
          </p:txBody>
        </p:sp>
        <p:sp>
          <p:nvSpPr>
            <p:cNvPr id="39" name="圆角矩形标注 38"/>
            <p:cNvSpPr/>
            <p:nvPr/>
          </p:nvSpPr>
          <p:spPr>
            <a:xfrm>
              <a:off x="6729104" y="4803704"/>
              <a:ext cx="1194138" cy="775050"/>
            </a:xfrm>
            <a:prstGeom prst="wedgeRoundRectCallout">
              <a:avLst>
                <a:gd name="adj1" fmla="val -161424"/>
                <a:gd name="adj2" fmla="val -7974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办公部分</a:t>
              </a:r>
            </a:p>
          </p:txBody>
        </p:sp>
        <p:sp>
          <p:nvSpPr>
            <p:cNvPr id="41" name="圆角矩形 40"/>
            <p:cNvSpPr/>
            <p:nvPr/>
          </p:nvSpPr>
          <p:spPr>
            <a:xfrm>
              <a:off x="6285380" y="3545675"/>
              <a:ext cx="1194138" cy="67585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安全设备</a:t>
              </a:r>
            </a:p>
          </p:txBody>
        </p:sp>
        <p:sp>
          <p:nvSpPr>
            <p:cNvPr id="42" name="闪电形 41"/>
            <p:cNvSpPr/>
            <p:nvPr/>
          </p:nvSpPr>
          <p:spPr>
            <a:xfrm rot="11527663">
              <a:off x="6271933" y="2956560"/>
              <a:ext cx="597069" cy="54864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闪电形 42"/>
            <p:cNvSpPr/>
            <p:nvPr/>
          </p:nvSpPr>
          <p:spPr>
            <a:xfrm rot="17069363">
              <a:off x="3432370" y="1721446"/>
              <a:ext cx="553067" cy="7715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闪电形 43"/>
            <p:cNvSpPr/>
            <p:nvPr/>
          </p:nvSpPr>
          <p:spPr>
            <a:xfrm rot="6969952">
              <a:off x="6649785" y="1531245"/>
              <a:ext cx="597069" cy="54864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空心弧 45"/>
            <p:cNvSpPr/>
            <p:nvPr/>
          </p:nvSpPr>
          <p:spPr>
            <a:xfrm rot="20245604">
              <a:off x="5500071" y="4057316"/>
              <a:ext cx="733284" cy="257784"/>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8" name="组合 47"/>
            <p:cNvGrpSpPr/>
            <p:nvPr/>
          </p:nvGrpSpPr>
          <p:grpSpPr>
            <a:xfrm>
              <a:off x="8584009" y="1189320"/>
              <a:ext cx="2321557" cy="2245579"/>
              <a:chOff x="2759322" y="1903427"/>
              <a:chExt cx="2428241" cy="2430157"/>
            </a:xfrm>
          </p:grpSpPr>
          <p:grpSp>
            <p:nvGrpSpPr>
              <p:cNvPr id="49" name="组合 48"/>
              <p:cNvGrpSpPr/>
              <p:nvPr/>
            </p:nvGrpSpPr>
            <p:grpSpPr>
              <a:xfrm>
                <a:off x="2759322" y="1903427"/>
                <a:ext cx="2428241" cy="2430157"/>
                <a:chOff x="4881879" y="2979647"/>
                <a:chExt cx="2428241" cy="2430157"/>
              </a:xfrm>
            </p:grpSpPr>
            <p:sp>
              <p:nvSpPr>
                <p:cNvPr id="53" name="Freeform 240"/>
                <p:cNvSpPr>
                  <a:spLocks noEditPoints="1" noChangeArrowheads="1"/>
                </p:cNvSpPr>
                <p:nvPr/>
              </p:nvSpPr>
              <p:spPr bwMode="auto">
                <a:xfrm>
                  <a:off x="4881879" y="2979647"/>
                  <a:ext cx="2428241" cy="2430157"/>
                </a:xfrm>
                <a:custGeom>
                  <a:avLst/>
                  <a:gdLst>
                    <a:gd name="T0" fmla="*/ 2147483646 w 1840"/>
                    <a:gd name="T1" fmla="*/ 2147483646 h 1840"/>
                    <a:gd name="T2" fmla="*/ 2147483646 w 1840"/>
                    <a:gd name="T3" fmla="*/ 2147483646 h 1840"/>
                    <a:gd name="T4" fmla="*/ 2147483646 w 1840"/>
                    <a:gd name="T5" fmla="*/ 2147483646 h 1840"/>
                    <a:gd name="T6" fmla="*/ 2147483646 w 1840"/>
                    <a:gd name="T7" fmla="*/ 2147483646 h 1840"/>
                    <a:gd name="T8" fmla="*/ 2147483646 w 1840"/>
                    <a:gd name="T9" fmla="*/ 2147483646 h 1840"/>
                    <a:gd name="T10" fmla="*/ 2147483646 w 1840"/>
                    <a:gd name="T11" fmla="*/ 2147483646 h 1840"/>
                    <a:gd name="T12" fmla="*/ 2147483646 w 1840"/>
                    <a:gd name="T13" fmla="*/ 2147483646 h 1840"/>
                    <a:gd name="T14" fmla="*/ 2147483646 w 1840"/>
                    <a:gd name="T15" fmla="*/ 2147483646 h 1840"/>
                    <a:gd name="T16" fmla="*/ 2147483646 w 1840"/>
                    <a:gd name="T17" fmla="*/ 0 h 1840"/>
                    <a:gd name="T18" fmla="*/ 2147483646 w 1840"/>
                    <a:gd name="T19" fmla="*/ 2147483646 h 1840"/>
                    <a:gd name="T20" fmla="*/ 2147483646 w 1840"/>
                    <a:gd name="T21" fmla="*/ 2147483646 h 1840"/>
                    <a:gd name="T22" fmla="*/ 2147483646 w 1840"/>
                    <a:gd name="T23" fmla="*/ 2147483646 h 1840"/>
                    <a:gd name="T24" fmla="*/ 2147483646 w 1840"/>
                    <a:gd name="T25" fmla="*/ 2147483646 h 1840"/>
                    <a:gd name="T26" fmla="*/ 2147483646 w 1840"/>
                    <a:gd name="T27" fmla="*/ 2147483646 h 1840"/>
                    <a:gd name="T28" fmla="*/ 2147483646 w 1840"/>
                    <a:gd name="T29" fmla="*/ 2147483646 h 1840"/>
                    <a:gd name="T30" fmla="*/ 2147483646 w 1840"/>
                    <a:gd name="T31" fmla="*/ 2147483646 h 1840"/>
                    <a:gd name="T32" fmla="*/ 0 w 1840"/>
                    <a:gd name="T33" fmla="*/ 2147483646 h 1840"/>
                    <a:gd name="T34" fmla="*/ 2147483646 w 1840"/>
                    <a:gd name="T35" fmla="*/ 2147483646 h 1840"/>
                    <a:gd name="T36" fmla="*/ 2147483646 w 1840"/>
                    <a:gd name="T37" fmla="*/ 2147483646 h 1840"/>
                    <a:gd name="T38" fmla="*/ 2147483646 w 1840"/>
                    <a:gd name="T39" fmla="*/ 2147483646 h 1840"/>
                    <a:gd name="T40" fmla="*/ 2147483646 w 1840"/>
                    <a:gd name="T41" fmla="*/ 2147483646 h 1840"/>
                    <a:gd name="T42" fmla="*/ 2147483646 w 1840"/>
                    <a:gd name="T43" fmla="*/ 2147483646 h 1840"/>
                    <a:gd name="T44" fmla="*/ 2147483646 w 1840"/>
                    <a:gd name="T45" fmla="*/ 2147483646 h 1840"/>
                    <a:gd name="T46" fmla="*/ 2147483646 w 1840"/>
                    <a:gd name="T47" fmla="*/ 2147483646 h 1840"/>
                    <a:gd name="T48" fmla="*/ 2147483646 w 1840"/>
                    <a:gd name="T49" fmla="*/ 2147483646 h 1840"/>
                    <a:gd name="T50" fmla="*/ 2147483646 w 1840"/>
                    <a:gd name="T51" fmla="*/ 2147483646 h 1840"/>
                    <a:gd name="T52" fmla="*/ 2147483646 w 1840"/>
                    <a:gd name="T53" fmla="*/ 2147483646 h 1840"/>
                    <a:gd name="T54" fmla="*/ 2147483646 w 1840"/>
                    <a:gd name="T55" fmla="*/ 2147483646 h 1840"/>
                    <a:gd name="T56" fmla="*/ 2147483646 w 1840"/>
                    <a:gd name="T57" fmla="*/ 2147483646 h 1840"/>
                    <a:gd name="T58" fmla="*/ 2147483646 w 1840"/>
                    <a:gd name="T59" fmla="*/ 2147483646 h 1840"/>
                    <a:gd name="T60" fmla="*/ 2147483646 w 1840"/>
                    <a:gd name="T61" fmla="*/ 2147483646 h 1840"/>
                    <a:gd name="T62" fmla="*/ 2147483646 w 1840"/>
                    <a:gd name="T63" fmla="*/ 2147483646 h 1840"/>
                    <a:gd name="T64" fmla="*/ 2147483646 w 1840"/>
                    <a:gd name="T65" fmla="*/ 2147483646 h 1840"/>
                    <a:gd name="T66" fmla="*/ 2147483646 w 1840"/>
                    <a:gd name="T67" fmla="*/ 2147483646 h 1840"/>
                    <a:gd name="T68" fmla="*/ 2147483646 w 1840"/>
                    <a:gd name="T69" fmla="*/ 2147483646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DB39"/>
                </a:solidFill>
                <a:ln>
                  <a:noFill/>
                </a:ln>
              </p:spPr>
              <p:txBody>
                <a:bodyPr lIns="91440" tIns="45720" rIns="91440" bIns="45720"/>
                <a:lstStyle/>
                <a:p>
                  <a:endParaRPr lang="zh-CN" altLang="en-US" sz="1015"/>
                </a:p>
              </p:txBody>
            </p:sp>
            <p:sp>
              <p:nvSpPr>
                <p:cNvPr id="54" name="椭圆 53"/>
                <p:cNvSpPr/>
                <p:nvPr/>
              </p:nvSpPr>
              <p:spPr>
                <a:xfrm>
                  <a:off x="5409315" y="3508041"/>
                  <a:ext cx="1373368" cy="1373368"/>
                </a:xfrm>
                <a:prstGeom prst="ellipse">
                  <a:avLst/>
                </a:prstGeom>
                <a:solidFill>
                  <a:srgbClr val="FFD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3500396" y="2636421"/>
                <a:ext cx="958960" cy="911851"/>
                <a:chOff x="2132607" y="3984085"/>
                <a:chExt cx="849317" cy="792297"/>
              </a:xfrm>
            </p:grpSpPr>
            <p:sp>
              <p:nvSpPr>
                <p:cNvPr id="51" name="文本框 80"/>
                <p:cNvSpPr txBox="1"/>
                <p:nvPr/>
              </p:nvSpPr>
              <p:spPr>
                <a:xfrm>
                  <a:off x="2132607" y="3984085"/>
                  <a:ext cx="837921" cy="320909"/>
                </a:xfrm>
                <a:prstGeom prst="rect">
                  <a:avLst/>
                </a:prstGeom>
                <a:noFill/>
              </p:spPr>
              <p:txBody>
                <a:bodyPr wrap="none" rtlCol="0">
                  <a:spAutoFit/>
                </a:bodyPr>
                <a:lstStyle/>
                <a:p>
                  <a:r>
                    <a:rPr lang="zh-CN" altLang="en-US" b="1" dirty="0">
                      <a:solidFill>
                        <a:schemeClr val="bg1">
                          <a:lumMod val="50000"/>
                        </a:schemeClr>
                      </a:solidFill>
                      <a:latin typeface="微软雅黑" panose="020B0503020204020204" charset="-122"/>
                      <a:ea typeface="微软雅黑" panose="020B0503020204020204" charset="-122"/>
                    </a:rPr>
                    <a:t>物联网</a:t>
                  </a:r>
                  <a:r>
                    <a:rPr lang="en-US" altLang="zh-CN" b="1" dirty="0">
                      <a:solidFill>
                        <a:schemeClr val="bg1">
                          <a:lumMod val="50000"/>
                        </a:schemeClr>
                      </a:solidFill>
                      <a:latin typeface="微软雅黑" panose="020B0503020204020204" charset="-122"/>
                      <a:ea typeface="微软雅黑" panose="020B0503020204020204" charset="-122"/>
                    </a:rPr>
                    <a:t> </a:t>
                  </a:r>
                  <a:endParaRPr lang="zh-CN" altLang="en-US" b="1" dirty="0">
                    <a:solidFill>
                      <a:schemeClr val="bg1">
                        <a:lumMod val="50000"/>
                      </a:schemeClr>
                    </a:solidFill>
                    <a:latin typeface="微软雅黑" panose="020B0503020204020204" charset="-122"/>
                    <a:ea typeface="微软雅黑" panose="020B0503020204020204" charset="-122"/>
                  </a:endParaRPr>
                </a:p>
              </p:txBody>
            </p:sp>
            <p:sp>
              <p:nvSpPr>
                <p:cNvPr id="52" name="文本框 84"/>
                <p:cNvSpPr txBox="1"/>
                <p:nvPr/>
              </p:nvSpPr>
              <p:spPr>
                <a:xfrm>
                  <a:off x="2146418" y="4284394"/>
                  <a:ext cx="835506" cy="491988"/>
                </a:xfrm>
                <a:prstGeom prst="rect">
                  <a:avLst/>
                </a:prstGeom>
                <a:noFill/>
              </p:spPr>
              <p:txBody>
                <a:bodyPr wrap="square" rtlCol="0">
                  <a:spAutoFit/>
                </a:bodyPr>
                <a:lstStyle/>
                <a:p>
                  <a:r>
                    <a:rPr lang="en-US" altLang="zh-CN" sz="1400" dirty="0">
                      <a:solidFill>
                        <a:schemeClr val="bg1">
                          <a:lumMod val="50000"/>
                        </a:schemeClr>
                      </a:solidFill>
                      <a:latin typeface="微软雅黑" panose="020B0503020204020204" charset="-122"/>
                      <a:ea typeface="微软雅黑" panose="020B0503020204020204" charset="-122"/>
                    </a:rPr>
                    <a:t>Internet </a:t>
                  </a:r>
                  <a:r>
                    <a:rPr lang="en-US" altLang="zh-CN" sz="1400" dirty="0" err="1">
                      <a:solidFill>
                        <a:schemeClr val="bg1">
                          <a:lumMod val="50000"/>
                        </a:schemeClr>
                      </a:solidFill>
                      <a:latin typeface="微软雅黑" panose="020B0503020204020204" charset="-122"/>
                      <a:ea typeface="微软雅黑" panose="020B0503020204020204" charset="-122"/>
                    </a:rPr>
                    <a:t>ofthings</a:t>
                  </a:r>
                  <a:endParaRPr lang="en-US" altLang="zh-CN" sz="1400" dirty="0">
                    <a:solidFill>
                      <a:schemeClr val="bg1">
                        <a:lumMod val="50000"/>
                      </a:schemeClr>
                    </a:solidFill>
                    <a:latin typeface="微软雅黑" panose="020B0503020204020204" charset="-122"/>
                    <a:ea typeface="微软雅黑" panose="020B0503020204020204" charset="-122"/>
                  </a:endParaRPr>
                </a:p>
              </p:txBody>
            </p:sp>
          </p:grpSp>
        </p:grpSp>
        <p:sp>
          <p:nvSpPr>
            <p:cNvPr id="55" name="闪电形 54"/>
            <p:cNvSpPr/>
            <p:nvPr/>
          </p:nvSpPr>
          <p:spPr>
            <a:xfrm rot="5162699">
              <a:off x="7804030" y="2713904"/>
              <a:ext cx="533662" cy="85090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标注 55"/>
            <p:cNvSpPr/>
            <p:nvPr/>
          </p:nvSpPr>
          <p:spPr>
            <a:xfrm>
              <a:off x="10759737" y="3798683"/>
              <a:ext cx="1194138" cy="775050"/>
            </a:xfrm>
            <a:prstGeom prst="wedgeRoundRectCallout">
              <a:avLst>
                <a:gd name="adj1" fmla="val -81489"/>
                <a:gd name="adj2" fmla="val -13262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智能化设备传输网</a:t>
              </a:r>
            </a:p>
          </p:txBody>
        </p:sp>
        <p:sp>
          <p:nvSpPr>
            <p:cNvPr id="57" name="圆角矩形标注 56"/>
            <p:cNvSpPr/>
            <p:nvPr/>
          </p:nvSpPr>
          <p:spPr>
            <a:xfrm>
              <a:off x="8584009" y="4048347"/>
              <a:ext cx="1194138" cy="775050"/>
            </a:xfrm>
            <a:prstGeom prst="wedgeRoundRectCallout">
              <a:avLst>
                <a:gd name="adj1" fmla="val 41161"/>
                <a:gd name="adj2" fmla="val -15113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NB-</a:t>
              </a:r>
              <a:r>
                <a:rPr lang="en-US" altLang="zh-CN" dirty="0" err="1"/>
                <a:t>IOT</a:t>
              </a:r>
              <a:r>
                <a:rPr lang="zh-CN" altLang="en-US" dirty="0"/>
                <a:t>网</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additive="base">
                                        <p:cTn id="12" dur="500" fill="hold"/>
                                        <p:tgtEl>
                                          <p:spTgt spid="58"/>
                                        </p:tgtEl>
                                        <p:attrNameLst>
                                          <p:attrName>ppt_x</p:attrName>
                                        </p:attrNameLst>
                                      </p:cBhvr>
                                      <p:tavLst>
                                        <p:tav tm="0">
                                          <p:val>
                                            <p:strVal val="#ppt_x"/>
                                          </p:val>
                                        </p:tav>
                                        <p:tav tm="100000">
                                          <p:val>
                                            <p:strVal val="#ppt_x"/>
                                          </p:val>
                                        </p:tav>
                                      </p:tavLst>
                                    </p:anim>
                                    <p:anim calcmode="lin" valueType="num">
                                      <p:cBhvr additive="base">
                                        <p:cTn id="1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2478564"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4.2.4.</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物联网</a:t>
            </a:r>
            <a:endParaRPr lang="zh-CN" altLang="en-US" sz="2400" b="1" dirty="0">
              <a:solidFill>
                <a:schemeClr val="accent4">
                  <a:lumMod val="75000"/>
                </a:schemeClr>
              </a:solidFill>
              <a:latin typeface="+mn-ea"/>
              <a:cs typeface="+mn-ea"/>
              <a:sym typeface="+mn-lt"/>
            </a:endParaRPr>
          </a:p>
        </p:txBody>
      </p:sp>
      <p:grpSp>
        <p:nvGrpSpPr>
          <p:cNvPr id="29" name="组合 28"/>
          <p:cNvGrpSpPr/>
          <p:nvPr/>
        </p:nvGrpSpPr>
        <p:grpSpPr>
          <a:xfrm>
            <a:off x="0" y="927846"/>
            <a:ext cx="12192001" cy="5930154"/>
            <a:chOff x="0" y="927846"/>
            <a:chExt cx="12192001" cy="5930154"/>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27846"/>
              <a:ext cx="12192000" cy="593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图片 11" descr="201705100944151324"/>
            <p:cNvPicPr>
              <a:picLocks noChangeAspect="1"/>
            </p:cNvPicPr>
            <p:nvPr/>
          </p:nvPicPr>
          <p:blipFill>
            <a:blip r:embed="rId4" cstate="print"/>
            <a:stretch>
              <a:fillRect/>
            </a:stretch>
          </p:blipFill>
          <p:spPr>
            <a:xfrm>
              <a:off x="9801225" y="927846"/>
              <a:ext cx="2390775" cy="1287397"/>
            </a:xfrm>
            <a:prstGeom prst="rect">
              <a:avLst/>
            </a:prstGeom>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7326" y="5165725"/>
              <a:ext cx="1844675"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p:nvPr/>
          </p:nvGrpSpPr>
          <p:grpSpPr>
            <a:xfrm>
              <a:off x="26438" y="1004047"/>
              <a:ext cx="2894745" cy="916194"/>
              <a:chOff x="623392" y="5589240"/>
              <a:chExt cx="2592289" cy="916194"/>
            </a:xfrm>
          </p:grpSpPr>
          <p:sp>
            <p:nvSpPr>
              <p:cNvPr id="15" name="矩形 14"/>
              <p:cNvSpPr/>
              <p:nvPr/>
            </p:nvSpPr>
            <p:spPr>
              <a:xfrm>
                <a:off x="623392" y="5589240"/>
                <a:ext cx="2592289" cy="916194"/>
              </a:xfrm>
              <a:prstGeom prst="rect">
                <a:avLst/>
              </a:prstGeom>
              <a:noFill/>
              <a:ln w="12700" cap="flat" cmpd="sng" algn="ctr">
                <a:solidFill>
                  <a:srgbClr val="F98948"/>
                </a:solidFill>
                <a:prstDash val="sys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endParaRPr lang="zh-CN" altLang="en-US" sz="2400" kern="0">
                  <a:solidFill>
                    <a:srgbClr val="0070C0"/>
                  </a:solidFill>
                  <a:latin typeface="微软雅黑" panose="020B0503020204020204" charset="-122"/>
                </a:endParaRPr>
              </a:p>
            </p:txBody>
          </p:sp>
          <p:pic>
            <p:nvPicPr>
              <p:cNvPr id="16" name="图片 15"/>
              <p:cNvPicPr>
                <a:picLocks noChangeAspect="1"/>
              </p:cNvPicPr>
              <p:nvPr/>
            </p:nvPicPr>
            <p:blipFill>
              <a:blip r:embed="rId6" cstate="print"/>
              <a:stretch>
                <a:fillRect/>
              </a:stretch>
            </p:blipFill>
            <p:spPr>
              <a:xfrm>
                <a:off x="724416" y="5712085"/>
                <a:ext cx="615060" cy="612000"/>
              </a:xfrm>
              <a:prstGeom prst="rect">
                <a:avLst/>
              </a:prstGeom>
            </p:spPr>
          </p:pic>
          <p:sp>
            <p:nvSpPr>
              <p:cNvPr id="17" name="TextBox 5"/>
              <p:cNvSpPr txBox="1"/>
              <p:nvPr/>
            </p:nvSpPr>
            <p:spPr>
              <a:xfrm>
                <a:off x="1353338" y="5830145"/>
                <a:ext cx="1848480"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spcAft>
                    <a:spcPts val="1800"/>
                  </a:spcAft>
                </a:pPr>
                <a:r>
                  <a:rPr lang="zh-CN" altLang="en-US" sz="2000" b="1" dirty="0">
                    <a:solidFill>
                      <a:srgbClr val="0070C0"/>
                    </a:solidFill>
                    <a:latin typeface="微软雅黑" panose="020B0503020204020204" charset="-122"/>
                    <a:ea typeface="微软雅黑" panose="020B0503020204020204" charset="-122"/>
                    <a:cs typeface="Arial" panose="020B0604020202020204" pitchFamily="34" charset="0"/>
                  </a:rPr>
                  <a:t>园区基础设施</a:t>
                </a:r>
                <a:endParaRPr lang="en-US" altLang="zh-CN" sz="2000" b="1" dirty="0">
                  <a:solidFill>
                    <a:srgbClr val="0070C0"/>
                  </a:solidFill>
                  <a:latin typeface="微软雅黑" panose="020B0503020204020204" charset="-122"/>
                  <a:ea typeface="微软雅黑" panose="020B0503020204020204" charset="-122"/>
                  <a:cs typeface="Arial" panose="020B0604020202020204" pitchFamily="34" charset="0"/>
                </a:endParaRPr>
              </a:p>
            </p:txBody>
          </p:sp>
        </p:grpSp>
        <p:grpSp>
          <p:nvGrpSpPr>
            <p:cNvPr id="18" name="组合 17"/>
            <p:cNvGrpSpPr/>
            <p:nvPr/>
          </p:nvGrpSpPr>
          <p:grpSpPr>
            <a:xfrm>
              <a:off x="2814503" y="6249180"/>
              <a:ext cx="6358070" cy="578485"/>
              <a:chOff x="4151784" y="5490265"/>
              <a:chExt cx="5693751" cy="578485"/>
            </a:xfrm>
          </p:grpSpPr>
          <p:grpSp>
            <p:nvGrpSpPr>
              <p:cNvPr id="19" name="组合 18"/>
              <p:cNvGrpSpPr/>
              <p:nvPr/>
            </p:nvGrpSpPr>
            <p:grpSpPr>
              <a:xfrm>
                <a:off x="4151784" y="5490265"/>
                <a:ext cx="2513122" cy="578485"/>
                <a:chOff x="3907024" y="5921732"/>
                <a:chExt cx="2273443" cy="578485"/>
              </a:xfrm>
            </p:grpSpPr>
            <p:sp>
              <p:nvSpPr>
                <p:cNvPr id="22" name="矩形 21"/>
                <p:cNvSpPr/>
                <p:nvPr/>
              </p:nvSpPr>
              <p:spPr>
                <a:xfrm>
                  <a:off x="3972165" y="5921732"/>
                  <a:ext cx="2208302" cy="578485"/>
                </a:xfrm>
                <a:prstGeom prst="rect">
                  <a:avLst/>
                </a:prstGeom>
                <a:noFill/>
                <a:ln w="12700" cap="flat" cmpd="sng" algn="ctr">
                  <a:solidFill>
                    <a:srgbClr val="F98948"/>
                  </a:solidFill>
                  <a:prstDash val="sys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endParaRPr lang="zh-CN" altLang="en-US" sz="2400" kern="0">
                    <a:solidFill>
                      <a:srgbClr val="0070C0"/>
                    </a:solidFill>
                    <a:latin typeface="微软雅黑" panose="020B0503020204020204" charset="-122"/>
                  </a:endParaRPr>
                </a:p>
              </p:txBody>
            </p:sp>
            <p:pic>
              <p:nvPicPr>
                <p:cNvPr id="23" name="图片 22"/>
                <p:cNvPicPr>
                  <a:picLocks noChangeAspect="1"/>
                </p:cNvPicPr>
                <p:nvPr/>
              </p:nvPicPr>
              <p:blipFill>
                <a:blip r:embed="rId7" cstate="print"/>
                <a:stretch>
                  <a:fillRect/>
                </a:stretch>
              </p:blipFill>
              <p:spPr>
                <a:xfrm>
                  <a:off x="3907024" y="5952761"/>
                  <a:ext cx="643039" cy="547268"/>
                </a:xfrm>
                <a:prstGeom prst="rect">
                  <a:avLst/>
                </a:prstGeom>
              </p:spPr>
            </p:pic>
          </p:grpSp>
          <p:sp>
            <p:nvSpPr>
              <p:cNvPr id="21" name="TextBox 5"/>
              <p:cNvSpPr txBox="1"/>
              <p:nvPr/>
            </p:nvSpPr>
            <p:spPr>
              <a:xfrm>
                <a:off x="4822695" y="5591748"/>
                <a:ext cx="5022840"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spcAft>
                    <a:spcPts val="1800"/>
                  </a:spcAft>
                </a:pPr>
                <a:r>
                  <a:rPr lang="zh-CN" altLang="en-US" sz="2000" b="1" dirty="0">
                    <a:solidFill>
                      <a:srgbClr val="0070C0"/>
                    </a:solidFill>
                    <a:latin typeface="微软雅黑" panose="020B0503020204020204" charset="-122"/>
                    <a:ea typeface="微软雅黑" panose="020B0503020204020204" charset="-122"/>
                    <a:cs typeface="Arial" panose="020B0604020202020204" pitchFamily="34" charset="0"/>
                  </a:rPr>
                  <a:t>企业重要资产</a:t>
                </a:r>
                <a:r>
                  <a:rPr lang="en-US" altLang="zh-CN" sz="2000" b="1" dirty="0">
                    <a:solidFill>
                      <a:srgbClr val="0070C0"/>
                    </a:solidFill>
                    <a:latin typeface="微软雅黑" panose="020B0503020204020204" charset="-122"/>
                    <a:ea typeface="微软雅黑" panose="020B0503020204020204" charset="-122"/>
                    <a:cs typeface="Arial" panose="020B0604020202020204" pitchFamily="34" charset="0"/>
                  </a:rPr>
                  <a:t>:</a:t>
                </a:r>
                <a:r>
                  <a:rPr lang="zh-CN" altLang="en-US" sz="2000" b="1" dirty="0">
                    <a:solidFill>
                      <a:srgbClr val="0070C0"/>
                    </a:solidFill>
                    <a:latin typeface="微软雅黑" panose="020B0503020204020204" charset="-122"/>
                    <a:ea typeface="微软雅黑" panose="020B0503020204020204" charset="-122"/>
                    <a:cs typeface="Arial" panose="020B0604020202020204" pitchFamily="34" charset="0"/>
                  </a:rPr>
                  <a:t>通过二维码、条形码进行数据统计</a:t>
                </a:r>
                <a:endParaRPr lang="zh-CN" altLang="en-US" sz="1400" dirty="0">
                  <a:solidFill>
                    <a:srgbClr val="0070C0"/>
                  </a:solidFill>
                  <a:latin typeface="微软雅黑" panose="020B0503020204020204" charset="-122"/>
                  <a:ea typeface="微软雅黑" panose="020B0503020204020204" charset="-122"/>
                  <a:cs typeface="Arial" panose="020B0604020202020204" pitchFamily="34" charset="0"/>
                </a:endParaRPr>
              </a:p>
            </p:txBody>
          </p:sp>
        </p:grpSp>
        <p:grpSp>
          <p:nvGrpSpPr>
            <p:cNvPr id="24" name="组合 23"/>
            <p:cNvGrpSpPr/>
            <p:nvPr/>
          </p:nvGrpSpPr>
          <p:grpSpPr>
            <a:xfrm>
              <a:off x="0" y="6076064"/>
              <a:ext cx="2448746" cy="781936"/>
              <a:chOff x="-3383283" y="2052705"/>
              <a:chExt cx="2448746" cy="781936"/>
            </a:xfrm>
          </p:grpSpPr>
          <p:grpSp>
            <p:nvGrpSpPr>
              <p:cNvPr id="25" name="组合 24"/>
              <p:cNvGrpSpPr/>
              <p:nvPr/>
            </p:nvGrpSpPr>
            <p:grpSpPr>
              <a:xfrm>
                <a:off x="-3383283" y="2052705"/>
                <a:ext cx="2448746" cy="781936"/>
                <a:chOff x="4129732" y="5401734"/>
                <a:chExt cx="2192892" cy="781936"/>
              </a:xfrm>
            </p:grpSpPr>
            <p:sp>
              <p:nvSpPr>
                <p:cNvPr id="27" name="矩形 26"/>
                <p:cNvSpPr/>
                <p:nvPr/>
              </p:nvSpPr>
              <p:spPr>
                <a:xfrm>
                  <a:off x="4129732" y="5401734"/>
                  <a:ext cx="2010414" cy="781936"/>
                </a:xfrm>
                <a:prstGeom prst="rect">
                  <a:avLst/>
                </a:prstGeom>
                <a:noFill/>
                <a:ln w="12700" cap="flat" cmpd="sng" algn="ctr">
                  <a:solidFill>
                    <a:srgbClr val="F98948"/>
                  </a:solidFill>
                  <a:prstDash val="sys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endParaRPr lang="zh-CN" altLang="en-US" sz="2400" kern="0">
                    <a:solidFill>
                      <a:srgbClr val="0070C0"/>
                    </a:solidFill>
                    <a:latin typeface="微软雅黑" panose="020B0503020204020204" charset="-122"/>
                  </a:endParaRPr>
                </a:p>
              </p:txBody>
            </p:sp>
            <p:sp>
              <p:nvSpPr>
                <p:cNvPr id="28" name="TextBox 5"/>
                <p:cNvSpPr txBox="1"/>
                <p:nvPr/>
              </p:nvSpPr>
              <p:spPr>
                <a:xfrm>
                  <a:off x="4855235" y="5604781"/>
                  <a:ext cx="146738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spcAft>
                      <a:spcPts val="1800"/>
                    </a:spcAft>
                  </a:pPr>
                  <a:r>
                    <a:rPr lang="zh-CN" altLang="en-US" sz="2000" b="1" dirty="0">
                      <a:solidFill>
                        <a:srgbClr val="0070C0"/>
                      </a:solidFill>
                      <a:latin typeface="微软雅黑" panose="020B0503020204020204" charset="-122"/>
                      <a:ea typeface="微软雅黑" panose="020B0503020204020204" charset="-122"/>
                      <a:cs typeface="Arial" panose="020B0604020202020204" pitchFamily="34" charset="0"/>
                    </a:rPr>
                    <a:t>特殊人群</a:t>
                  </a:r>
                  <a:endParaRPr lang="zh-CN" altLang="en-US" sz="1600" dirty="0">
                    <a:solidFill>
                      <a:srgbClr val="0070C0"/>
                    </a:solidFill>
                    <a:latin typeface="微软雅黑" panose="020B0503020204020204" charset="-122"/>
                    <a:ea typeface="微软雅黑" panose="020B0503020204020204" charset="-122"/>
                    <a:cs typeface="Arial" panose="020B0604020202020204" pitchFamily="34" charset="0"/>
                  </a:endParaRPr>
                </a:p>
              </p:txBody>
            </p:sp>
          </p:grpSp>
          <p:pic>
            <p:nvPicPr>
              <p:cNvPr id="26" name="图片 25"/>
              <p:cNvPicPr>
                <a:picLocks noChangeAspect="1"/>
              </p:cNvPicPr>
              <p:nvPr/>
            </p:nvPicPr>
            <p:blipFill>
              <a:blip r:embed="rId8" cstate="print"/>
              <a:stretch>
                <a:fillRect/>
              </a:stretch>
            </p:blipFill>
            <p:spPr>
              <a:xfrm>
                <a:off x="-3209188" y="2166189"/>
                <a:ext cx="603498" cy="540442"/>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2478564"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4.2.5.</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物联网</a:t>
            </a:r>
            <a:endParaRPr lang="zh-CN" altLang="en-US" sz="2400" b="1" dirty="0">
              <a:solidFill>
                <a:schemeClr val="accent4">
                  <a:lumMod val="75000"/>
                </a:schemeClr>
              </a:solidFill>
              <a:latin typeface="+mn-ea"/>
              <a:cs typeface="+mn-ea"/>
              <a:sym typeface="+mn-lt"/>
            </a:endParaRPr>
          </a:p>
        </p:txBody>
      </p:sp>
      <p:grpSp>
        <p:nvGrpSpPr>
          <p:cNvPr id="28" name="组合 27"/>
          <p:cNvGrpSpPr/>
          <p:nvPr/>
        </p:nvGrpSpPr>
        <p:grpSpPr>
          <a:xfrm>
            <a:off x="193781" y="888253"/>
            <a:ext cx="11826770" cy="5637007"/>
            <a:chOff x="193780" y="888253"/>
            <a:chExt cx="11998220" cy="5637007"/>
          </a:xfrm>
        </p:grpSpPr>
        <p:pic>
          <p:nvPicPr>
            <p:cNvPr id="29" name="图片 28" descr="7.jpg"/>
            <p:cNvPicPr>
              <a:picLocks noChangeAspect="1"/>
            </p:cNvPicPr>
            <p:nvPr/>
          </p:nvPicPr>
          <p:blipFill>
            <a:blip r:embed="rId3" cstate="print"/>
            <a:stretch>
              <a:fillRect/>
            </a:stretch>
          </p:blipFill>
          <p:spPr>
            <a:xfrm>
              <a:off x="449926" y="1155604"/>
              <a:ext cx="3185635" cy="1614489"/>
            </a:xfrm>
            <a:prstGeom prst="rect">
              <a:avLst/>
            </a:prstGeom>
          </p:spPr>
        </p:pic>
        <p:pic>
          <p:nvPicPr>
            <p:cNvPr id="30" name="图片 5" descr="说明: https://timgsa.baidu.com/timg?image&amp;quality=80&amp;size=b9999_10000&amp;sec=1497413116858&amp;di=8114ecb26ae95b879c4d5657527b2d12&amp;imgtype=0&amp;src=http%3A%2F%2Fwww.taiwan.cn%2Fxwzx%2FTechnology%2F201407%2FW020140724331000704905.jpg"/>
            <p:cNvPicPr>
              <a:picLocks noChangeAspect="1"/>
            </p:cNvPicPr>
            <p:nvPr/>
          </p:nvPicPr>
          <p:blipFill>
            <a:blip r:embed="rId4"/>
            <a:stretch>
              <a:fillRect/>
            </a:stretch>
          </p:blipFill>
          <p:spPr>
            <a:xfrm>
              <a:off x="193780" y="3978460"/>
              <a:ext cx="2652515" cy="2066831"/>
            </a:xfrm>
            <a:prstGeom prst="rect">
              <a:avLst/>
            </a:prstGeom>
            <a:noFill/>
            <a:ln w="9525">
              <a:noFill/>
            </a:ln>
          </p:spPr>
        </p:pic>
        <p:pic>
          <p:nvPicPr>
            <p:cNvPr id="31" name="图片 30"/>
            <p:cNvPicPr>
              <a:picLocks noChangeAspect="1"/>
            </p:cNvPicPr>
            <p:nvPr/>
          </p:nvPicPr>
          <p:blipFill>
            <a:blip r:embed="rId5"/>
            <a:stretch>
              <a:fillRect/>
            </a:stretch>
          </p:blipFill>
          <p:spPr>
            <a:xfrm>
              <a:off x="8597782" y="1175869"/>
              <a:ext cx="3249315" cy="2140979"/>
            </a:xfrm>
            <a:prstGeom prst="rect">
              <a:avLst/>
            </a:prstGeom>
          </p:spPr>
        </p:pic>
        <p:pic>
          <p:nvPicPr>
            <p:cNvPr id="32" name="图片 31"/>
            <p:cNvPicPr>
              <a:picLocks noChangeAspect="1"/>
            </p:cNvPicPr>
            <p:nvPr/>
          </p:nvPicPr>
          <p:blipFill>
            <a:blip r:embed="rId6" cstate="print"/>
            <a:stretch>
              <a:fillRect/>
            </a:stretch>
          </p:blipFill>
          <p:spPr>
            <a:xfrm>
              <a:off x="3139013" y="3950792"/>
              <a:ext cx="3382670" cy="2413561"/>
            </a:xfrm>
            <a:prstGeom prst="rect">
              <a:avLst/>
            </a:prstGeom>
          </p:spPr>
        </p:pic>
        <p:pic>
          <p:nvPicPr>
            <p:cNvPr id="3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458" y="4360937"/>
              <a:ext cx="2743475" cy="173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7237" y="3938629"/>
              <a:ext cx="2544763"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文本框 1"/>
            <p:cNvSpPr txBox="1"/>
            <p:nvPr/>
          </p:nvSpPr>
          <p:spPr>
            <a:xfrm>
              <a:off x="1276985" y="2841625"/>
              <a:ext cx="1102360" cy="368300"/>
            </a:xfrm>
            <a:prstGeom prst="rect">
              <a:avLst/>
            </a:prstGeom>
            <a:noFill/>
          </p:spPr>
          <p:txBody>
            <a:bodyPr wrap="none" rtlCol="0" anchor="t">
              <a:spAutoFit/>
            </a:bodyPr>
            <a:lstStyle/>
            <a:p>
              <a:pPr algn="ctr"/>
              <a:r>
                <a:rPr lang="zh-CN" altLang="en-US" b="1" dirty="0">
                  <a:latin typeface="仿宋" panose="02010609060101010101" pitchFamily="49" charset="-122"/>
                  <a:ea typeface="仿宋" panose="02010609060101010101" pitchFamily="49" charset="-122"/>
                  <a:sym typeface="+mn-ea"/>
                </a:rPr>
                <a:t>智能井盖</a:t>
              </a:r>
              <a:endParaRPr lang="zh-CN" altLang="en-US" dirty="0"/>
            </a:p>
          </p:txBody>
        </p:sp>
        <p:sp>
          <p:nvSpPr>
            <p:cNvPr id="36" name="文本框 2"/>
            <p:cNvSpPr txBox="1"/>
            <p:nvPr/>
          </p:nvSpPr>
          <p:spPr>
            <a:xfrm>
              <a:off x="6302375" y="3209925"/>
              <a:ext cx="1332230" cy="368300"/>
            </a:xfrm>
            <a:prstGeom prst="rect">
              <a:avLst/>
            </a:prstGeom>
            <a:noFill/>
          </p:spPr>
          <p:txBody>
            <a:bodyPr wrap="none" rtlCol="0" anchor="t">
              <a:spAutoFit/>
            </a:bodyPr>
            <a:lstStyle/>
            <a:p>
              <a:pPr algn="ctr"/>
              <a:r>
                <a:rPr lang="zh-CN" altLang="en-US" b="1" dirty="0">
                  <a:latin typeface="仿宋" panose="02010609060101010101" pitchFamily="49" charset="-122"/>
                  <a:ea typeface="仿宋" panose="02010609060101010101" pitchFamily="49" charset="-122"/>
                  <a:sym typeface="+mn-ea"/>
                </a:rPr>
                <a:t>智能消防栓</a:t>
              </a:r>
              <a:endParaRPr lang="zh-CN" altLang="en-US"/>
            </a:p>
          </p:txBody>
        </p:sp>
        <p:sp>
          <p:nvSpPr>
            <p:cNvPr id="37" name="文本框 3"/>
            <p:cNvSpPr txBox="1"/>
            <p:nvPr/>
          </p:nvSpPr>
          <p:spPr>
            <a:xfrm>
              <a:off x="9751060" y="3317262"/>
              <a:ext cx="1332230" cy="368300"/>
            </a:xfrm>
            <a:prstGeom prst="rect">
              <a:avLst/>
            </a:prstGeom>
            <a:noFill/>
          </p:spPr>
          <p:txBody>
            <a:bodyPr wrap="none" rtlCol="0" anchor="t">
              <a:spAutoFit/>
            </a:bodyPr>
            <a:lstStyle/>
            <a:p>
              <a:pPr algn="ctr"/>
              <a:r>
                <a:rPr lang="zh-CN" altLang="en-US" b="1" dirty="0">
                  <a:latin typeface="仿宋" panose="02010609060101010101" pitchFamily="49" charset="-122"/>
                  <a:ea typeface="仿宋" panose="02010609060101010101" pitchFamily="49" charset="-122"/>
                  <a:sym typeface="+mn-ea"/>
                </a:rPr>
                <a:t>智慧垃圾站</a:t>
              </a:r>
              <a:endParaRPr lang="zh-CN" altLang="en-US"/>
            </a:p>
          </p:txBody>
        </p:sp>
        <p:sp>
          <p:nvSpPr>
            <p:cNvPr id="38" name="文本框 4"/>
            <p:cNvSpPr txBox="1"/>
            <p:nvPr/>
          </p:nvSpPr>
          <p:spPr>
            <a:xfrm>
              <a:off x="738505" y="6087745"/>
              <a:ext cx="1562100" cy="368300"/>
            </a:xfrm>
            <a:prstGeom prst="rect">
              <a:avLst/>
            </a:prstGeom>
            <a:noFill/>
          </p:spPr>
          <p:txBody>
            <a:bodyPr wrap="none" rtlCol="0" anchor="t">
              <a:spAutoFit/>
            </a:bodyPr>
            <a:lstStyle/>
            <a:p>
              <a:pPr algn="ctr"/>
              <a:r>
                <a:rPr lang="zh-CN" altLang="en-US" b="1" dirty="0">
                  <a:latin typeface="仿宋" panose="02010609060101010101" pitchFamily="49" charset="-122"/>
                  <a:ea typeface="仿宋" panose="02010609060101010101" pitchFamily="49" charset="-122"/>
                  <a:sym typeface="+mn-ea"/>
                </a:rPr>
                <a:t>智能环境检测</a:t>
              </a:r>
              <a:endParaRPr lang="zh-CN" altLang="en-US"/>
            </a:p>
          </p:txBody>
        </p:sp>
        <p:sp>
          <p:nvSpPr>
            <p:cNvPr id="39" name="文本框 5"/>
            <p:cNvSpPr txBox="1"/>
            <p:nvPr/>
          </p:nvSpPr>
          <p:spPr>
            <a:xfrm>
              <a:off x="3436620" y="4070350"/>
              <a:ext cx="1102360" cy="368300"/>
            </a:xfrm>
            <a:prstGeom prst="rect">
              <a:avLst/>
            </a:prstGeom>
            <a:noFill/>
          </p:spPr>
          <p:txBody>
            <a:bodyPr wrap="none" rtlCol="0" anchor="t">
              <a:spAutoFit/>
            </a:bodyPr>
            <a:lstStyle/>
            <a:p>
              <a:pPr algn="ctr"/>
              <a:r>
                <a:rPr lang="zh-CN" altLang="en-US" b="1" dirty="0">
                  <a:latin typeface="仿宋" panose="02010609060101010101" pitchFamily="49" charset="-122"/>
                  <a:ea typeface="仿宋" panose="02010609060101010101" pitchFamily="49" charset="-122"/>
                  <a:sym typeface="+mn-ea"/>
                </a:rPr>
                <a:t>智慧停车</a:t>
              </a:r>
              <a:endParaRPr lang="zh-CN" altLang="en-US"/>
            </a:p>
          </p:txBody>
        </p:sp>
        <p:sp>
          <p:nvSpPr>
            <p:cNvPr id="40" name="文本框 27"/>
            <p:cNvSpPr txBox="1"/>
            <p:nvPr/>
          </p:nvSpPr>
          <p:spPr>
            <a:xfrm>
              <a:off x="7634605" y="6156960"/>
              <a:ext cx="1102360" cy="368300"/>
            </a:xfrm>
            <a:prstGeom prst="rect">
              <a:avLst/>
            </a:prstGeom>
            <a:noFill/>
          </p:spPr>
          <p:txBody>
            <a:bodyPr wrap="none" rtlCol="0" anchor="t">
              <a:spAutoFit/>
            </a:bodyPr>
            <a:lstStyle/>
            <a:p>
              <a:pPr algn="ctr"/>
              <a:r>
                <a:rPr lang="zh-CN" altLang="en-US" b="1" dirty="0">
                  <a:latin typeface="仿宋" panose="02010609060101010101" pitchFamily="49" charset="-122"/>
                  <a:ea typeface="仿宋" panose="02010609060101010101" pitchFamily="49" charset="-122"/>
                  <a:sym typeface="+mn-ea"/>
                </a:rPr>
                <a:t>车辆监测</a:t>
              </a:r>
              <a:endParaRPr lang="zh-CN" altLang="en-US"/>
            </a:p>
          </p:txBody>
        </p:sp>
        <p:sp>
          <p:nvSpPr>
            <p:cNvPr id="41" name="文本框 29"/>
            <p:cNvSpPr txBox="1"/>
            <p:nvPr/>
          </p:nvSpPr>
          <p:spPr>
            <a:xfrm>
              <a:off x="9988550" y="5944235"/>
              <a:ext cx="1562100" cy="368300"/>
            </a:xfrm>
            <a:prstGeom prst="rect">
              <a:avLst/>
            </a:prstGeom>
            <a:noFill/>
          </p:spPr>
          <p:txBody>
            <a:bodyPr wrap="none" rtlCol="0" anchor="t">
              <a:spAutoFit/>
            </a:bodyPr>
            <a:lstStyle/>
            <a:p>
              <a:pPr algn="ctr"/>
              <a:r>
                <a:rPr lang="zh-CN" altLang="en-US" b="1" dirty="0">
                  <a:latin typeface="仿宋" panose="02010609060101010101" pitchFamily="49" charset="-122"/>
                  <a:ea typeface="仿宋" panose="02010609060101010101" pitchFamily="49" charset="-122"/>
                  <a:sym typeface="+mn-ea"/>
                </a:rPr>
                <a:t>智慧能源管理</a:t>
              </a:r>
              <a:endParaRPr lang="zh-CN" altLang="en-US"/>
            </a:p>
          </p:txBody>
        </p:sp>
        <p:grpSp>
          <p:nvGrpSpPr>
            <p:cNvPr id="42" name="组合 41"/>
            <p:cNvGrpSpPr/>
            <p:nvPr/>
          </p:nvGrpSpPr>
          <p:grpSpPr>
            <a:xfrm>
              <a:off x="3933079" y="888253"/>
              <a:ext cx="4332288" cy="2716213"/>
              <a:chOff x="517525" y="2679700"/>
              <a:chExt cx="5326063" cy="3414713"/>
            </a:xfrm>
          </p:grpSpPr>
          <p:grpSp>
            <p:nvGrpSpPr>
              <p:cNvPr id="43" name="组合 1"/>
              <p:cNvGrpSpPr/>
              <p:nvPr/>
            </p:nvGrpSpPr>
            <p:grpSpPr>
              <a:xfrm>
                <a:off x="517525" y="2679700"/>
                <a:ext cx="2913063" cy="3414713"/>
                <a:chOff x="517525" y="2679700"/>
                <a:chExt cx="2913063" cy="3414713"/>
              </a:xfrm>
            </p:grpSpPr>
            <p:pic>
              <p:nvPicPr>
                <p:cNvPr id="51" name="图片 2"/>
                <p:cNvPicPr>
                  <a:picLocks noChangeAspect="1"/>
                </p:cNvPicPr>
                <p:nvPr/>
              </p:nvPicPr>
              <p:blipFill>
                <a:blip r:embed="rId9" cstate="print"/>
                <a:stretch>
                  <a:fillRect/>
                </a:stretch>
              </p:blipFill>
              <p:spPr>
                <a:xfrm>
                  <a:off x="1165225" y="2679700"/>
                  <a:ext cx="1965325" cy="3414713"/>
                </a:xfrm>
                <a:prstGeom prst="rect">
                  <a:avLst/>
                </a:prstGeom>
                <a:noFill/>
                <a:ln w="9525">
                  <a:noFill/>
                </a:ln>
              </p:spPr>
            </p:pic>
            <p:sp>
              <p:nvSpPr>
                <p:cNvPr id="52" name="文本框 139"/>
                <p:cNvSpPr txBox="1"/>
                <p:nvPr/>
              </p:nvSpPr>
              <p:spPr>
                <a:xfrm>
                  <a:off x="517525" y="3941763"/>
                  <a:ext cx="946150" cy="314325"/>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5pPr>
                </a:lstStyle>
                <a:p>
                  <a:pPr marL="0" lvl="0" indent="0" algn="just">
                    <a:spcBef>
                      <a:spcPct val="0"/>
                    </a:spcBef>
                    <a:buNone/>
                  </a:pPr>
                  <a:r>
                    <a:rPr lang="en-US" altLang="zh-CN" sz="1400" b="1" dirty="0">
                      <a:latin typeface="等线" panose="02010600030101010101" charset="-122"/>
                    </a:rPr>
                    <a:t>Φ65mm</a:t>
                  </a:r>
                  <a:endParaRPr lang="zh-CN" altLang="zh-CN" sz="1400" dirty="0">
                    <a:latin typeface="Arial" panose="020B0604020202020204" pitchFamily="34" charset="0"/>
                  </a:endParaRPr>
                </a:p>
              </p:txBody>
            </p:sp>
            <p:sp>
              <p:nvSpPr>
                <p:cNvPr id="53" name="文本框 139"/>
                <p:cNvSpPr txBox="1"/>
                <p:nvPr/>
              </p:nvSpPr>
              <p:spPr>
                <a:xfrm>
                  <a:off x="2484438" y="4821238"/>
                  <a:ext cx="946150" cy="314325"/>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5pPr>
                </a:lstStyle>
                <a:p>
                  <a:pPr marL="0" lvl="0" indent="0" algn="just">
                    <a:spcBef>
                      <a:spcPct val="0"/>
                    </a:spcBef>
                    <a:buNone/>
                  </a:pPr>
                  <a:r>
                    <a:rPr lang="en-US" altLang="zh-CN" sz="1400" b="1" dirty="0">
                      <a:latin typeface="等线" panose="02010600030101010101" charset="-122"/>
                    </a:rPr>
                    <a:t>Φ100mm</a:t>
                  </a:r>
                  <a:endParaRPr lang="zh-CN" altLang="zh-CN" sz="1400" dirty="0">
                    <a:latin typeface="Arial" panose="020B0604020202020204" pitchFamily="34" charset="0"/>
                  </a:endParaRPr>
                </a:p>
              </p:txBody>
            </p:sp>
          </p:grpSp>
          <p:cxnSp>
            <p:nvCxnSpPr>
              <p:cNvPr id="44" name="直接箭头连接符 43"/>
              <p:cNvCxnSpPr/>
              <p:nvPr/>
            </p:nvCxnSpPr>
            <p:spPr>
              <a:xfrm>
                <a:off x="2740025" y="4578350"/>
                <a:ext cx="1403350" cy="317500"/>
              </a:xfrm>
              <a:prstGeom prst="straightConnector1">
                <a:avLst/>
              </a:prstGeom>
              <a:ln w="25400">
                <a:solidFill>
                  <a:srgbClr val="DAA6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13"/>
              <p:cNvSpPr txBox="1"/>
              <p:nvPr/>
            </p:nvSpPr>
            <p:spPr>
              <a:xfrm>
                <a:off x="3367088" y="3017838"/>
                <a:ext cx="2476500" cy="46430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5pPr>
              </a:lstStyle>
              <a:p>
                <a:pPr marL="0" lvl="0" indent="0" algn="ctr">
                  <a:spcBef>
                    <a:spcPct val="0"/>
                  </a:spcBef>
                  <a:buNone/>
                </a:pPr>
                <a:endParaRPr lang="zh-CN" altLang="en-US" sz="1800" dirty="0">
                  <a:latin typeface="微软雅黑" panose="020B0503020204020204" charset="-122"/>
                  <a:ea typeface="微软雅黑" panose="020B0503020204020204" charset="-122"/>
                </a:endParaRPr>
              </a:p>
            </p:txBody>
          </p:sp>
          <p:grpSp>
            <p:nvGrpSpPr>
              <p:cNvPr id="46" name="组合 2"/>
              <p:cNvGrpSpPr/>
              <p:nvPr/>
            </p:nvGrpSpPr>
            <p:grpSpPr>
              <a:xfrm>
                <a:off x="2147888" y="4260850"/>
                <a:ext cx="1995487" cy="635000"/>
                <a:chOff x="2147888" y="4260850"/>
                <a:chExt cx="1995487" cy="635000"/>
              </a:xfrm>
            </p:grpSpPr>
            <p:sp>
              <p:nvSpPr>
                <p:cNvPr id="49" name="椭圆 48"/>
                <p:cNvSpPr/>
                <p:nvPr/>
              </p:nvSpPr>
              <p:spPr>
                <a:xfrm>
                  <a:off x="2147888" y="4260850"/>
                  <a:ext cx="592137" cy="635000"/>
                </a:xfrm>
                <a:prstGeom prst="ellipse">
                  <a:avLst/>
                </a:prstGeom>
                <a:no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0" name="直接箭头连接符 49"/>
                <p:cNvCxnSpPr>
                  <a:endCxn id="49" idx="6"/>
                </p:cNvCxnSpPr>
                <p:nvPr/>
              </p:nvCxnSpPr>
              <p:spPr>
                <a:xfrm flipH="1">
                  <a:off x="2740025" y="4260850"/>
                  <a:ext cx="1403350" cy="317500"/>
                </a:xfrm>
                <a:prstGeom prst="straightConnector1">
                  <a:avLst/>
                </a:prstGeom>
                <a:ln w="25400">
                  <a:solidFill>
                    <a:srgbClr val="DAA600"/>
                  </a:solidFill>
                  <a:tailEnd type="none"/>
                </a:ln>
              </p:spPr>
              <p:style>
                <a:lnRef idx="1">
                  <a:schemeClr val="accent1"/>
                </a:lnRef>
                <a:fillRef idx="0">
                  <a:schemeClr val="accent1"/>
                </a:fillRef>
                <a:effectRef idx="0">
                  <a:schemeClr val="accent1"/>
                </a:effectRef>
                <a:fontRef idx="minor">
                  <a:schemeClr val="tx1"/>
                </a:fontRef>
              </p:style>
            </p:cxnSp>
          </p:grpSp>
          <p:pic>
            <p:nvPicPr>
              <p:cNvPr id="47" name="图片 12"/>
              <p:cNvPicPr>
                <a:picLocks noChangeAspect="1"/>
              </p:cNvPicPr>
              <p:nvPr/>
            </p:nvPicPr>
            <p:blipFill>
              <a:blip r:embed="rId10"/>
              <a:stretch>
                <a:fillRect/>
              </a:stretch>
            </p:blipFill>
            <p:spPr>
              <a:xfrm>
                <a:off x="4113213" y="3833813"/>
                <a:ext cx="736600" cy="746125"/>
              </a:xfrm>
              <a:prstGeom prst="rect">
                <a:avLst/>
              </a:prstGeom>
              <a:noFill/>
              <a:ln w="9525">
                <a:noFill/>
              </a:ln>
            </p:spPr>
          </p:pic>
          <p:pic>
            <p:nvPicPr>
              <p:cNvPr id="48" name="图片 13"/>
              <p:cNvPicPr>
                <a:picLocks noChangeAspect="1"/>
              </p:cNvPicPr>
              <p:nvPr/>
            </p:nvPicPr>
            <p:blipFill>
              <a:blip r:embed="rId11"/>
              <a:stretch>
                <a:fillRect/>
              </a:stretch>
            </p:blipFill>
            <p:spPr>
              <a:xfrm>
                <a:off x="4113213" y="4560888"/>
                <a:ext cx="736600" cy="835025"/>
              </a:xfrm>
              <a:prstGeom prst="rect">
                <a:avLst/>
              </a:prstGeom>
              <a:noFill/>
              <a:ln w="9525">
                <a:noFill/>
              </a:ln>
            </p:spPr>
          </p:pic>
        </p:gr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432350"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4.3.</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rPr>
              <a:t>智慧云管理平台</a:t>
            </a:r>
            <a:endParaRPr lang="zh-CN" altLang="en-US" sz="2400" b="1" dirty="0">
              <a:solidFill>
                <a:schemeClr val="accent4">
                  <a:lumMod val="75000"/>
                </a:schemeClr>
              </a:solidFill>
              <a:cs typeface="+mn-ea"/>
              <a:sym typeface="+mn-lt"/>
            </a:endParaRPr>
          </a:p>
        </p:txBody>
      </p:sp>
      <p:grpSp>
        <p:nvGrpSpPr>
          <p:cNvPr id="3" name="组合 2"/>
          <p:cNvGrpSpPr/>
          <p:nvPr/>
        </p:nvGrpSpPr>
        <p:grpSpPr>
          <a:xfrm>
            <a:off x="750266" y="1311681"/>
            <a:ext cx="10578321" cy="4247317"/>
            <a:chOff x="367585" y="1311682"/>
            <a:chExt cx="10578321" cy="4247317"/>
          </a:xfrm>
        </p:grpSpPr>
        <p:sp>
          <p:nvSpPr>
            <p:cNvPr id="2" name="矩形 1"/>
            <p:cNvSpPr/>
            <p:nvPr/>
          </p:nvSpPr>
          <p:spPr>
            <a:xfrm>
              <a:off x="367585" y="1311682"/>
              <a:ext cx="5401796" cy="4247317"/>
            </a:xfrm>
            <a:prstGeom prst="rect">
              <a:avLst/>
            </a:prstGeom>
          </p:spPr>
          <p:txBody>
            <a:bodyPr wrap="square">
              <a:spAutoFit/>
            </a:bodyPr>
            <a:lstStyle/>
            <a:p>
              <a:pPr>
                <a:lnSpc>
                  <a:spcPct val="150000"/>
                </a:lnSpc>
              </a:pPr>
              <a:r>
                <a:rPr lang="zh-CN" altLang="en-US" dirty="0"/>
                <a:t>建筑智能化集成管理系统是将不同功能的建筑智能化系统，通过统一的信息平台实现集成，以形成具有信息汇集、资源共享及优化管理等综合功能的系统。</a:t>
              </a:r>
              <a:endParaRPr lang="en-US" altLang="zh-CN" dirty="0"/>
            </a:p>
            <a:p>
              <a:pPr>
                <a:lnSpc>
                  <a:spcPct val="150000"/>
                </a:lnSpc>
              </a:pPr>
              <a:endParaRPr lang="zh-CN" altLang="en-US" dirty="0"/>
            </a:p>
            <a:p>
              <a:pPr>
                <a:lnSpc>
                  <a:spcPct val="150000"/>
                </a:lnSpc>
              </a:pPr>
              <a:r>
                <a:rPr lang="zh-CN" altLang="en-US" dirty="0"/>
                <a:t>项目通过智能化集成管理系统统一平台的建设，实现将智慧园区内的防灾报警、建筑设备管理、车位引导等系统进行集成管理，并与广播系统、视频安防监控系统、出入口控制系统、信息发布系统互联，提高综合管理水平。</a:t>
              </a:r>
            </a:p>
          </p:txBody>
        </p:sp>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569" y="1706050"/>
              <a:ext cx="4375337" cy="269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432350" cy="461665"/>
          </a:xfrm>
          <a:prstGeom prst="rect">
            <a:avLst/>
          </a:prstGeom>
          <a:noFill/>
          <a:effectLst/>
        </p:spPr>
        <p:txBody>
          <a:bodyPr wrap="none" rtlCol="0">
            <a:spAutoFit/>
          </a:bodyPr>
          <a:lstStyle/>
          <a:p>
            <a:r>
              <a:rPr lang="en-US" altLang="zh-CN" sz="2400" b="1" dirty="0">
                <a:solidFill>
                  <a:schemeClr val="tx1">
                    <a:lumMod val="65000"/>
                    <a:lumOff val="35000"/>
                  </a:schemeClr>
                </a:solidFill>
                <a:cs typeface="+mn-ea"/>
                <a:sym typeface="+mn-lt"/>
              </a:rPr>
              <a:t>4.3.</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rPr>
              <a:t>智慧云管理平台</a:t>
            </a:r>
            <a:endParaRPr lang="zh-CN" altLang="en-US" sz="2400" b="1" dirty="0">
              <a:solidFill>
                <a:schemeClr val="accent4">
                  <a:lumMod val="75000"/>
                </a:schemeClr>
              </a:solidFill>
              <a:latin typeface="+mn-ea"/>
              <a:cs typeface="+mn-ea"/>
              <a:sym typeface="+mn-lt"/>
            </a:endParaRPr>
          </a:p>
        </p:txBody>
      </p:sp>
      <p:grpSp>
        <p:nvGrpSpPr>
          <p:cNvPr id="34" name="组合 33"/>
          <p:cNvGrpSpPr/>
          <p:nvPr/>
        </p:nvGrpSpPr>
        <p:grpSpPr>
          <a:xfrm>
            <a:off x="1401341" y="976300"/>
            <a:ext cx="9475795" cy="5486272"/>
            <a:chOff x="1401341" y="976300"/>
            <a:chExt cx="9475795" cy="5486272"/>
          </a:xfrm>
        </p:grpSpPr>
        <p:pic>
          <p:nvPicPr>
            <p:cNvPr id="35" name="图片 34"/>
            <p:cNvPicPr>
              <a:picLocks noChangeAspect="1"/>
            </p:cNvPicPr>
            <p:nvPr/>
          </p:nvPicPr>
          <p:blipFill>
            <a:blip r:embed="rId3" cstate="print"/>
            <a:stretch>
              <a:fillRect/>
            </a:stretch>
          </p:blipFill>
          <p:spPr>
            <a:xfrm>
              <a:off x="1401341" y="3515469"/>
              <a:ext cx="9475795" cy="2947103"/>
            </a:xfrm>
            <a:prstGeom prst="rect">
              <a:avLst/>
            </a:prstGeom>
          </p:spPr>
        </p:pic>
        <p:grpSp>
          <p:nvGrpSpPr>
            <p:cNvPr id="36" name="组 40"/>
            <p:cNvGrpSpPr/>
            <p:nvPr/>
          </p:nvGrpSpPr>
          <p:grpSpPr>
            <a:xfrm>
              <a:off x="1401341" y="2413175"/>
              <a:ext cx="9475795" cy="1369608"/>
              <a:chOff x="1401342" y="2463415"/>
              <a:chExt cx="9044206" cy="1369608"/>
            </a:xfrm>
          </p:grpSpPr>
          <p:grpSp>
            <p:nvGrpSpPr>
              <p:cNvPr id="49" name="组 37"/>
              <p:cNvGrpSpPr/>
              <p:nvPr/>
            </p:nvGrpSpPr>
            <p:grpSpPr>
              <a:xfrm>
                <a:off x="1401342" y="2463415"/>
                <a:ext cx="2964818" cy="1369608"/>
                <a:chOff x="1650380" y="2463415"/>
                <a:chExt cx="2680988" cy="1369608"/>
              </a:xfrm>
            </p:grpSpPr>
            <p:grpSp>
              <p:nvGrpSpPr>
                <p:cNvPr id="92" name="组 6"/>
                <p:cNvGrpSpPr/>
                <p:nvPr/>
              </p:nvGrpSpPr>
              <p:grpSpPr>
                <a:xfrm>
                  <a:off x="1650380" y="2463415"/>
                  <a:ext cx="2680988" cy="1369608"/>
                  <a:chOff x="3293706" y="2463415"/>
                  <a:chExt cx="1656666" cy="1369608"/>
                </a:xfrm>
              </p:grpSpPr>
              <p:sp>
                <p:nvSpPr>
                  <p:cNvPr id="95" name="矩形 94"/>
                  <p:cNvSpPr/>
                  <p:nvPr/>
                </p:nvSpPr>
                <p:spPr bwMode="auto">
                  <a:xfrm>
                    <a:off x="3293706" y="2771192"/>
                    <a:ext cx="1656666" cy="1061831"/>
                  </a:xfrm>
                  <a:prstGeom prst="rect">
                    <a:avLst/>
                  </a:prstGeom>
                  <a:solidFill>
                    <a:srgbClr val="56C0DA"/>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rtl="0"/>
                    <a:endParaRPr lang="zh-CN" altLang="en-US" sz="2400">
                      <a:ea typeface="宋体" panose="02010600030101010101" pitchFamily="2" charset="-122"/>
                    </a:endParaRPr>
                  </a:p>
                </p:txBody>
              </p:sp>
              <p:sp>
                <p:nvSpPr>
                  <p:cNvPr id="96" name="文本框 13"/>
                  <p:cNvSpPr txBox="1"/>
                  <p:nvPr/>
                </p:nvSpPr>
                <p:spPr>
                  <a:xfrm>
                    <a:off x="3293706" y="2463415"/>
                    <a:ext cx="1656666" cy="318100"/>
                  </a:xfrm>
                  <a:prstGeom prst="rect">
                    <a:avLst/>
                  </a:prstGeom>
                  <a:noFill/>
                  <a:ln>
                    <a:solidFill>
                      <a:srgbClr val="56C0DA"/>
                    </a:solidFill>
                  </a:ln>
                </p:spPr>
                <p:txBody>
                  <a:bodyPr wrap="square" rtlCol="0">
                    <a:spAutoFit/>
                  </a:bodyPr>
                  <a:lstStyle/>
                  <a:p>
                    <a:pPr algn="ctr"/>
                    <a:r>
                      <a:rPr kumimoji="1" lang="zh-CN" altLang="en-US" sz="1465" b="1" dirty="0">
                        <a:solidFill>
                          <a:srgbClr val="56C0DA"/>
                        </a:solidFill>
                        <a:latin typeface="微软雅黑" panose="020B0503020204020204" charset="-122"/>
                        <a:ea typeface="微软雅黑" panose="020B0503020204020204" charset="-122"/>
                        <a:cs typeface="微软雅黑" panose="020B0503020204020204" charset="-122"/>
                      </a:rPr>
                      <a:t>设备设施管理</a:t>
                    </a:r>
                  </a:p>
                </p:txBody>
              </p:sp>
            </p:grpSp>
            <p:sp>
              <p:nvSpPr>
                <p:cNvPr id="93" name="文本框 17"/>
                <p:cNvSpPr txBox="1"/>
                <p:nvPr/>
              </p:nvSpPr>
              <p:spPr>
                <a:xfrm>
                  <a:off x="2186052" y="2893374"/>
                  <a:ext cx="790930" cy="830997"/>
                </a:xfrm>
                <a:prstGeom prst="rect">
                  <a:avLst/>
                </a:prstGeom>
                <a:noFill/>
                <a:ln>
                  <a:noFill/>
                </a:ln>
              </p:spPr>
              <p:txBody>
                <a:bodyPr wrap="square" rtlCol="0">
                  <a:spAutoFit/>
                </a:bodyPr>
                <a:lstStyle/>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资产管理　　　　工单管理</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巡检管理</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云文件管理</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4" name="文本框 18"/>
                <p:cNvSpPr txBox="1"/>
                <p:nvPr/>
              </p:nvSpPr>
              <p:spPr>
                <a:xfrm>
                  <a:off x="3095192" y="2893374"/>
                  <a:ext cx="727867" cy="830997"/>
                </a:xfrm>
                <a:prstGeom prst="rect">
                  <a:avLst/>
                </a:prstGeom>
                <a:noFill/>
                <a:ln>
                  <a:noFill/>
                </a:ln>
              </p:spPr>
              <p:txBody>
                <a:bodyPr wrap="square" rtlCol="0">
                  <a:spAutoFit/>
                </a:bodyPr>
                <a:lstStyle/>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知识库</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品质检查</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设备管理</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rPr>
                    <a:t>……</a:t>
                  </a:r>
                </a:p>
              </p:txBody>
            </p:sp>
          </p:grpSp>
          <p:grpSp>
            <p:nvGrpSpPr>
              <p:cNvPr id="50" name="组 26"/>
              <p:cNvGrpSpPr/>
              <p:nvPr/>
            </p:nvGrpSpPr>
            <p:grpSpPr>
              <a:xfrm>
                <a:off x="7477506" y="2463415"/>
                <a:ext cx="2968042" cy="1369608"/>
                <a:chOff x="8606532" y="2463415"/>
                <a:chExt cx="1573166" cy="1369608"/>
              </a:xfrm>
            </p:grpSpPr>
            <p:sp>
              <p:nvSpPr>
                <p:cNvPr id="87" name="矩形 86"/>
                <p:cNvSpPr/>
                <p:nvPr/>
              </p:nvSpPr>
              <p:spPr bwMode="auto">
                <a:xfrm>
                  <a:off x="8606532" y="2771192"/>
                  <a:ext cx="1573166" cy="1061831"/>
                </a:xfrm>
                <a:prstGeom prst="rect">
                  <a:avLst/>
                </a:prstGeom>
                <a:solidFill>
                  <a:srgbClr val="975CA3"/>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rtl="0"/>
                  <a:endParaRPr lang="zh-CN" altLang="en-US" sz="2400">
                    <a:ea typeface="宋体" panose="02010600030101010101" pitchFamily="2" charset="-122"/>
                  </a:endParaRPr>
                </a:p>
              </p:txBody>
            </p:sp>
            <p:sp>
              <p:nvSpPr>
                <p:cNvPr id="88" name="文本框 15"/>
                <p:cNvSpPr txBox="1"/>
                <p:nvPr/>
              </p:nvSpPr>
              <p:spPr>
                <a:xfrm>
                  <a:off x="8606532" y="2463415"/>
                  <a:ext cx="1573166" cy="318100"/>
                </a:xfrm>
                <a:prstGeom prst="rect">
                  <a:avLst/>
                </a:prstGeom>
                <a:noFill/>
                <a:ln>
                  <a:solidFill>
                    <a:srgbClr val="975CA3"/>
                  </a:solidFill>
                </a:ln>
              </p:spPr>
              <p:txBody>
                <a:bodyPr wrap="square" rtlCol="0">
                  <a:spAutoFit/>
                </a:bodyPr>
                <a:lstStyle/>
                <a:p>
                  <a:pPr algn="ctr"/>
                  <a:r>
                    <a:rPr kumimoji="1" lang="zh-CN" altLang="en-US" sz="1465" b="1" dirty="0">
                      <a:solidFill>
                        <a:srgbClr val="975CA3"/>
                      </a:solidFill>
                      <a:latin typeface="微软雅黑" panose="020B0503020204020204" charset="-122"/>
                      <a:ea typeface="微软雅黑" panose="020B0503020204020204" charset="-122"/>
                      <a:cs typeface="微软雅黑" panose="020B0503020204020204" charset="-122"/>
                    </a:rPr>
                    <a:t>公共安全管理</a:t>
                  </a:r>
                </a:p>
              </p:txBody>
            </p:sp>
            <p:sp>
              <p:nvSpPr>
                <p:cNvPr id="89" name="文本框 21"/>
                <p:cNvSpPr txBox="1"/>
                <p:nvPr/>
              </p:nvSpPr>
              <p:spPr>
                <a:xfrm>
                  <a:off x="8852120" y="2957335"/>
                  <a:ext cx="448144" cy="646331"/>
                </a:xfrm>
                <a:prstGeom prst="rect">
                  <a:avLst/>
                </a:prstGeom>
                <a:noFill/>
                <a:ln>
                  <a:noFill/>
                </a:ln>
              </p:spPr>
              <p:txBody>
                <a:bodyPr wrap="square" rtlCol="0">
                  <a:spAutoFit/>
                </a:bodyPr>
                <a:lstStyle/>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运营总览</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消防报警</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视频监控</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0" name="文本框 22"/>
                <p:cNvSpPr txBox="1"/>
                <p:nvPr/>
              </p:nvSpPr>
              <p:spPr>
                <a:xfrm>
                  <a:off x="9211695" y="2957335"/>
                  <a:ext cx="404982" cy="646331"/>
                </a:xfrm>
                <a:prstGeom prst="rect">
                  <a:avLst/>
                </a:prstGeom>
                <a:noFill/>
                <a:ln>
                  <a:noFill/>
                </a:ln>
              </p:spPr>
              <p:txBody>
                <a:bodyPr wrap="square" rtlCol="0">
                  <a:spAutoFit/>
                </a:bodyPr>
                <a:lstStyle/>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视频分析</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多媒体管理</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客流管理</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1" name="文本框 38"/>
                <p:cNvSpPr txBox="1"/>
                <p:nvPr/>
              </p:nvSpPr>
              <p:spPr>
                <a:xfrm>
                  <a:off x="9616677" y="3123022"/>
                  <a:ext cx="267590" cy="276999"/>
                </a:xfrm>
                <a:prstGeom prst="rect">
                  <a:avLst/>
                </a:prstGeom>
                <a:noFill/>
                <a:ln>
                  <a:noFill/>
                </a:ln>
              </p:spPr>
              <p:txBody>
                <a:bodyPr wrap="square" rtlCol="0">
                  <a:spAutoFit/>
                </a:bodyPr>
                <a:lstStyle/>
                <a:p>
                  <a:pPr>
                    <a:lnSpc>
                      <a:spcPct val="150000"/>
                    </a:lnSpc>
                  </a:pPr>
                  <a:r>
                    <a:rPr kumimoji="1" lang="en-US" altLang="zh-CN" sz="800" b="1">
                      <a:solidFill>
                        <a:schemeClr val="bg1"/>
                      </a:solidFill>
                      <a:latin typeface="微软雅黑" panose="020B0503020204020204" charset="-122"/>
                      <a:ea typeface="微软雅黑" panose="020B0503020204020204" charset="-122"/>
                      <a:cs typeface="微软雅黑" panose="020B0503020204020204" charset="-122"/>
                    </a:rPr>
                    <a:t>……</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51" name="组 12"/>
              <p:cNvGrpSpPr/>
              <p:nvPr/>
            </p:nvGrpSpPr>
            <p:grpSpPr>
              <a:xfrm>
                <a:off x="4439424" y="2463415"/>
                <a:ext cx="2964818" cy="1369608"/>
                <a:chOff x="5287642" y="2463415"/>
                <a:chExt cx="2964818" cy="1369608"/>
              </a:xfrm>
            </p:grpSpPr>
            <p:sp>
              <p:nvSpPr>
                <p:cNvPr id="52" name="矩形 51"/>
                <p:cNvSpPr/>
                <p:nvPr/>
              </p:nvSpPr>
              <p:spPr bwMode="auto">
                <a:xfrm>
                  <a:off x="5287642" y="2771192"/>
                  <a:ext cx="2964818" cy="1061831"/>
                </a:xfrm>
                <a:prstGeom prst="rect">
                  <a:avLst/>
                </a:prstGeom>
                <a:solidFill>
                  <a:srgbClr val="46AD32"/>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rtl="0"/>
                  <a:endParaRPr lang="zh-CN" altLang="en-US" sz="2400">
                    <a:ea typeface="宋体" panose="02010600030101010101" pitchFamily="2" charset="-122"/>
                  </a:endParaRPr>
                </a:p>
              </p:txBody>
            </p:sp>
            <p:sp>
              <p:nvSpPr>
                <p:cNvPr id="53" name="文本框 14"/>
                <p:cNvSpPr txBox="1"/>
                <p:nvPr/>
              </p:nvSpPr>
              <p:spPr>
                <a:xfrm>
                  <a:off x="5287642" y="2463415"/>
                  <a:ext cx="2964818" cy="318100"/>
                </a:xfrm>
                <a:prstGeom prst="rect">
                  <a:avLst/>
                </a:prstGeom>
                <a:noFill/>
                <a:ln>
                  <a:solidFill>
                    <a:srgbClr val="46AD32"/>
                  </a:solidFill>
                </a:ln>
              </p:spPr>
              <p:txBody>
                <a:bodyPr wrap="square" rtlCol="0">
                  <a:spAutoFit/>
                </a:bodyPr>
                <a:lstStyle/>
                <a:p>
                  <a:pPr algn="ctr"/>
                  <a:r>
                    <a:rPr kumimoji="1" lang="zh-CN" altLang="en-US" sz="1465" b="1" dirty="0">
                      <a:solidFill>
                        <a:srgbClr val="46AD32"/>
                      </a:solidFill>
                      <a:latin typeface="微软雅黑" panose="020B0503020204020204" charset="-122"/>
                      <a:ea typeface="微软雅黑" panose="020B0503020204020204" charset="-122"/>
                      <a:cs typeface="微软雅黑" panose="020B0503020204020204" charset="-122"/>
                    </a:rPr>
                    <a:t>能耗能效管理</a:t>
                  </a:r>
                </a:p>
              </p:txBody>
            </p:sp>
            <p:sp>
              <p:nvSpPr>
                <p:cNvPr id="83" name="文本框 19"/>
                <p:cNvSpPr txBox="1"/>
                <p:nvPr/>
              </p:nvSpPr>
              <p:spPr>
                <a:xfrm>
                  <a:off x="5498613" y="2777255"/>
                  <a:ext cx="871078" cy="1015663"/>
                </a:xfrm>
                <a:prstGeom prst="rect">
                  <a:avLst/>
                </a:prstGeom>
                <a:noFill/>
                <a:ln>
                  <a:noFill/>
                </a:ln>
              </p:spPr>
              <p:txBody>
                <a:bodyPr wrap="square" rtlCol="0">
                  <a:spAutoFit/>
                </a:bodyPr>
                <a:lstStyle/>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能耗统计</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环境管理</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碳排放</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项目能量表计</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变压器负荷率</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4" name="文本框 20"/>
                <p:cNvSpPr txBox="1"/>
                <p:nvPr/>
              </p:nvSpPr>
              <p:spPr>
                <a:xfrm>
                  <a:off x="6319149" y="2777255"/>
                  <a:ext cx="871078" cy="1015663"/>
                </a:xfrm>
                <a:prstGeom prst="rect">
                  <a:avLst/>
                </a:prstGeom>
                <a:noFill/>
                <a:ln>
                  <a:noFill/>
                </a:ln>
              </p:spPr>
              <p:txBody>
                <a:bodyPr wrap="square" rtlCol="0">
                  <a:spAutoFit/>
                </a:bodyPr>
                <a:lstStyle/>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能耗全景</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能耗查询</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能耗分析</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制冷设备分析</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能耗排名</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5" name="文本框 23"/>
                <p:cNvSpPr txBox="1"/>
                <p:nvPr/>
              </p:nvSpPr>
              <p:spPr>
                <a:xfrm>
                  <a:off x="7181001" y="2777255"/>
                  <a:ext cx="648760" cy="1015663"/>
                </a:xfrm>
                <a:prstGeom prst="rect">
                  <a:avLst/>
                </a:prstGeom>
                <a:noFill/>
                <a:ln>
                  <a:noFill/>
                </a:ln>
              </p:spPr>
              <p:txBody>
                <a:bodyPr wrap="square" rtlCol="0">
                  <a:spAutoFit/>
                </a:bodyPr>
                <a:lstStyle/>
                <a:p>
                  <a:pPr>
                    <a:lnSpc>
                      <a:spcPct val="150000"/>
                    </a:lnSpc>
                  </a:pPr>
                  <a:r>
                    <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rPr>
                    <a:t>KPI</a:t>
                  </a: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管理</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能耗预警</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故障检测</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故障诊断</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800" b="1" dirty="0">
                      <a:solidFill>
                        <a:schemeClr val="bg1"/>
                      </a:solidFill>
                      <a:latin typeface="微软雅黑" panose="020B0503020204020204" charset="-122"/>
                      <a:ea typeface="微软雅黑" panose="020B0503020204020204" charset="-122"/>
                      <a:cs typeface="微软雅黑" panose="020B0503020204020204" charset="-122"/>
                    </a:rPr>
                    <a:t>报表管理</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6" name="文本框 25"/>
                <p:cNvSpPr txBox="1"/>
                <p:nvPr/>
              </p:nvSpPr>
              <p:spPr>
                <a:xfrm>
                  <a:off x="7805427" y="3163040"/>
                  <a:ext cx="410672" cy="276999"/>
                </a:xfrm>
                <a:prstGeom prst="rect">
                  <a:avLst/>
                </a:prstGeom>
                <a:noFill/>
                <a:ln>
                  <a:noFill/>
                </a:ln>
              </p:spPr>
              <p:txBody>
                <a:bodyPr wrap="square" rtlCol="0">
                  <a:spAutoFit/>
                </a:bodyPr>
                <a:lstStyle/>
                <a:p>
                  <a:pPr>
                    <a:lnSpc>
                      <a:spcPct val="150000"/>
                    </a:lnSpc>
                  </a:pPr>
                  <a:r>
                    <a:rPr kumimoji="1" lang="en-US" altLang="zh-CN" sz="800" b="1">
                      <a:solidFill>
                        <a:schemeClr val="bg1"/>
                      </a:solidFill>
                      <a:latin typeface="微软雅黑" panose="020B0503020204020204" charset="-122"/>
                      <a:ea typeface="微软雅黑" panose="020B0503020204020204" charset="-122"/>
                      <a:cs typeface="微软雅黑" panose="020B0503020204020204" charset="-122"/>
                    </a:rPr>
                    <a:t>……</a:t>
                  </a:r>
                  <a:endParaRPr kumimoji="1"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grpSp>
          <p:nvGrpSpPr>
            <p:cNvPr id="37" name="组 4"/>
            <p:cNvGrpSpPr/>
            <p:nvPr/>
          </p:nvGrpSpPr>
          <p:grpSpPr>
            <a:xfrm>
              <a:off x="2756141" y="4090559"/>
              <a:ext cx="6766195" cy="358375"/>
              <a:chOff x="2756141" y="3823341"/>
              <a:chExt cx="6766195" cy="358374"/>
            </a:xfrm>
          </p:grpSpPr>
          <p:grpSp>
            <p:nvGrpSpPr>
              <p:cNvPr id="40" name="组 2"/>
              <p:cNvGrpSpPr/>
              <p:nvPr/>
            </p:nvGrpSpPr>
            <p:grpSpPr>
              <a:xfrm>
                <a:off x="2756141" y="3823341"/>
                <a:ext cx="258443" cy="358374"/>
                <a:chOff x="2279805" y="4051077"/>
                <a:chExt cx="338960" cy="470472"/>
              </a:xfrm>
            </p:grpSpPr>
            <p:sp>
              <p:nvSpPr>
                <p:cNvPr id="47" name="燕尾形 46"/>
                <p:cNvSpPr/>
                <p:nvPr/>
              </p:nvSpPr>
              <p:spPr bwMode="auto">
                <a:xfrm rot="16200000">
                  <a:off x="2327102" y="4003780"/>
                  <a:ext cx="244366" cy="338959"/>
                </a:xfrm>
                <a:prstGeom prst="chevron">
                  <a:avLst/>
                </a:prstGeom>
                <a:solidFill>
                  <a:srgbClr val="FFC0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rtl="0"/>
                  <a:endParaRPr lang="zh-CN" altLang="en-US" sz="2400">
                    <a:ea typeface="宋体" panose="02010600030101010101" pitchFamily="2" charset="-122"/>
                  </a:endParaRPr>
                </a:p>
              </p:txBody>
            </p:sp>
            <p:sp>
              <p:nvSpPr>
                <p:cNvPr id="48" name="燕尾形 47"/>
                <p:cNvSpPr/>
                <p:nvPr/>
              </p:nvSpPr>
              <p:spPr bwMode="auto">
                <a:xfrm rot="16200000">
                  <a:off x="2327103" y="4229886"/>
                  <a:ext cx="244366" cy="338959"/>
                </a:xfrm>
                <a:prstGeom prst="chevron">
                  <a:avLst/>
                </a:prstGeom>
                <a:solidFill>
                  <a:srgbClr val="FFC0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rtl="0"/>
                  <a:endParaRPr lang="zh-CN" altLang="en-US" sz="2400">
                    <a:ea typeface="宋体" panose="02010600030101010101" pitchFamily="2" charset="-122"/>
                  </a:endParaRPr>
                </a:p>
              </p:txBody>
            </p:sp>
          </p:grpSp>
          <p:grpSp>
            <p:nvGrpSpPr>
              <p:cNvPr id="41" name="组 31"/>
              <p:cNvGrpSpPr/>
              <p:nvPr/>
            </p:nvGrpSpPr>
            <p:grpSpPr>
              <a:xfrm>
                <a:off x="6010017" y="3823341"/>
                <a:ext cx="258443" cy="358374"/>
                <a:chOff x="2279805" y="4051077"/>
                <a:chExt cx="338960" cy="470472"/>
              </a:xfrm>
            </p:grpSpPr>
            <p:sp>
              <p:nvSpPr>
                <p:cNvPr id="45" name="燕尾形 44"/>
                <p:cNvSpPr/>
                <p:nvPr/>
              </p:nvSpPr>
              <p:spPr bwMode="auto">
                <a:xfrm rot="16200000">
                  <a:off x="2327102" y="4003780"/>
                  <a:ext cx="244366" cy="338959"/>
                </a:xfrm>
                <a:prstGeom prst="chevron">
                  <a:avLst/>
                </a:prstGeom>
                <a:solidFill>
                  <a:srgbClr val="FFC0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rtl="0"/>
                  <a:endParaRPr lang="zh-CN" altLang="en-US" sz="2400">
                    <a:ea typeface="宋体" panose="02010600030101010101" pitchFamily="2" charset="-122"/>
                  </a:endParaRPr>
                </a:p>
              </p:txBody>
            </p:sp>
            <p:sp>
              <p:nvSpPr>
                <p:cNvPr id="46" name="燕尾形 45"/>
                <p:cNvSpPr/>
                <p:nvPr/>
              </p:nvSpPr>
              <p:spPr bwMode="auto">
                <a:xfrm rot="16200000">
                  <a:off x="2327103" y="4229886"/>
                  <a:ext cx="244366" cy="338959"/>
                </a:xfrm>
                <a:prstGeom prst="chevron">
                  <a:avLst/>
                </a:prstGeom>
                <a:solidFill>
                  <a:srgbClr val="FFC0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rtl="0"/>
                  <a:endParaRPr lang="zh-CN" altLang="en-US" sz="2400">
                    <a:ea typeface="宋体" panose="02010600030101010101" pitchFamily="2" charset="-122"/>
                  </a:endParaRPr>
                </a:p>
              </p:txBody>
            </p:sp>
          </p:grpSp>
          <p:grpSp>
            <p:nvGrpSpPr>
              <p:cNvPr id="42" name="组 34"/>
              <p:cNvGrpSpPr/>
              <p:nvPr/>
            </p:nvGrpSpPr>
            <p:grpSpPr>
              <a:xfrm>
                <a:off x="9263893" y="3823341"/>
                <a:ext cx="258443" cy="358374"/>
                <a:chOff x="2279805" y="4051077"/>
                <a:chExt cx="338960" cy="470472"/>
              </a:xfrm>
            </p:grpSpPr>
            <p:sp>
              <p:nvSpPr>
                <p:cNvPr id="43" name="燕尾形 42"/>
                <p:cNvSpPr/>
                <p:nvPr/>
              </p:nvSpPr>
              <p:spPr bwMode="auto">
                <a:xfrm rot="16200000">
                  <a:off x="2327102" y="4003780"/>
                  <a:ext cx="244366" cy="338959"/>
                </a:xfrm>
                <a:prstGeom prst="chevron">
                  <a:avLst/>
                </a:prstGeom>
                <a:solidFill>
                  <a:srgbClr val="FFC0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rtl="0"/>
                  <a:endParaRPr lang="zh-CN" altLang="en-US" sz="2400">
                    <a:ea typeface="宋体" panose="02010600030101010101" pitchFamily="2" charset="-122"/>
                  </a:endParaRPr>
                </a:p>
              </p:txBody>
            </p:sp>
            <p:sp>
              <p:nvSpPr>
                <p:cNvPr id="44" name="燕尾形 43"/>
                <p:cNvSpPr/>
                <p:nvPr/>
              </p:nvSpPr>
              <p:spPr bwMode="auto">
                <a:xfrm rot="16200000">
                  <a:off x="2327103" y="4229886"/>
                  <a:ext cx="244366" cy="338959"/>
                </a:xfrm>
                <a:prstGeom prst="chevron">
                  <a:avLst/>
                </a:prstGeom>
                <a:solidFill>
                  <a:srgbClr val="FFC0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rtl="0"/>
                  <a:endParaRPr lang="zh-CN" altLang="en-US" sz="2400">
                    <a:ea typeface="宋体" panose="02010600030101010101" pitchFamily="2" charset="-122"/>
                  </a:endParaRPr>
                </a:p>
              </p:txBody>
            </p:sp>
          </p:grpSp>
        </p:grpSp>
        <p:pic>
          <p:nvPicPr>
            <p:cNvPr id="38" name="图片 37"/>
            <p:cNvPicPr>
              <a:picLocks noChangeAspect="1"/>
            </p:cNvPicPr>
            <p:nvPr/>
          </p:nvPicPr>
          <p:blipFill>
            <a:blip r:embed="rId4" cstate="print"/>
            <a:stretch>
              <a:fillRect/>
            </a:stretch>
          </p:blipFill>
          <p:spPr>
            <a:xfrm>
              <a:off x="2756143" y="976300"/>
              <a:ext cx="6989885" cy="1328221"/>
            </a:xfrm>
            <a:prstGeom prst="rect">
              <a:avLst/>
            </a:prstGeom>
          </p:spPr>
        </p:pic>
        <p:sp>
          <p:nvSpPr>
            <p:cNvPr id="39" name="矩形 38"/>
            <p:cNvSpPr/>
            <p:nvPr/>
          </p:nvSpPr>
          <p:spPr>
            <a:xfrm>
              <a:off x="3075358" y="2038350"/>
              <a:ext cx="6188536" cy="304271"/>
            </a:xfrm>
            <a:prstGeom prst="rect">
              <a:avLst/>
            </a:prstGeom>
            <a:ln>
              <a:no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智慧云管理平台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大数据云计算）</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5706563"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4.3.</a:t>
            </a:r>
            <a:r>
              <a:rPr lang="zh-CN" altLang="en-US" sz="2400" b="1" dirty="0">
                <a:solidFill>
                  <a:schemeClr val="tx1">
                    <a:lumMod val="65000"/>
                    <a:lumOff val="35000"/>
                  </a:schemeClr>
                </a:solidFill>
                <a:cs typeface="+mn-ea"/>
                <a:sym typeface="+mn-lt"/>
              </a:rPr>
              <a:t> </a:t>
            </a:r>
            <a:r>
              <a:rPr lang="zh-CN" altLang="en-US" sz="2400" b="1" dirty="0">
                <a:solidFill>
                  <a:schemeClr val="tx1">
                    <a:lumMod val="65000"/>
                    <a:lumOff val="35000"/>
                  </a:schemeClr>
                </a:solidFill>
                <a:cs typeface="+mn-ea"/>
              </a:rPr>
              <a:t>智慧云管理平台</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特征</a:t>
            </a:r>
            <a:endParaRPr lang="zh-CN" altLang="en-US" sz="2400" b="1" dirty="0">
              <a:solidFill>
                <a:schemeClr val="accent4">
                  <a:lumMod val="50000"/>
                </a:schemeClr>
              </a:solidFill>
              <a:latin typeface="+mn-ea"/>
              <a:cs typeface="+mn-ea"/>
              <a:sym typeface="+mn-lt"/>
            </a:endParaRPr>
          </a:p>
        </p:txBody>
      </p:sp>
      <p:grpSp>
        <p:nvGrpSpPr>
          <p:cNvPr id="11" name="组合 10"/>
          <p:cNvGrpSpPr/>
          <p:nvPr/>
        </p:nvGrpSpPr>
        <p:grpSpPr>
          <a:xfrm>
            <a:off x="904354" y="933651"/>
            <a:ext cx="10680162" cy="5251799"/>
            <a:chOff x="904354" y="933651"/>
            <a:chExt cx="10680162" cy="5251799"/>
          </a:xfrm>
        </p:grpSpPr>
        <p:pic>
          <p:nvPicPr>
            <p:cNvPr id="40" name="图片 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354" y="933651"/>
              <a:ext cx="10548930" cy="525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矩形 40"/>
            <p:cNvSpPr>
              <a:spLocks noChangeArrowheads="1"/>
            </p:cNvSpPr>
            <p:nvPr/>
          </p:nvSpPr>
          <p:spPr bwMode="auto">
            <a:xfrm>
              <a:off x="1020278" y="1058778"/>
              <a:ext cx="10564238" cy="5120641"/>
            </a:xfrm>
            <a:prstGeom prst="rect">
              <a:avLst/>
            </a:prstGeom>
            <a:solidFill>
              <a:srgbClr val="FFFFFF">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sym typeface="宋体" panose="02010600030101010101" pitchFamily="2" charset="-122"/>
              </a:endParaRPr>
            </a:p>
          </p:txBody>
        </p:sp>
      </p:grpSp>
      <p:sp>
        <p:nvSpPr>
          <p:cNvPr id="42" name="Text Box 2"/>
          <p:cNvSpPr>
            <a:spLocks noChangeArrowheads="1"/>
          </p:cNvSpPr>
          <p:nvPr/>
        </p:nvSpPr>
        <p:spPr bwMode="auto">
          <a:xfrm>
            <a:off x="4610099" y="1485900"/>
            <a:ext cx="3937000" cy="502766"/>
          </a:xfrm>
          <a:prstGeom prst="rect">
            <a:avLst/>
          </a:prstGeom>
          <a:solidFill>
            <a:srgbClr val="2AB8EC"/>
          </a:solid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665" b="1" dirty="0">
                <a:solidFill>
                  <a:schemeClr val="bg1"/>
                </a:solidFill>
                <a:latin typeface="微软雅黑" panose="020B0503020204020204" charset="-122"/>
                <a:ea typeface="微软雅黑" panose="020B0503020204020204" charset="-122"/>
                <a:sym typeface="微软雅黑" panose="020B0503020204020204" charset="-122"/>
              </a:rPr>
              <a:t>1</a:t>
            </a:r>
            <a:r>
              <a:rPr lang="zh-CN" altLang="en-US" sz="2665" b="1" dirty="0">
                <a:solidFill>
                  <a:schemeClr val="bg1"/>
                </a:solidFill>
                <a:latin typeface="微软雅黑" panose="020B0503020204020204" charset="-122"/>
                <a:ea typeface="微软雅黑" panose="020B0503020204020204" charset="-122"/>
                <a:sym typeface="微软雅黑" panose="020B0503020204020204" charset="-122"/>
              </a:rPr>
              <a:t>、进行精准的数据采集</a:t>
            </a:r>
          </a:p>
        </p:txBody>
      </p:sp>
      <p:sp>
        <p:nvSpPr>
          <p:cNvPr id="43" name="Text Box 2"/>
          <p:cNvSpPr>
            <a:spLocks noChangeArrowheads="1"/>
          </p:cNvSpPr>
          <p:nvPr/>
        </p:nvSpPr>
        <p:spPr bwMode="auto">
          <a:xfrm>
            <a:off x="4610099" y="2897716"/>
            <a:ext cx="3937000" cy="502766"/>
          </a:xfrm>
          <a:prstGeom prst="rect">
            <a:avLst/>
          </a:prstGeom>
          <a:solidFill>
            <a:srgbClr val="2AB8EC"/>
          </a:solid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665" b="1" dirty="0">
                <a:solidFill>
                  <a:srgbClr val="FFFFFF"/>
                </a:solidFill>
                <a:latin typeface="微软雅黑" panose="020B0503020204020204" charset="-122"/>
                <a:ea typeface="微软雅黑" panose="020B0503020204020204" charset="-122"/>
                <a:sym typeface="微软雅黑" panose="020B0503020204020204" charset="-122"/>
              </a:rPr>
              <a:t>2</a:t>
            </a:r>
            <a:r>
              <a:rPr lang="zh-CN" altLang="en-US" sz="2665" b="1" dirty="0">
                <a:solidFill>
                  <a:srgbClr val="FFFFFF"/>
                </a:solidFill>
                <a:latin typeface="微软雅黑" panose="020B0503020204020204" charset="-122"/>
                <a:ea typeface="微软雅黑" panose="020B0503020204020204" charset="-122"/>
                <a:sym typeface="微软雅黑" panose="020B0503020204020204" charset="-122"/>
              </a:rPr>
              <a:t>、实现精细化的管理</a:t>
            </a:r>
          </a:p>
        </p:txBody>
      </p:sp>
      <p:sp>
        <p:nvSpPr>
          <p:cNvPr id="44" name="Text Box 2"/>
          <p:cNvSpPr>
            <a:spLocks noChangeArrowheads="1"/>
          </p:cNvSpPr>
          <p:nvPr/>
        </p:nvSpPr>
        <p:spPr bwMode="auto">
          <a:xfrm>
            <a:off x="4610099" y="4362450"/>
            <a:ext cx="3937000" cy="502766"/>
          </a:xfrm>
          <a:prstGeom prst="rect">
            <a:avLst/>
          </a:prstGeom>
          <a:solidFill>
            <a:srgbClr val="2AB8EC"/>
          </a:solid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665" b="1" dirty="0">
                <a:solidFill>
                  <a:srgbClr val="FFFFFF"/>
                </a:solidFill>
                <a:latin typeface="微软雅黑" panose="020B0503020204020204" charset="-122"/>
                <a:ea typeface="微软雅黑" panose="020B0503020204020204" charset="-122"/>
                <a:sym typeface="微软雅黑" panose="020B0503020204020204" charset="-122"/>
              </a:rPr>
              <a:t>3</a:t>
            </a:r>
            <a:r>
              <a:rPr lang="zh-CN" altLang="en-US" sz="2665" b="1" dirty="0">
                <a:solidFill>
                  <a:srgbClr val="FFFFFF"/>
                </a:solidFill>
                <a:latin typeface="微软雅黑" panose="020B0503020204020204" charset="-122"/>
                <a:ea typeface="微软雅黑" panose="020B0503020204020204" charset="-122"/>
                <a:sym typeface="微软雅黑" panose="020B0503020204020204" charset="-122"/>
              </a:rPr>
              <a:t>、达到智慧化的服务</a:t>
            </a:r>
          </a:p>
        </p:txBody>
      </p:sp>
      <p:sp>
        <p:nvSpPr>
          <p:cNvPr id="45" name="下箭头 44"/>
          <p:cNvSpPr>
            <a:spLocks noChangeArrowheads="1"/>
          </p:cNvSpPr>
          <p:nvPr/>
        </p:nvSpPr>
        <p:spPr bwMode="auto">
          <a:xfrm>
            <a:off x="6369050" y="2182282"/>
            <a:ext cx="486833" cy="527051"/>
          </a:xfrm>
          <a:prstGeom prst="downArrow">
            <a:avLst>
              <a:gd name="adj1" fmla="val 50000"/>
              <a:gd name="adj2" fmla="val 50291"/>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sym typeface="宋体" panose="02010600030101010101" pitchFamily="2" charset="-122"/>
            </a:endParaRPr>
          </a:p>
        </p:txBody>
      </p:sp>
      <p:sp>
        <p:nvSpPr>
          <p:cNvPr id="46" name="下箭头 45"/>
          <p:cNvSpPr>
            <a:spLocks noChangeArrowheads="1"/>
          </p:cNvSpPr>
          <p:nvPr/>
        </p:nvSpPr>
        <p:spPr bwMode="auto">
          <a:xfrm>
            <a:off x="6369050" y="3647016"/>
            <a:ext cx="486833" cy="524933"/>
          </a:xfrm>
          <a:prstGeom prst="downArrow">
            <a:avLst>
              <a:gd name="adj1" fmla="val 50000"/>
              <a:gd name="adj2" fmla="val 50089"/>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sym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ppt_x"/>
                                          </p:val>
                                        </p:tav>
                                        <p:tav tm="100000">
                                          <p:val>
                                            <p:strVal val="#ppt_x"/>
                                          </p:val>
                                        </p:tav>
                                      </p:tavLst>
                                    </p:anim>
                                    <p:anim calcmode="lin" valueType="num">
                                      <p:cBhvr additive="base">
                                        <p:cTn id="18" dur="500" fill="hold"/>
                                        <p:tgtEl>
                                          <p:spTgt spid="42"/>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ppt_x"/>
                                          </p:val>
                                        </p:tav>
                                        <p:tav tm="100000">
                                          <p:val>
                                            <p:strVal val="#ppt_x"/>
                                          </p:val>
                                        </p:tav>
                                      </p:tavLst>
                                    </p:anim>
                                    <p:anim calcmode="lin" valueType="num">
                                      <p:cBhvr additive="base">
                                        <p:cTn id="23" dur="500" fill="hold"/>
                                        <p:tgtEl>
                                          <p:spTgt spid="4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ppt_x"/>
                                          </p:val>
                                        </p:tav>
                                        <p:tav tm="100000">
                                          <p:val>
                                            <p:strVal val="#ppt_x"/>
                                          </p:val>
                                        </p:tav>
                                      </p:tavLst>
                                    </p:anim>
                                    <p:anim calcmode="lin" valueType="num">
                                      <p:cBhvr additive="base">
                                        <p:cTn id="33" dur="500" fill="hold"/>
                                        <p:tgtEl>
                                          <p:spTgt spid="46"/>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2" grpId="0" animBg="1"/>
      <p:bldP spid="43" grpId="0" animBg="1"/>
      <p:bldP spid="44" grpId="0" animBg="1"/>
      <p:bldP spid="45" grpId="0" animBg="1"/>
      <p:bldP spid="4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7739223"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4.4.</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能源管理及计量系统</a:t>
            </a:r>
          </a:p>
        </p:txBody>
      </p:sp>
      <p:grpSp>
        <p:nvGrpSpPr>
          <p:cNvPr id="11" name="组合 10"/>
          <p:cNvGrpSpPr/>
          <p:nvPr/>
        </p:nvGrpSpPr>
        <p:grpSpPr>
          <a:xfrm>
            <a:off x="267634" y="812726"/>
            <a:ext cx="11582093" cy="5857017"/>
            <a:chOff x="267634" y="812726"/>
            <a:chExt cx="11582093" cy="5857017"/>
          </a:xfrm>
        </p:grpSpPr>
        <p:sp>
          <p:nvSpPr>
            <p:cNvPr id="5" name="矩形 4"/>
            <p:cNvSpPr/>
            <p:nvPr/>
          </p:nvSpPr>
          <p:spPr>
            <a:xfrm>
              <a:off x="267634" y="993680"/>
              <a:ext cx="6096000" cy="4893647"/>
            </a:xfrm>
            <a:prstGeom prst="rect">
              <a:avLst/>
            </a:prstGeom>
          </p:spPr>
          <p:txBody>
            <a:bodyPr>
              <a:spAutoFit/>
            </a:bodyPr>
            <a:lstStyle/>
            <a:p>
              <a:pPr>
                <a:lnSpc>
                  <a:spcPct val="150000"/>
                </a:lnSpc>
              </a:pPr>
              <a:r>
                <a:rPr lang="zh-CN" altLang="en-US" sz="1600" b="1" dirty="0">
                  <a:latin typeface="微软雅黑" panose="020B0503020204020204" charset="-122"/>
                  <a:ea typeface="微软雅黑" panose="020B0503020204020204" charset="-122"/>
                </a:rPr>
                <a:t>需求分析：</a:t>
              </a:r>
              <a:endParaRPr lang="en-US" altLang="zh-CN" sz="1600" b="1" dirty="0">
                <a:latin typeface="微软雅黑" panose="020B0503020204020204" charset="-122"/>
                <a:ea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rPr>
                <a:t>智慧园区为体现低消耗、低排放、高性能、高舒适的设计理念，应用集成技术和物联网技术在智慧园区内建设能效管理系统，实现多能源、多业态和多用户的综合能源管理。</a:t>
              </a:r>
              <a:endParaRPr lang="en-US" altLang="zh-CN" sz="1600" dirty="0">
                <a:latin typeface="微软雅黑" panose="020B0503020204020204" charset="-122"/>
                <a:ea typeface="微软雅黑" panose="020B0503020204020204" charset="-122"/>
              </a:endParaRPr>
            </a:p>
            <a:p>
              <a:pPr>
                <a:lnSpc>
                  <a:spcPct val="150000"/>
                </a:lnSpc>
              </a:pPr>
              <a:endParaRPr lang="en-US" altLang="zh-CN" sz="1600" dirty="0">
                <a:latin typeface="微软雅黑" panose="020B0503020204020204" charset="-122"/>
                <a:ea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rPr>
                <a:t>提高现有能源管理水平，对建筑的日常运行维护和用户耗能行为方式实施有效的管理，通过科学可行的能源改善策略实现节能。</a:t>
              </a:r>
              <a:endParaRPr lang="en-US" altLang="zh-CN" sz="1600" dirty="0">
                <a:latin typeface="微软雅黑" panose="020B0503020204020204" charset="-122"/>
                <a:ea typeface="微软雅黑" panose="020B0503020204020204" charset="-122"/>
              </a:endParaRPr>
            </a:p>
            <a:p>
              <a:pPr>
                <a:lnSpc>
                  <a:spcPct val="150000"/>
                </a:lnSpc>
              </a:pPr>
              <a:endParaRPr lang="en-US" altLang="zh-CN" sz="1600" dirty="0">
                <a:latin typeface="微软雅黑" panose="020B0503020204020204" charset="-122"/>
                <a:ea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rPr>
                <a:t>系统在能源供应及传输系统实时监控的基础上，对建筑能耗信息、环境信息、设备信息及运营信息进行统计、分析，得出与能源消耗及能源效率相关的决策性数据和信息，帮助管理人员了解历史和当前的能源使用状况，及预测未来的能耗趋势，辅助管理人员作出正确的能源改善策略。</a:t>
              </a:r>
              <a:endParaRPr lang="zh-CN" altLang="en-US" dirty="0"/>
            </a:p>
          </p:txBody>
        </p:sp>
        <p:pic>
          <p:nvPicPr>
            <p:cNvPr id="6" name="Picture 2" descr="C:\Users\ADMINI~1\AppData\Local\Temp\ksohtml\wpsE5F2.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658" y="812726"/>
              <a:ext cx="5380253" cy="3319975"/>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6833260" y="4746812"/>
              <a:ext cx="1465729" cy="8202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50000"/>
                </a:lnSpc>
              </a:pPr>
              <a:r>
                <a:rPr lang="zh-CN" altLang="en-US" sz="1600" dirty="0">
                  <a:latin typeface="微软雅黑" panose="020B0503020204020204" charset="-122"/>
                  <a:ea typeface="微软雅黑" panose="020B0503020204020204" charset="-122"/>
                </a:rPr>
                <a:t>非运营时间的能源浪费</a:t>
              </a:r>
              <a:endParaRPr lang="zh-CN" altLang="en-US" sz="1600" dirty="0"/>
            </a:p>
          </p:txBody>
        </p:sp>
        <p:sp>
          <p:nvSpPr>
            <p:cNvPr id="8" name="圆角矩形 7"/>
            <p:cNvSpPr/>
            <p:nvPr/>
          </p:nvSpPr>
          <p:spPr>
            <a:xfrm>
              <a:off x="8541036" y="4746812"/>
              <a:ext cx="1465729" cy="8202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lnSpc>
                  <a:spcPct val="150000"/>
                </a:lnSpc>
              </a:pPr>
              <a:r>
                <a:rPr lang="zh-CN" altLang="en-US" sz="1600" dirty="0">
                  <a:latin typeface="微软雅黑" panose="020B0503020204020204" charset="-122"/>
                  <a:ea typeface="微软雅黑" panose="020B0503020204020204" charset="-122"/>
                </a:rPr>
                <a:t>运营时间的不合理用能</a:t>
              </a:r>
            </a:p>
          </p:txBody>
        </p:sp>
        <p:sp>
          <p:nvSpPr>
            <p:cNvPr id="9" name="圆角矩形 8"/>
            <p:cNvSpPr/>
            <p:nvPr/>
          </p:nvSpPr>
          <p:spPr>
            <a:xfrm>
              <a:off x="10185161" y="4693024"/>
              <a:ext cx="1592134" cy="8202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lnSpc>
                  <a:spcPct val="150000"/>
                </a:lnSpc>
              </a:pPr>
              <a:r>
                <a:rPr lang="zh-CN" altLang="en-US" sz="1600" dirty="0">
                  <a:latin typeface="微软雅黑" panose="020B0503020204020204" charset="-122"/>
                  <a:ea typeface="微软雅黑" panose="020B0503020204020204" charset="-122"/>
                </a:rPr>
                <a:t>能源类型繁</a:t>
              </a:r>
              <a:endParaRPr lang="en-US" altLang="zh-CN" sz="1600" dirty="0">
                <a:latin typeface="微软雅黑" panose="020B0503020204020204" charset="-122"/>
                <a:ea typeface="微软雅黑" panose="020B0503020204020204" charset="-122"/>
              </a:endParaRPr>
            </a:p>
            <a:p>
              <a:pPr lvl="0" algn="ctr">
                <a:lnSpc>
                  <a:spcPct val="150000"/>
                </a:lnSpc>
              </a:pPr>
              <a:r>
                <a:rPr lang="zh-CN" altLang="en-US" sz="1600" dirty="0">
                  <a:latin typeface="微软雅黑" panose="020B0503020204020204" charset="-122"/>
                  <a:ea typeface="微软雅黑" panose="020B0503020204020204" charset="-122"/>
                </a:rPr>
                <a:t>多，集成困难</a:t>
              </a:r>
            </a:p>
          </p:txBody>
        </p:sp>
        <p:sp>
          <p:nvSpPr>
            <p:cNvPr id="12" name="圆角矩形 11"/>
            <p:cNvSpPr/>
            <p:nvPr/>
          </p:nvSpPr>
          <p:spPr>
            <a:xfrm>
              <a:off x="6685342" y="5836024"/>
              <a:ext cx="2474259" cy="8202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lnSpc>
                  <a:spcPct val="150000"/>
                </a:lnSpc>
              </a:pPr>
              <a:r>
                <a:rPr lang="zh-CN" altLang="en-US" sz="1600" dirty="0">
                  <a:latin typeface="微软雅黑" panose="020B0503020204020204" charset="-122"/>
                  <a:ea typeface="微软雅黑" panose="020B0503020204020204" charset="-122"/>
                </a:rPr>
                <a:t>不同用能类型的计费及核算繁杂，不易管理</a:t>
              </a:r>
            </a:p>
          </p:txBody>
        </p:sp>
        <p:sp>
          <p:nvSpPr>
            <p:cNvPr id="13" name="圆角矩形 12"/>
            <p:cNvSpPr/>
            <p:nvPr/>
          </p:nvSpPr>
          <p:spPr>
            <a:xfrm>
              <a:off x="9375468" y="5849473"/>
              <a:ext cx="2474259" cy="8202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lnSpc>
                  <a:spcPct val="150000"/>
                </a:lnSpc>
              </a:pPr>
              <a:r>
                <a:rPr lang="zh-CN" altLang="en-US" sz="1600" dirty="0">
                  <a:latin typeface="微软雅黑" panose="020B0503020204020204" charset="-122"/>
                  <a:ea typeface="微软雅黑" panose="020B0503020204020204" charset="-122"/>
                </a:rPr>
                <a:t>各能耗系统均没有统一的分项分类能源管理</a:t>
              </a:r>
            </a:p>
          </p:txBody>
        </p:sp>
        <p:sp>
          <p:nvSpPr>
            <p:cNvPr id="14" name="椭圆 13"/>
            <p:cNvSpPr/>
            <p:nvPr/>
          </p:nvSpPr>
          <p:spPr>
            <a:xfrm>
              <a:off x="7447969" y="3890655"/>
              <a:ext cx="3608655" cy="6992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zh-CN" altLang="en-US" b="1" dirty="0">
                  <a:solidFill>
                    <a:srgbClr val="00B0F0"/>
                  </a:solidFill>
                  <a:latin typeface="微软雅黑" panose="020B0503020204020204" charset="-122"/>
                  <a:ea typeface="微软雅黑" panose="020B0503020204020204" charset="-122"/>
                </a:rPr>
                <a:t>能耗管理普遍存在问题</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59766" y="322044"/>
            <a:ext cx="2569934"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智慧园区</a:t>
            </a:r>
            <a:r>
              <a:rPr lang="en-US" altLang="zh-CN" sz="2400" b="1" dirty="0">
                <a:solidFill>
                  <a:srgbClr val="FFC000"/>
                </a:solidFill>
                <a:cs typeface="+mn-ea"/>
                <a:sym typeface="+mn-lt"/>
              </a:rPr>
              <a:t>----</a:t>
            </a:r>
            <a:r>
              <a:rPr lang="zh-CN" altLang="en-US" sz="2400" b="1" dirty="0">
                <a:solidFill>
                  <a:srgbClr val="FFC000"/>
                </a:solidFill>
                <a:cs typeface="+mn-ea"/>
                <a:sym typeface="+mn-lt"/>
              </a:rPr>
              <a:t>起源</a:t>
            </a:r>
          </a:p>
        </p:txBody>
      </p:sp>
      <p:grpSp>
        <p:nvGrpSpPr>
          <p:cNvPr id="4" name="组合 3"/>
          <p:cNvGrpSpPr/>
          <p:nvPr/>
        </p:nvGrpSpPr>
        <p:grpSpPr>
          <a:xfrm>
            <a:off x="0" y="1121631"/>
            <a:ext cx="12192000" cy="5248912"/>
            <a:chOff x="0" y="1121631"/>
            <a:chExt cx="12192000" cy="5248912"/>
          </a:xfrm>
        </p:grpSpPr>
        <p:sp>
          <p:nvSpPr>
            <p:cNvPr id="7" name="Rectangle 3"/>
            <p:cNvSpPr>
              <a:spLocks noChangeArrowheads="1"/>
            </p:cNvSpPr>
            <p:nvPr/>
          </p:nvSpPr>
          <p:spPr bwMode="auto">
            <a:xfrm>
              <a:off x="0" y="1121631"/>
              <a:ext cx="12192000" cy="63500"/>
            </a:xfrm>
            <a:prstGeom prst="rect">
              <a:avLst/>
            </a:prstGeom>
            <a:solidFill>
              <a:srgbClr val="3397D3"/>
            </a:solidFill>
            <a:ln w="9525">
              <a:noFill/>
              <a:miter lim="800000"/>
            </a:ln>
          </p:spPr>
          <p:txBody>
            <a:bodyPr lIns="57752" tIns="28574" rIns="57752" bIns="28574" anchor="ctr"/>
            <a:lstStyle/>
            <a:p>
              <a:pPr algn="ctr">
                <a:buFontTx/>
                <a:buNone/>
              </a:pPr>
              <a:endParaRPr lang="zh-CN" altLang="en-US">
                <a:ea typeface="MS PGothic" panose="020B0600070205080204" pitchFamily="34" charset="-128"/>
              </a:endParaRPr>
            </a:p>
          </p:txBody>
        </p:sp>
        <p:grpSp>
          <p:nvGrpSpPr>
            <p:cNvPr id="8" name="Group 3"/>
            <p:cNvGrpSpPr/>
            <p:nvPr/>
          </p:nvGrpSpPr>
          <p:grpSpPr bwMode="auto">
            <a:xfrm>
              <a:off x="0" y="1274031"/>
              <a:ext cx="12192000" cy="1738313"/>
              <a:chOff x="0" y="0"/>
              <a:chExt cx="15206454" cy="2084388"/>
            </a:xfrm>
          </p:grpSpPr>
          <p:sp>
            <p:nvSpPr>
              <p:cNvPr id="9" name="Freeform 6"/>
              <p:cNvSpPr>
                <a:spLocks noChangeArrowheads="1"/>
              </p:cNvSpPr>
              <p:nvPr/>
            </p:nvSpPr>
            <p:spPr bwMode="auto">
              <a:xfrm>
                <a:off x="0" y="0"/>
                <a:ext cx="4983018" cy="2084388"/>
              </a:xfrm>
              <a:prstGeom prst="rect">
                <a:avLst/>
              </a:prstGeom>
              <a:solidFill>
                <a:srgbClr val="3397D3"/>
              </a:solidFill>
              <a:ln w="9525">
                <a:noFill/>
                <a:miter lim="800000"/>
              </a:ln>
              <a:effectLst/>
            </p:spPr>
            <p:txBody>
              <a:bodyPr lIns="90170" tIns="46990" rIns="90170" bIns="46990" anchor="ctr"/>
              <a:lstStyle/>
              <a:p>
                <a:pPr algn="ctr">
                  <a:buFontTx/>
                  <a:buChar char="•"/>
                </a:pPr>
                <a:endParaRPr lang="zh-CN" altLang="en-US" sz="1500">
                  <a:solidFill>
                    <a:srgbClr val="FFFFFF"/>
                  </a:solidFill>
                  <a:ea typeface="MS PGothic" panose="020B0600070205080204" pitchFamily="34" charset="-128"/>
                  <a:sym typeface="Arial" panose="020B0604020202020204" pitchFamily="34" charset="0"/>
                </a:endParaRPr>
              </a:p>
            </p:txBody>
          </p:sp>
          <p:sp>
            <p:nvSpPr>
              <p:cNvPr id="10" name="Freeform 6"/>
              <p:cNvSpPr>
                <a:spLocks noChangeArrowheads="1"/>
              </p:cNvSpPr>
              <p:nvPr/>
            </p:nvSpPr>
            <p:spPr bwMode="auto">
              <a:xfrm>
                <a:off x="5111718" y="0"/>
                <a:ext cx="4983018" cy="2084388"/>
              </a:xfrm>
              <a:prstGeom prst="rect">
                <a:avLst/>
              </a:prstGeom>
              <a:solidFill>
                <a:srgbClr val="3397D3"/>
              </a:solidFill>
              <a:ln w="9525">
                <a:noFill/>
                <a:miter lim="800000"/>
              </a:ln>
              <a:effectLst/>
            </p:spPr>
            <p:txBody>
              <a:bodyPr lIns="90170" tIns="46990" rIns="90170" bIns="46990" anchor="ctr"/>
              <a:lstStyle/>
              <a:p>
                <a:pPr algn="ctr">
                  <a:buFontTx/>
                  <a:buChar char="•"/>
                </a:pPr>
                <a:endParaRPr lang="zh-CN" altLang="en-US" sz="1500">
                  <a:solidFill>
                    <a:srgbClr val="FFFFFF"/>
                  </a:solidFill>
                  <a:ea typeface="MS PGothic" panose="020B0600070205080204" pitchFamily="34" charset="-128"/>
                  <a:sym typeface="Arial" panose="020B0604020202020204" pitchFamily="34" charset="0"/>
                </a:endParaRPr>
              </a:p>
            </p:txBody>
          </p:sp>
          <p:sp>
            <p:nvSpPr>
              <p:cNvPr id="11" name="Freeform 6"/>
              <p:cNvSpPr>
                <a:spLocks noChangeArrowheads="1"/>
              </p:cNvSpPr>
              <p:nvPr/>
            </p:nvSpPr>
            <p:spPr bwMode="auto">
              <a:xfrm>
                <a:off x="10223436" y="0"/>
                <a:ext cx="4983018" cy="2084388"/>
              </a:xfrm>
              <a:prstGeom prst="rect">
                <a:avLst/>
              </a:prstGeom>
              <a:solidFill>
                <a:srgbClr val="3397D3"/>
              </a:solidFill>
              <a:ln w="9525">
                <a:noFill/>
                <a:miter lim="800000"/>
              </a:ln>
              <a:effectLst/>
            </p:spPr>
            <p:txBody>
              <a:bodyPr lIns="90170" tIns="46990" rIns="90170" bIns="46990" anchor="ctr"/>
              <a:lstStyle/>
              <a:p>
                <a:pPr algn="ctr">
                  <a:buFontTx/>
                  <a:buChar char="•"/>
                </a:pPr>
                <a:endParaRPr lang="zh-CN" altLang="en-US" sz="1500">
                  <a:solidFill>
                    <a:srgbClr val="FFFFFF"/>
                  </a:solidFill>
                  <a:ea typeface="MS PGothic" panose="020B0600070205080204" pitchFamily="34" charset="-128"/>
                  <a:sym typeface="Arial" panose="020B0604020202020204" pitchFamily="34" charset="0"/>
                </a:endParaRPr>
              </a:p>
            </p:txBody>
          </p:sp>
        </p:grpSp>
        <p:pic>
          <p:nvPicPr>
            <p:cNvPr id="12" name="Picture 3" descr="\\MAGNUM\Projects\Microsoft\Cloud Power FY12\Design\Icons\PNGs\Open_Web_Platform.png"/>
            <p:cNvPicPr>
              <a:picLocks noChangeAspect="1" noChangeArrowheads="1"/>
            </p:cNvPicPr>
            <p:nvPr/>
          </p:nvPicPr>
          <p:blipFill>
            <a:blip r:embed="rId3">
              <a:lum bright="100000"/>
            </a:blip>
            <a:srcRect/>
            <a:stretch>
              <a:fillRect/>
            </a:stretch>
          </p:blipFill>
          <p:spPr bwMode="auto">
            <a:xfrm>
              <a:off x="1185863" y="1334356"/>
              <a:ext cx="1614487" cy="1614488"/>
            </a:xfrm>
            <a:prstGeom prst="rect">
              <a:avLst/>
            </a:prstGeom>
            <a:noFill/>
            <a:ln w="9525">
              <a:noFill/>
              <a:miter lim="800000"/>
              <a:headEnd/>
              <a:tailEnd/>
            </a:ln>
          </p:spPr>
        </p:pic>
        <p:sp>
          <p:nvSpPr>
            <p:cNvPr id="13" name="Rectangle 29"/>
            <p:cNvSpPr>
              <a:spLocks noChangeArrowheads="1"/>
            </p:cNvSpPr>
            <p:nvPr/>
          </p:nvSpPr>
          <p:spPr bwMode="auto">
            <a:xfrm>
              <a:off x="8328025" y="3361594"/>
              <a:ext cx="3587750" cy="2887962"/>
            </a:xfrm>
            <a:prstGeom prst="rect">
              <a:avLst/>
            </a:prstGeom>
            <a:noFill/>
            <a:ln w="9525">
              <a:noFill/>
              <a:miter lim="800000"/>
            </a:ln>
          </p:spPr>
          <p:txBody>
            <a:bodyPr wrap="square" lIns="68541" tIns="34286" rIns="68541" bIns="34286">
              <a:spAutoFit/>
            </a:bodyPr>
            <a:lstStyle/>
            <a:p>
              <a:pPr marL="3175" indent="-3175">
                <a:lnSpc>
                  <a:spcPts val="1625"/>
                </a:lnSpc>
                <a:spcAft>
                  <a:spcPts val="375"/>
                </a:spcAft>
                <a:buFontTx/>
                <a:buNone/>
              </a:pPr>
              <a:r>
                <a:rPr lang="zh-CN" altLang="en-US" b="1" dirty="0">
                  <a:latin typeface="微软雅黑" panose="020B0503020204020204" charset="-122"/>
                  <a:ea typeface="微软雅黑" panose="020B0503020204020204" charset="-122"/>
                  <a:sym typeface="Arial" panose="020B0604020202020204" pitchFamily="34" charset="0"/>
                </a:rPr>
                <a:t>智慧园区</a:t>
              </a:r>
              <a:r>
                <a:rPr lang="zh-CN" altLang="en-US" b="1" dirty="0">
                  <a:solidFill>
                    <a:srgbClr val="E61A1A"/>
                  </a:solidFill>
                  <a:latin typeface="微软雅黑" panose="020B0503020204020204" charset="-122"/>
                  <a:ea typeface="微软雅黑" panose="020B0503020204020204" charset="-122"/>
                  <a:sym typeface="Arial" panose="020B0604020202020204" pitchFamily="34" charset="0"/>
                </a:rPr>
                <a:t>（</a:t>
              </a:r>
              <a:r>
                <a:rPr lang="en-US" altLang="zh-CN" b="1" dirty="0">
                  <a:solidFill>
                    <a:srgbClr val="E61A1A"/>
                  </a:solidFill>
                  <a:latin typeface="微软雅黑" panose="020B0503020204020204" charset="-122"/>
                  <a:ea typeface="微软雅黑" panose="020B0503020204020204" charset="-122"/>
                  <a:sym typeface="Arial" panose="020B0604020202020204" pitchFamily="34" charset="0"/>
                </a:rPr>
                <a:t> Smart community </a:t>
              </a:r>
              <a:r>
                <a:rPr lang="zh-CN" altLang="en-US" b="1" dirty="0">
                  <a:solidFill>
                    <a:srgbClr val="E61A1A"/>
                  </a:solidFill>
                  <a:latin typeface="微软雅黑" panose="020B0503020204020204" charset="-122"/>
                  <a:ea typeface="微软雅黑" panose="020B0503020204020204" charset="-122"/>
                  <a:sym typeface="Arial" panose="020B0604020202020204" pitchFamily="34" charset="0"/>
                </a:rPr>
                <a:t>）</a:t>
              </a:r>
            </a:p>
            <a:p>
              <a:pPr marL="3175" indent="-3175">
                <a:lnSpc>
                  <a:spcPct val="150000"/>
                </a:lnSpc>
                <a:spcAft>
                  <a:spcPts val="375"/>
                </a:spcAft>
                <a:buClr>
                  <a:srgbClr val="F69F1E"/>
                </a:buClr>
                <a:buSzPct val="90000"/>
              </a:pPr>
              <a:r>
                <a:rPr lang="zh-CN" altLang="en-US" sz="1500" dirty="0">
                  <a:latin typeface="微软雅黑" panose="020B0503020204020204" charset="-122"/>
                  <a:ea typeface="微软雅黑" panose="020B0503020204020204" charset="-122"/>
                  <a:sym typeface="Calibri" panose="020F0502020204030204" charset="0"/>
                </a:rPr>
                <a:t>“智慧园区”是在智慧城市的基础上发展而来。</a:t>
              </a:r>
              <a:r>
                <a:rPr lang="zh-CN" altLang="en-US" sz="1600" dirty="0">
                  <a:latin typeface="微软雅黑" pitchFamily="34" charset="-122"/>
                  <a:ea typeface="微软雅黑" pitchFamily="34" charset="-122"/>
                </a:rPr>
                <a:t>提出了智慧社会的概念。随着互联网</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、一带一路等战略的深入推进，智慧园区、中外合作产业园、产城融合示范区等新业态和新模式将不断涌现。发展众创空间 促进大众创业、万众创新。</a:t>
              </a:r>
              <a:endParaRPr lang="zh-CN" altLang="en-US" dirty="0"/>
            </a:p>
          </p:txBody>
        </p:sp>
        <p:pic>
          <p:nvPicPr>
            <p:cNvPr id="14" name="Picture 13"/>
            <p:cNvPicPr>
              <a:picLocks noChangeAspect="1" noChangeArrowheads="1"/>
            </p:cNvPicPr>
            <p:nvPr/>
          </p:nvPicPr>
          <p:blipFill>
            <a:blip r:embed="rId4"/>
            <a:srcRect/>
            <a:stretch>
              <a:fillRect/>
            </a:stretch>
          </p:blipFill>
          <p:spPr bwMode="auto">
            <a:xfrm>
              <a:off x="4800600" y="1385156"/>
              <a:ext cx="2605088" cy="1616075"/>
            </a:xfrm>
            <a:prstGeom prst="rect">
              <a:avLst/>
            </a:prstGeom>
            <a:noFill/>
            <a:ln w="9525">
              <a:noFill/>
              <a:miter lim="800000"/>
              <a:headEnd/>
              <a:tailEnd/>
            </a:ln>
            <a:effectLst/>
          </p:spPr>
        </p:pic>
        <p:sp>
          <p:nvSpPr>
            <p:cNvPr id="16" name="Rectangle 29"/>
            <p:cNvSpPr>
              <a:spLocks noChangeArrowheads="1"/>
            </p:cNvSpPr>
            <p:nvPr/>
          </p:nvSpPr>
          <p:spPr bwMode="auto">
            <a:xfrm>
              <a:off x="87313" y="3240945"/>
              <a:ext cx="3425825" cy="2602865"/>
            </a:xfrm>
            <a:prstGeom prst="rect">
              <a:avLst/>
            </a:prstGeom>
            <a:noFill/>
            <a:ln w="9525">
              <a:noFill/>
              <a:miter lim="800000"/>
            </a:ln>
          </p:spPr>
          <p:txBody>
            <a:bodyPr wrap="square" lIns="68541" tIns="34286" rIns="68541" bIns="34286">
              <a:spAutoFit/>
            </a:bodyPr>
            <a:lstStyle/>
            <a:p>
              <a:pPr marL="3175" indent="-3175">
                <a:lnSpc>
                  <a:spcPct val="90000"/>
                </a:lnSpc>
                <a:spcAft>
                  <a:spcPts val="375"/>
                </a:spcAft>
                <a:buClr>
                  <a:srgbClr val="F69F1E"/>
                </a:buClr>
                <a:buSzPct val="90000"/>
                <a:buFontTx/>
                <a:buNone/>
              </a:pPr>
              <a:r>
                <a:rPr lang="zh-CN" altLang="en-US" b="1" dirty="0">
                  <a:latin typeface="微软雅黑" panose="020B0503020204020204" charset="-122"/>
                  <a:ea typeface="微软雅黑" panose="020B0503020204020204" charset="-122"/>
                  <a:sym typeface="Calibri" panose="020F0502020204030204" charset="0"/>
                </a:rPr>
                <a:t>智慧地球</a:t>
              </a:r>
              <a:r>
                <a:rPr lang="zh-CN" altLang="en-US" b="1" dirty="0">
                  <a:solidFill>
                    <a:srgbClr val="E61A1A"/>
                  </a:solidFill>
                  <a:latin typeface="微软雅黑" panose="020B0503020204020204" charset="-122"/>
                  <a:ea typeface="微软雅黑" panose="020B0503020204020204" charset="-122"/>
                </a:rPr>
                <a:t>（Smart Plant）</a:t>
              </a:r>
            </a:p>
            <a:p>
              <a:pPr marL="3175" indent="-3175">
                <a:lnSpc>
                  <a:spcPct val="150000"/>
                </a:lnSpc>
                <a:spcAft>
                  <a:spcPts val="375"/>
                </a:spcAft>
                <a:buClr>
                  <a:srgbClr val="F69F1E"/>
                </a:buClr>
                <a:buSzPct val="90000"/>
                <a:buFontTx/>
                <a:buNone/>
              </a:pPr>
              <a:r>
                <a:rPr lang="zh-CN" altLang="en-US" sz="1500" dirty="0">
                  <a:latin typeface="微软雅黑" panose="020B0503020204020204" charset="-122"/>
                  <a:ea typeface="微软雅黑" panose="020B0503020204020204" charset="-122"/>
                  <a:sym typeface="Calibri" panose="020F0502020204030204" charset="0"/>
                </a:rPr>
                <a:t>2008年IBM首先推出“智慧地球”商业计划，核心是一种更智慧的方法通过利用新一代信息技术来改变政府、公司和人们相互交互的方式，以便提高交互的明确性、效率、灵活性和相应速度。</a:t>
              </a:r>
              <a:r>
                <a:rPr lang="en-US" altLang="zh-CN" sz="1100" dirty="0">
                  <a:solidFill>
                    <a:srgbClr val="FFFFFF"/>
                  </a:solidFill>
                  <a:latin typeface="Segoe UI" panose="020B0502040204020203" pitchFamily="34" charset="0"/>
                  <a:cs typeface="Segoe UI" panose="020B0502040204020203" pitchFamily="34" charset="0"/>
                  <a:sym typeface="Segoe UI" panose="020B0502040204020203" pitchFamily="34" charset="0"/>
                </a:rPr>
                <a:t>w programmability layer allowing third parties to interact with platform</a:t>
              </a:r>
              <a:endParaRPr lang="zh-CN" altLang="en-US" dirty="0"/>
            </a:p>
          </p:txBody>
        </p:sp>
        <p:sp>
          <p:nvSpPr>
            <p:cNvPr id="17" name="Rectangle 29"/>
            <p:cNvSpPr>
              <a:spLocks noChangeArrowheads="1"/>
            </p:cNvSpPr>
            <p:nvPr/>
          </p:nvSpPr>
          <p:spPr bwMode="auto">
            <a:xfrm>
              <a:off x="4010025" y="3280633"/>
              <a:ext cx="3994150" cy="3089910"/>
            </a:xfrm>
            <a:prstGeom prst="rect">
              <a:avLst/>
            </a:prstGeom>
            <a:noFill/>
            <a:ln w="9525">
              <a:noFill/>
              <a:miter lim="800000"/>
            </a:ln>
          </p:spPr>
          <p:txBody>
            <a:bodyPr wrap="square" lIns="68541" tIns="34286" rIns="68541" bIns="34286">
              <a:spAutoFit/>
            </a:bodyPr>
            <a:lstStyle/>
            <a:p>
              <a:pPr marL="3175" indent="-3175">
                <a:lnSpc>
                  <a:spcPct val="90000"/>
                </a:lnSpc>
                <a:spcAft>
                  <a:spcPts val="375"/>
                </a:spcAft>
                <a:buClr>
                  <a:srgbClr val="F69F1E"/>
                </a:buClr>
                <a:buSzPct val="90000"/>
                <a:buFontTx/>
                <a:buNone/>
              </a:pPr>
              <a:r>
                <a:rPr lang="zh-CN" altLang="en-US" b="1" dirty="0">
                  <a:latin typeface="微软雅黑" panose="020B0503020204020204" charset="-122"/>
                  <a:ea typeface="微软雅黑" panose="020B0503020204020204" charset="-122"/>
                  <a:sym typeface="Calibri" panose="020F0502020204030204" charset="0"/>
                </a:rPr>
                <a:t>智慧城市</a:t>
              </a:r>
              <a:r>
                <a:rPr lang="zh-CN" altLang="en-US" b="1" dirty="0">
                  <a:solidFill>
                    <a:srgbClr val="E61A1A"/>
                  </a:solidFill>
                  <a:latin typeface="微软雅黑" panose="020B0503020204020204" charset="-122"/>
                  <a:ea typeface="微软雅黑" panose="020B0503020204020204" charset="-122"/>
                  <a:sym typeface="Arial" panose="020B0604020202020204" pitchFamily="34" charset="0"/>
                </a:rPr>
                <a:t>（Smart City）</a:t>
              </a:r>
            </a:p>
            <a:p>
              <a:pPr marL="3175" indent="-3175">
                <a:lnSpc>
                  <a:spcPct val="150000"/>
                </a:lnSpc>
                <a:spcAft>
                  <a:spcPts val="375"/>
                </a:spcAft>
                <a:buClr>
                  <a:srgbClr val="F69F1E"/>
                </a:buClr>
                <a:buSzPct val="90000"/>
                <a:buFontTx/>
                <a:buNone/>
              </a:pPr>
              <a:r>
                <a:rPr lang="zh-CN" altLang="en-US" sz="1500" dirty="0">
                  <a:latin typeface="微软雅黑" panose="020B0503020204020204" charset="-122"/>
                  <a:ea typeface="微软雅黑" panose="020B0503020204020204" charset="-122"/>
                  <a:sym typeface="Calibri" panose="020F0502020204030204" charset="0"/>
                </a:rPr>
                <a:t>“智慧城市”是“智慧地球”在城市建设和管理中的具体实践。</a:t>
              </a:r>
            </a:p>
            <a:p>
              <a:pPr marL="3175" indent="-3175">
                <a:lnSpc>
                  <a:spcPct val="150000"/>
                </a:lnSpc>
                <a:spcAft>
                  <a:spcPts val="375"/>
                </a:spcAft>
                <a:buClr>
                  <a:srgbClr val="F69F1E"/>
                </a:buClr>
                <a:buSzPct val="90000"/>
                <a:buFontTx/>
                <a:buNone/>
              </a:pPr>
              <a:r>
                <a:rPr lang="zh-CN" altLang="en-US" sz="1500" dirty="0">
                  <a:latin typeface="微软雅黑" panose="020B0503020204020204" charset="-122"/>
                  <a:ea typeface="微软雅黑" panose="020B0503020204020204" charset="-122"/>
                  <a:sym typeface="Calibri" panose="020F0502020204030204" charset="0"/>
                </a:rPr>
                <a:t>运用信息技术和通讯技术手段感测、分析、整合城市运行核心系统的各项关键信息，对包括民生、环保、公共安全、城市服务、工商业活动在内的各种需求做出智能的相应，为人类创造更美好的生活。</a:t>
              </a:r>
              <a:r>
                <a:rPr lang="en-US" altLang="zh-CN" sz="1100" dirty="0" err="1">
                  <a:solidFill>
                    <a:srgbClr val="FFFFFF"/>
                  </a:solidFill>
                  <a:latin typeface="Segoe UI" panose="020B0502040204020203" pitchFamily="34" charset="0"/>
                  <a:cs typeface="Segoe UI" panose="020B0502040204020203" pitchFamily="34" charset="0"/>
                  <a:sym typeface="Segoe UI" panose="020B0502040204020203" pitchFamily="34" charset="0"/>
                </a:rPr>
                <a:t>n</a:t>
              </a:r>
              <a:r>
                <a:rPr lang="en-US" altLang="zh-CN" sz="1100" dirty="0">
                  <a:solidFill>
                    <a:srgbClr val="FFFFFF"/>
                  </a:solidFill>
                  <a:latin typeface="Segoe UI" panose="020B0502040204020203" pitchFamily="34" charset="0"/>
                  <a:cs typeface="Segoe UI" panose="020B0502040204020203" pitchFamily="34" charset="0"/>
                  <a:sym typeface="Segoe UI" panose="020B0502040204020203" pitchFamily="34" charset="0"/>
                </a:rPr>
                <a:t>er appcations and services to complement the Office 365 platform</a:t>
              </a:r>
              <a:endParaRPr lang="zh-CN" altLang="en-US" dirty="0"/>
            </a:p>
          </p:txBody>
        </p:sp>
        <p:pic>
          <p:nvPicPr>
            <p:cNvPr id="2050" name="Picture 2" descr="C:\Users\gdzn\Desktop\8575598b9df54e73be97154b4f4a6f24_t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6791" y="1277741"/>
              <a:ext cx="3995208" cy="173460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8422309"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4.4.</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能源管理及计量系统</a:t>
            </a:r>
          </a:p>
        </p:txBody>
      </p:sp>
      <p:sp>
        <p:nvSpPr>
          <p:cNvPr id="11" name="矩形 10"/>
          <p:cNvSpPr/>
          <p:nvPr/>
        </p:nvSpPr>
        <p:spPr>
          <a:xfrm>
            <a:off x="307974" y="1128151"/>
            <a:ext cx="10557249" cy="4662815"/>
          </a:xfrm>
          <a:prstGeom prst="rect">
            <a:avLst/>
          </a:prstGeom>
        </p:spPr>
        <p:txBody>
          <a:bodyPr wrap="square">
            <a:spAutoFit/>
          </a:bodyPr>
          <a:lstStyle/>
          <a:p>
            <a:pPr>
              <a:lnSpc>
                <a:spcPct val="150000"/>
              </a:lnSpc>
            </a:pPr>
            <a:r>
              <a:rPr lang="zh-CN" altLang="en-US" dirty="0">
                <a:latin typeface="微软雅黑" panose="020B0503020204020204" charset="-122"/>
                <a:ea typeface="微软雅黑" panose="020B0503020204020204" charset="-122"/>
              </a:rPr>
              <a:t>能源管理系统建成后达到以下目标：</a:t>
            </a:r>
          </a:p>
          <a:p>
            <a:pPr lvl="0">
              <a:lnSpc>
                <a:spcPct val="150000"/>
              </a:lnSpc>
            </a:pP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建立操作级、管理级、决策级三级能源管理模式，通过权限控制为不同管理层级提供定制的管理窗口。</a:t>
            </a:r>
          </a:p>
          <a:p>
            <a:pPr lvl="0">
              <a:lnSpc>
                <a:spcPct val="150000"/>
              </a:lnSpc>
            </a:pP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对各类能耗进行实时在线监视，对能耗数据进行自动采集、储存及查询，并通过各种形式的图表直观展示。能耗种类包括：电、水、冷</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热；</a:t>
            </a:r>
          </a:p>
          <a:p>
            <a:pPr lvl="0">
              <a:lnSpc>
                <a:spcPct val="150000"/>
              </a:lnSpc>
            </a:pP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对电能进行分项计量管理和分区域管理；对用水按照用途和主要用水区域管理；对用冷按照区域管理；</a:t>
            </a:r>
          </a:p>
          <a:p>
            <a:pPr lvl="0">
              <a:lnSpc>
                <a:spcPct val="150000"/>
              </a:lnSpc>
            </a:pPr>
            <a:r>
              <a:rPr lang="zh-CN" altLang="en-US" dirty="0">
                <a:latin typeface="微软雅黑" panose="020B0503020204020204" charset="-122"/>
                <a:ea typeface="微软雅黑" panose="020B0503020204020204" charset="-122"/>
              </a:rPr>
              <a:t>根据各区域的用能特性进行能耗统计分析，进行能耗核算、费用分摊、实行能耗限额标准管理，规范能源使用方式，控制能源支出；</a:t>
            </a:r>
          </a:p>
          <a:p>
            <a:pPr lvl="0">
              <a:lnSpc>
                <a:spcPct val="150000"/>
              </a:lnSpc>
            </a:pPr>
            <a:r>
              <a:rPr lang="en-US" altLang="zh-CN" dirty="0">
                <a:latin typeface="微软雅黑" panose="020B0503020204020204" charset="-122"/>
                <a:ea typeface="微软雅黑" panose="020B0503020204020204" charset="-122"/>
              </a:rPr>
              <a:t>4.</a:t>
            </a:r>
            <a:r>
              <a:rPr lang="zh-CN" altLang="en-US" dirty="0">
                <a:latin typeface="微软雅黑" panose="020B0503020204020204" charset="-122"/>
                <a:ea typeface="微软雅黑" panose="020B0503020204020204" charset="-122"/>
              </a:rPr>
              <a:t>实时监测建筑能源消耗指标，并对各区域当前能耗水平评价考核；</a:t>
            </a:r>
          </a:p>
          <a:p>
            <a:pPr lvl="0">
              <a:lnSpc>
                <a:spcPct val="150000"/>
              </a:lnSpc>
            </a:pPr>
            <a:r>
              <a:rPr lang="en-US" altLang="zh-CN" dirty="0">
                <a:latin typeface="微软雅黑" panose="020B0503020204020204" charset="-122"/>
                <a:ea typeface="微软雅黑" panose="020B0503020204020204" charset="-122"/>
              </a:rPr>
              <a:t>5.</a:t>
            </a:r>
            <a:r>
              <a:rPr lang="zh-CN" altLang="en-US" dirty="0">
                <a:latin typeface="微软雅黑" panose="020B0503020204020204" charset="-122"/>
                <a:ea typeface="微软雅黑" panose="020B0503020204020204" charset="-122"/>
              </a:rPr>
              <a:t>对建筑主要设备进行实时监控，及时发现设备异常和低效运行现象，杜绝能源浪费；</a:t>
            </a:r>
          </a:p>
          <a:p>
            <a:pPr lvl="0">
              <a:lnSpc>
                <a:spcPct val="150000"/>
              </a:lnSpc>
            </a:pPr>
            <a:r>
              <a:rPr lang="en-US" altLang="zh-CN" dirty="0">
                <a:latin typeface="微软雅黑" panose="020B0503020204020204" charset="-122"/>
                <a:ea typeface="微软雅黑" panose="020B0503020204020204" charset="-122"/>
              </a:rPr>
              <a:t>6.</a:t>
            </a:r>
            <a:r>
              <a:rPr lang="zh-CN" altLang="en-US" dirty="0">
                <a:latin typeface="微软雅黑" panose="020B0503020204020204" charset="-122"/>
                <a:ea typeface="微软雅黑" panose="020B0503020204020204" charset="-122"/>
              </a:rPr>
              <a:t>提供多个能源分析工具，帮助管理人员发现不合理用能现象；</a:t>
            </a:r>
          </a:p>
          <a:p>
            <a:pPr lvl="0">
              <a:lnSpc>
                <a:spcPct val="150000"/>
              </a:lnSpc>
            </a:pPr>
            <a:r>
              <a:rPr lang="en-US" altLang="zh-CN" dirty="0">
                <a:latin typeface="微软雅黑" panose="020B0503020204020204" charset="-122"/>
                <a:ea typeface="微软雅黑" panose="020B0503020204020204" charset="-122"/>
              </a:rPr>
              <a:t>7.</a:t>
            </a:r>
            <a:r>
              <a:rPr lang="zh-CN" altLang="en-US" dirty="0">
                <a:latin typeface="微软雅黑" panose="020B0503020204020204" charset="-122"/>
                <a:ea typeface="微软雅黑" panose="020B0503020204020204" charset="-122"/>
              </a:rPr>
              <a:t>为节能技术改造提供数据依据，以及检验节能改造效果；</a:t>
            </a:r>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7793659"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4.4.</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能源管理及计量系统</a:t>
            </a:r>
          </a:p>
        </p:txBody>
      </p:sp>
      <p:pic>
        <p:nvPicPr>
          <p:cNvPr id="4" name="Picture 2" descr="C:\Users\ADMINI~1\AppData\Local\Temp\ksohtml\wps697A.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65" y="1025618"/>
            <a:ext cx="11053115" cy="57960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7907719"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4.5.</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楼宇设备管理系统</a:t>
            </a:r>
          </a:p>
        </p:txBody>
      </p:sp>
      <p:grpSp>
        <p:nvGrpSpPr>
          <p:cNvPr id="25" name="组合 24"/>
          <p:cNvGrpSpPr/>
          <p:nvPr/>
        </p:nvGrpSpPr>
        <p:grpSpPr>
          <a:xfrm>
            <a:off x="307974" y="1053200"/>
            <a:ext cx="11999222" cy="5847100"/>
            <a:chOff x="307974" y="1053200"/>
            <a:chExt cx="11999222" cy="5847100"/>
          </a:xfrm>
        </p:grpSpPr>
        <p:sp>
          <p:nvSpPr>
            <p:cNvPr id="5" name="矩形 4"/>
            <p:cNvSpPr/>
            <p:nvPr/>
          </p:nvSpPr>
          <p:spPr>
            <a:xfrm>
              <a:off x="307974" y="1053200"/>
              <a:ext cx="5053735" cy="4293483"/>
            </a:xfrm>
            <a:prstGeom prst="rect">
              <a:avLst/>
            </a:prstGeom>
          </p:spPr>
          <p:txBody>
            <a:bodyPr wrap="square">
              <a:spAutoFit/>
            </a:bodyPr>
            <a:lstStyle/>
            <a:p>
              <a:pPr>
                <a:lnSpc>
                  <a:spcPct val="150000"/>
                </a:lnSpc>
              </a:pPr>
              <a:r>
                <a:rPr lang="zh-CN" altLang="en-US" sz="2000" b="1" dirty="0">
                  <a:latin typeface="微软雅黑" panose="020B0503020204020204" charset="-122"/>
                  <a:ea typeface="微软雅黑" panose="020B0503020204020204" charset="-122"/>
                </a:rPr>
                <a:t>需求分析：</a:t>
              </a:r>
              <a:endParaRPr lang="en-US" altLang="zh-CN" sz="2000" b="1"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通过楼宇设备管理系统是对本项目的机电设备进行集散式监控，优化系统运行控制、收集分析运行数据、故障自动报警，以延长设备使用寿命、节省能耗、简化管理、确保安全。</a:t>
              </a:r>
            </a:p>
            <a:p>
              <a:pPr>
                <a:lnSpc>
                  <a:spcPct val="150000"/>
                </a:lnSpc>
              </a:pPr>
              <a:r>
                <a:rPr lang="zh-CN" altLang="en-US" dirty="0">
                  <a:latin typeface="微软雅黑" panose="020B0503020204020204" charset="-122"/>
                  <a:ea typeface="微软雅黑" panose="020B0503020204020204" charset="-122"/>
                </a:rPr>
                <a:t>本项目中楼宇设备管理系统监控、监测范围如下：</a:t>
              </a:r>
            </a:p>
            <a:p>
              <a:pPr fontAlgn="base">
                <a:lnSpc>
                  <a:spcPct val="150000"/>
                </a:lnSpc>
              </a:pPr>
              <a:r>
                <a:rPr lang="zh-CN" altLang="en-US" b="1" dirty="0">
                  <a:latin typeface="微软雅黑" panose="020B0503020204020204" charset="-122"/>
                  <a:ea typeface="微软雅黑" panose="020B0503020204020204" charset="-122"/>
                </a:rPr>
                <a:t>冷冻站；锅炉系统；空调机组及新风系统；</a:t>
              </a:r>
              <a:endParaRPr lang="zh-CN" altLang="en-US" dirty="0">
                <a:latin typeface="微软雅黑" panose="020B0503020204020204" charset="-122"/>
                <a:ea typeface="微软雅黑" panose="020B0503020204020204" charset="-122"/>
              </a:endParaRPr>
            </a:p>
            <a:p>
              <a:pPr fontAlgn="base">
                <a:lnSpc>
                  <a:spcPct val="150000"/>
                </a:lnSpc>
              </a:pPr>
              <a:r>
                <a:rPr lang="zh-CN" altLang="en-US" b="1" dirty="0">
                  <a:latin typeface="微软雅黑" panose="020B0503020204020204" charset="-122"/>
                  <a:ea typeface="微软雅黑" panose="020B0503020204020204" charset="-122"/>
                </a:rPr>
                <a:t>送排风系统；发电机系统；变配电系统；</a:t>
              </a:r>
              <a:endParaRPr lang="zh-CN" altLang="en-US"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网关接口：包括冷水机组（经解码板接入网关模块）、锅炉、柴油发动机（及变配电）。</a:t>
              </a:r>
              <a:endParaRPr lang="en-US" altLang="zh-CN" b="1" dirty="0">
                <a:latin typeface="微软雅黑" panose="020B0503020204020204" charset="-122"/>
                <a:ea typeface="微软雅黑" panose="020B0503020204020204" charset="-122"/>
              </a:endParaRPr>
            </a:p>
          </p:txBody>
        </p:sp>
        <p:pic>
          <p:nvPicPr>
            <p:cNvPr id="6" name="Picture 5"/>
            <p:cNvPicPr>
              <a:picLocks noChangeAspect="1"/>
            </p:cNvPicPr>
            <p:nvPr/>
          </p:nvPicPr>
          <p:blipFill>
            <a:blip r:embed="rId3"/>
            <a:stretch>
              <a:fillRect/>
            </a:stretch>
          </p:blipFill>
          <p:spPr>
            <a:xfrm>
              <a:off x="7847680" y="3074653"/>
              <a:ext cx="2143125" cy="1541462"/>
            </a:xfrm>
            <a:prstGeom prst="rect">
              <a:avLst/>
            </a:prstGeom>
            <a:noFill/>
            <a:ln w="9525">
              <a:noFill/>
            </a:ln>
          </p:spPr>
        </p:pic>
        <p:pic>
          <p:nvPicPr>
            <p:cNvPr id="7" name="Picture 6"/>
            <p:cNvPicPr>
              <a:picLocks noChangeAspect="1"/>
            </p:cNvPicPr>
            <p:nvPr/>
          </p:nvPicPr>
          <p:blipFill>
            <a:blip r:embed="rId4"/>
            <a:stretch>
              <a:fillRect/>
            </a:stretch>
          </p:blipFill>
          <p:spPr>
            <a:xfrm>
              <a:off x="10084665" y="3069088"/>
              <a:ext cx="2079625" cy="1470025"/>
            </a:xfrm>
            <a:prstGeom prst="rect">
              <a:avLst/>
            </a:prstGeom>
            <a:noFill/>
            <a:ln w="9525">
              <a:noFill/>
            </a:ln>
          </p:spPr>
        </p:pic>
        <p:grpSp>
          <p:nvGrpSpPr>
            <p:cNvPr id="8" name="组合 7"/>
            <p:cNvGrpSpPr/>
            <p:nvPr/>
          </p:nvGrpSpPr>
          <p:grpSpPr>
            <a:xfrm>
              <a:off x="5479972" y="1053200"/>
              <a:ext cx="2214594" cy="1928814"/>
              <a:chOff x="5479972" y="1053200"/>
              <a:chExt cx="2214594" cy="1928814"/>
            </a:xfrm>
          </p:grpSpPr>
          <p:pic>
            <p:nvPicPr>
              <p:cNvPr id="9" name="Picture 2"/>
              <p:cNvPicPr>
                <a:picLocks noChangeAspect="1"/>
              </p:cNvPicPr>
              <p:nvPr/>
            </p:nvPicPr>
            <p:blipFill>
              <a:blip r:embed="rId5"/>
              <a:stretch>
                <a:fillRect/>
              </a:stretch>
            </p:blipFill>
            <p:spPr>
              <a:xfrm>
                <a:off x="5551441" y="1053200"/>
                <a:ext cx="2143125" cy="1571625"/>
              </a:xfrm>
              <a:prstGeom prst="rect">
                <a:avLst/>
              </a:prstGeom>
              <a:noFill/>
              <a:ln w="9525">
                <a:noFill/>
              </a:ln>
            </p:spPr>
          </p:pic>
          <p:sp>
            <p:nvSpPr>
              <p:cNvPr id="10" name="标题 1"/>
              <p:cNvSpPr txBox="1"/>
              <p:nvPr/>
            </p:nvSpPr>
            <p:spPr>
              <a:xfrm>
                <a:off x="5479972" y="2553386"/>
                <a:ext cx="2214578" cy="428628"/>
              </a:xfrm>
              <a:prstGeom prst="rect">
                <a:avLst/>
              </a:prstGeom>
            </p:spPr>
            <p:txBody>
              <a:bodyPr anchor="ctr">
                <a:scene3d>
                  <a:camera prst="orthographicFront"/>
                  <a:lightRig rig="soft" dir="t"/>
                </a:scene3d>
                <a:sp3d prstMaterial="matte">
                  <a:bevelT w="12700" h="12700"/>
                </a:sp3d>
              </a:bodyPr>
              <a:lst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lstStyle>
              <a:p>
                <a:pPr marR="0" algn="ctr" defTabSz="914400" fontAlgn="auto">
                  <a:spcAft>
                    <a:spcPts val="0"/>
                  </a:spcAft>
                  <a:buClrTx/>
                  <a:buSzTx/>
                  <a:buFontTx/>
                  <a:buNone/>
                  <a:defRPr/>
                </a:pPr>
                <a:r>
                  <a:rPr kumimoji="0" lang="zh-CN" altLang="en-US" b="1" kern="1200" cap="none" spc="50" normalizeH="0" baseline="0" noProof="0" dirty="0">
                    <a:solidFill>
                      <a:srgbClr val="FFC000"/>
                    </a:solidFill>
                    <a:latin typeface="微软雅黑" panose="020B0503020204020204" charset="-122"/>
                    <a:ea typeface="微软雅黑" panose="020B0503020204020204" charset="-122"/>
                    <a:cs typeface="+mj-cs"/>
                  </a:rPr>
                  <a:t>电梯系统监测</a:t>
                </a:r>
              </a:p>
            </p:txBody>
          </p:sp>
        </p:grpSp>
        <p:grpSp>
          <p:nvGrpSpPr>
            <p:cNvPr id="11" name="组合 10"/>
            <p:cNvGrpSpPr/>
            <p:nvPr/>
          </p:nvGrpSpPr>
          <p:grpSpPr>
            <a:xfrm>
              <a:off x="7883392" y="1082849"/>
              <a:ext cx="2071702" cy="1893889"/>
              <a:chOff x="10360708" y="1356510"/>
              <a:chExt cx="2071702" cy="1893889"/>
            </a:xfrm>
          </p:grpSpPr>
          <p:pic>
            <p:nvPicPr>
              <p:cNvPr id="12" name="Picture 4"/>
              <p:cNvPicPr>
                <a:picLocks noChangeAspect="1"/>
              </p:cNvPicPr>
              <p:nvPr/>
            </p:nvPicPr>
            <p:blipFill>
              <a:blip r:embed="rId6"/>
              <a:stretch>
                <a:fillRect/>
              </a:stretch>
            </p:blipFill>
            <p:spPr>
              <a:xfrm>
                <a:off x="10432161" y="1356510"/>
                <a:ext cx="1857375" cy="1536700"/>
              </a:xfrm>
              <a:prstGeom prst="rect">
                <a:avLst/>
              </a:prstGeom>
              <a:noFill/>
              <a:ln w="9525">
                <a:noFill/>
              </a:ln>
            </p:spPr>
          </p:pic>
          <p:sp>
            <p:nvSpPr>
              <p:cNvPr id="13" name="标题 1"/>
              <p:cNvSpPr txBox="1"/>
              <p:nvPr/>
            </p:nvSpPr>
            <p:spPr>
              <a:xfrm>
                <a:off x="10360708" y="2821771"/>
                <a:ext cx="2071702" cy="428628"/>
              </a:xfrm>
              <a:prstGeom prst="rect">
                <a:avLst/>
              </a:prstGeom>
            </p:spPr>
            <p:txBody>
              <a:bodyPr anchor="ctr">
                <a:scene3d>
                  <a:camera prst="orthographicFront"/>
                  <a:lightRig rig="soft" dir="t"/>
                </a:scene3d>
                <a:sp3d prstMaterial="matte">
                  <a:bevelT w="12700" h="12700"/>
                </a:sp3d>
              </a:bodyPr>
              <a:lst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lstStyle>
              <a:p>
                <a:pPr marR="0" algn="ctr" defTabSz="914400" fontAlgn="auto">
                  <a:spcAft>
                    <a:spcPts val="0"/>
                  </a:spcAft>
                  <a:buClrTx/>
                  <a:buSzTx/>
                  <a:buFontTx/>
                  <a:buNone/>
                  <a:defRPr/>
                </a:pPr>
                <a:r>
                  <a:rPr kumimoji="0" lang="zh-CN" altLang="en-US" b="1" kern="1200" cap="none" spc="50" normalizeH="0" baseline="0" noProof="0" dirty="0">
                    <a:solidFill>
                      <a:srgbClr val="FFC000"/>
                    </a:solidFill>
                    <a:latin typeface="微软雅黑" panose="020B0503020204020204" charset="-122"/>
                    <a:ea typeface="微软雅黑" panose="020B0503020204020204" charset="-122"/>
                    <a:cs typeface="+mj-cs"/>
                  </a:rPr>
                  <a:t>给排水系统监控</a:t>
                </a:r>
              </a:p>
            </p:txBody>
          </p:sp>
        </p:grpSp>
        <p:sp>
          <p:nvSpPr>
            <p:cNvPr id="14" name="标题 1"/>
            <p:cNvSpPr txBox="1"/>
            <p:nvPr/>
          </p:nvSpPr>
          <p:spPr>
            <a:xfrm>
              <a:off x="7847679" y="4544676"/>
              <a:ext cx="2071702" cy="428628"/>
            </a:xfrm>
            <a:prstGeom prst="rect">
              <a:avLst/>
            </a:prstGeom>
          </p:spPr>
          <p:txBody>
            <a:bodyPr anchor="ctr">
              <a:scene3d>
                <a:camera prst="orthographicFront"/>
                <a:lightRig rig="soft" dir="t"/>
              </a:scene3d>
              <a:sp3d prstMaterial="matte">
                <a:bevelT w="12700" h="12700"/>
              </a:sp3d>
            </a:bodyPr>
            <a:lst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lstStyle>
            <a:p>
              <a:pPr marR="0" algn="ctr" defTabSz="914400" fontAlgn="auto">
                <a:spcAft>
                  <a:spcPts val="0"/>
                </a:spcAft>
                <a:buClrTx/>
                <a:buSzTx/>
                <a:buFontTx/>
                <a:buNone/>
                <a:defRPr/>
              </a:pPr>
              <a:r>
                <a:rPr kumimoji="0" lang="zh-CN" altLang="en-US" b="1" kern="1200" cap="none" spc="50" normalizeH="0" baseline="0" noProof="0" dirty="0">
                  <a:solidFill>
                    <a:srgbClr val="FFC000"/>
                  </a:solidFill>
                  <a:latin typeface="微软雅黑" panose="020B0503020204020204" charset="-122"/>
                  <a:ea typeface="微软雅黑" panose="020B0503020204020204" charset="-122"/>
                  <a:cs typeface="+mj-cs"/>
                </a:rPr>
                <a:t>送排风系统监控</a:t>
              </a:r>
            </a:p>
          </p:txBody>
        </p:sp>
        <p:sp>
          <p:nvSpPr>
            <p:cNvPr id="15" name="标题 1"/>
            <p:cNvSpPr txBox="1"/>
            <p:nvPr/>
          </p:nvSpPr>
          <p:spPr>
            <a:xfrm>
              <a:off x="10021212" y="4539111"/>
              <a:ext cx="2285984" cy="428628"/>
            </a:xfrm>
            <a:prstGeom prst="rect">
              <a:avLst/>
            </a:prstGeom>
          </p:spPr>
          <p:txBody>
            <a:bodyPr anchor="ctr">
              <a:scene3d>
                <a:camera prst="orthographicFront"/>
                <a:lightRig rig="soft" dir="t"/>
              </a:scene3d>
              <a:sp3d prstMaterial="matte">
                <a:bevelT w="12700" h="12700"/>
              </a:sp3d>
            </a:bodyPr>
            <a:lst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lstStyle>
            <a:p>
              <a:pPr marR="0" algn="ctr" defTabSz="914400" fontAlgn="auto">
                <a:spcAft>
                  <a:spcPts val="0"/>
                </a:spcAft>
                <a:buClrTx/>
                <a:buSzTx/>
                <a:buFontTx/>
                <a:buNone/>
                <a:defRPr/>
              </a:pPr>
              <a:r>
                <a:rPr kumimoji="0" lang="zh-CN" altLang="en-US" b="1" kern="1200" cap="none" spc="50" normalizeH="0" baseline="0" noProof="0" dirty="0">
                  <a:solidFill>
                    <a:srgbClr val="FFC000"/>
                  </a:solidFill>
                  <a:latin typeface="微软雅黑" panose="020B0503020204020204" charset="-122"/>
                  <a:ea typeface="微软雅黑" panose="020B0503020204020204" charset="-122"/>
                  <a:cs typeface="+mj-cs"/>
                </a:rPr>
                <a:t>智能照明系统控制</a:t>
              </a:r>
            </a:p>
          </p:txBody>
        </p:sp>
        <p:pic>
          <p:nvPicPr>
            <p:cNvPr id="16" name="Picture 9"/>
            <p:cNvPicPr>
              <a:picLocks noChangeAspect="1"/>
            </p:cNvPicPr>
            <p:nvPr/>
          </p:nvPicPr>
          <p:blipFill>
            <a:blip r:embed="rId7"/>
            <a:stretch>
              <a:fillRect/>
            </a:stretch>
          </p:blipFill>
          <p:spPr>
            <a:xfrm>
              <a:off x="6490254" y="5042911"/>
              <a:ext cx="3954462" cy="1500187"/>
            </a:xfrm>
            <a:prstGeom prst="rect">
              <a:avLst/>
            </a:prstGeom>
            <a:noFill/>
            <a:ln w="9525">
              <a:noFill/>
            </a:ln>
          </p:spPr>
        </p:pic>
        <p:grpSp>
          <p:nvGrpSpPr>
            <p:cNvPr id="17" name="组合 16"/>
            <p:cNvGrpSpPr/>
            <p:nvPr/>
          </p:nvGrpSpPr>
          <p:grpSpPr>
            <a:xfrm>
              <a:off x="9955094" y="1119349"/>
              <a:ext cx="2236906" cy="1857389"/>
              <a:chOff x="8192080" y="3250398"/>
              <a:chExt cx="2236906" cy="1857389"/>
            </a:xfrm>
          </p:grpSpPr>
          <p:pic>
            <p:nvPicPr>
              <p:cNvPr id="18" name="Picture 7"/>
              <p:cNvPicPr>
                <a:picLocks noChangeAspect="1"/>
              </p:cNvPicPr>
              <p:nvPr/>
            </p:nvPicPr>
            <p:blipFill>
              <a:blip r:embed="rId8"/>
              <a:stretch>
                <a:fillRect/>
              </a:stretch>
            </p:blipFill>
            <p:spPr>
              <a:xfrm>
                <a:off x="8263636" y="3250398"/>
                <a:ext cx="2165350" cy="1500187"/>
              </a:xfrm>
              <a:prstGeom prst="rect">
                <a:avLst/>
              </a:prstGeom>
              <a:noFill/>
              <a:ln w="9525">
                <a:noFill/>
              </a:ln>
            </p:spPr>
          </p:pic>
          <p:sp>
            <p:nvSpPr>
              <p:cNvPr id="19" name="标题 1"/>
              <p:cNvSpPr txBox="1"/>
              <p:nvPr/>
            </p:nvSpPr>
            <p:spPr>
              <a:xfrm>
                <a:off x="8192080" y="4679159"/>
                <a:ext cx="2214578" cy="428628"/>
              </a:xfrm>
              <a:prstGeom prst="rect">
                <a:avLst/>
              </a:prstGeom>
            </p:spPr>
            <p:txBody>
              <a:bodyPr anchor="ctr">
                <a:scene3d>
                  <a:camera prst="orthographicFront"/>
                  <a:lightRig rig="soft" dir="t"/>
                </a:scene3d>
                <a:sp3d prstMaterial="matte">
                  <a:bevelT w="12700" h="12700"/>
                </a:sp3d>
              </a:bodyPr>
              <a:lst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lstStyle>
              <a:p>
                <a:pPr marR="0" algn="ctr" defTabSz="914400" fontAlgn="auto">
                  <a:spcAft>
                    <a:spcPts val="0"/>
                  </a:spcAft>
                  <a:buClrTx/>
                  <a:buSzTx/>
                  <a:buFontTx/>
                  <a:buNone/>
                  <a:defRPr/>
                </a:pPr>
                <a:r>
                  <a:rPr kumimoji="0" lang="zh-CN" altLang="en-US" b="1" kern="1200" cap="none" spc="50" normalizeH="0" baseline="0" noProof="0" dirty="0">
                    <a:solidFill>
                      <a:srgbClr val="FFC000"/>
                    </a:solidFill>
                    <a:latin typeface="微软雅黑" panose="020B0503020204020204" charset="-122"/>
                    <a:ea typeface="微软雅黑" panose="020B0503020204020204" charset="-122"/>
                    <a:cs typeface="+mj-cs"/>
                  </a:rPr>
                  <a:t>冷热源系统监控</a:t>
                </a:r>
              </a:p>
            </p:txBody>
          </p:sp>
        </p:grpSp>
        <p:grpSp>
          <p:nvGrpSpPr>
            <p:cNvPr id="21" name="组合 20"/>
            <p:cNvGrpSpPr/>
            <p:nvPr/>
          </p:nvGrpSpPr>
          <p:grpSpPr>
            <a:xfrm>
              <a:off x="5551441" y="3115928"/>
              <a:ext cx="2214578" cy="1857389"/>
              <a:chOff x="10549534" y="3250398"/>
              <a:chExt cx="2214578" cy="1857389"/>
            </a:xfrm>
          </p:grpSpPr>
          <p:pic>
            <p:nvPicPr>
              <p:cNvPr id="22" name="Picture 8"/>
              <p:cNvPicPr>
                <a:picLocks noChangeAspect="1"/>
              </p:cNvPicPr>
              <p:nvPr/>
            </p:nvPicPr>
            <p:blipFill>
              <a:blip r:embed="rId9"/>
              <a:stretch>
                <a:fillRect/>
              </a:stretch>
            </p:blipFill>
            <p:spPr>
              <a:xfrm>
                <a:off x="10549636" y="3250398"/>
                <a:ext cx="2181225" cy="1500187"/>
              </a:xfrm>
              <a:prstGeom prst="rect">
                <a:avLst/>
              </a:prstGeom>
              <a:noFill/>
              <a:ln w="9525">
                <a:noFill/>
              </a:ln>
            </p:spPr>
          </p:pic>
          <p:sp>
            <p:nvSpPr>
              <p:cNvPr id="23" name="标题 1"/>
              <p:cNvSpPr txBox="1"/>
              <p:nvPr/>
            </p:nvSpPr>
            <p:spPr>
              <a:xfrm>
                <a:off x="10549534" y="4679159"/>
                <a:ext cx="2214578" cy="428628"/>
              </a:xfrm>
              <a:prstGeom prst="rect">
                <a:avLst/>
              </a:prstGeom>
            </p:spPr>
            <p:txBody>
              <a:bodyPr anchor="ctr">
                <a:scene3d>
                  <a:camera prst="orthographicFront"/>
                  <a:lightRig rig="soft" dir="t"/>
                </a:scene3d>
                <a:sp3d prstMaterial="matte">
                  <a:bevelT w="12700" h="12700"/>
                </a:sp3d>
              </a:bodyPr>
              <a:lst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lstStyle>
              <a:p>
                <a:pPr marR="0" algn="ctr" defTabSz="914400" fontAlgn="auto">
                  <a:spcAft>
                    <a:spcPts val="0"/>
                  </a:spcAft>
                  <a:buClrTx/>
                  <a:buSzTx/>
                  <a:buFontTx/>
                  <a:buNone/>
                  <a:defRPr/>
                </a:pPr>
                <a:r>
                  <a:rPr kumimoji="0" lang="zh-CN" altLang="en-US" b="1" kern="1200" cap="none" spc="50" normalizeH="0" baseline="0" noProof="0" dirty="0">
                    <a:solidFill>
                      <a:srgbClr val="FFC000"/>
                    </a:solidFill>
                    <a:latin typeface="微软雅黑" panose="020B0503020204020204" charset="-122"/>
                    <a:ea typeface="微软雅黑" panose="020B0503020204020204" charset="-122"/>
                    <a:cs typeface="+mj-cs"/>
                  </a:rPr>
                  <a:t>变配电系统监控</a:t>
                </a:r>
              </a:p>
            </p:txBody>
          </p:sp>
        </p:grpSp>
        <p:sp>
          <p:nvSpPr>
            <p:cNvPr id="24" name="标题 1"/>
            <p:cNvSpPr txBox="1"/>
            <p:nvPr/>
          </p:nvSpPr>
          <p:spPr>
            <a:xfrm>
              <a:off x="6490168" y="6471672"/>
              <a:ext cx="3929090" cy="428628"/>
            </a:xfrm>
            <a:prstGeom prst="rect">
              <a:avLst/>
            </a:prstGeom>
          </p:spPr>
          <p:txBody>
            <a:bodyPr anchor="ctr">
              <a:scene3d>
                <a:camera prst="orthographicFront"/>
                <a:lightRig rig="soft" dir="t"/>
              </a:scene3d>
              <a:sp3d prstMaterial="matte">
                <a:bevelT w="12700" h="12700"/>
              </a:sp3d>
            </a:bodyPr>
            <a:lst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lstStyle>
            <a:p>
              <a:pPr marR="0" algn="ctr" defTabSz="914400" fontAlgn="auto">
                <a:spcAft>
                  <a:spcPts val="0"/>
                </a:spcAft>
                <a:buClrTx/>
                <a:buSzTx/>
                <a:buFontTx/>
                <a:buNone/>
                <a:defRPr/>
              </a:pPr>
              <a:r>
                <a:rPr kumimoji="0" lang="zh-CN" altLang="en-US" b="1" kern="1200" cap="none" spc="50" normalizeH="0" baseline="0" noProof="0" dirty="0">
                  <a:solidFill>
                    <a:srgbClr val="FFC000"/>
                  </a:solidFill>
                  <a:latin typeface="微软雅黑" panose="020B0503020204020204" charset="-122"/>
                  <a:ea typeface="微软雅黑" panose="020B0503020204020204" charset="-122"/>
                  <a:cs typeface="+mj-cs"/>
                </a:rPr>
                <a:t>空调系统监控</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8203234"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4.6.</a:t>
            </a:r>
            <a:r>
              <a:rPr lang="en-US" altLang="zh-CN" sz="2400" b="1" dirty="0">
                <a:solidFill>
                  <a:schemeClr val="accent4">
                    <a:lumMod val="75000"/>
                  </a:schemeClr>
                </a:solidFill>
                <a:cs typeface="+mn-ea"/>
                <a:sym typeface="+mn-lt"/>
              </a:rPr>
              <a:t>----</a:t>
            </a:r>
            <a:r>
              <a:rPr lang="zh-CN" altLang="en-US" sz="2400" b="1" dirty="0">
                <a:solidFill>
                  <a:schemeClr val="accent4">
                    <a:lumMod val="75000"/>
                  </a:schemeClr>
                </a:solidFill>
                <a:cs typeface="+mn-ea"/>
                <a:sym typeface="+mn-lt"/>
              </a:rPr>
              <a:t>智慧安防管理</a:t>
            </a:r>
          </a:p>
        </p:txBody>
      </p:sp>
      <p:grpSp>
        <p:nvGrpSpPr>
          <p:cNvPr id="25" name="组合 24"/>
          <p:cNvGrpSpPr/>
          <p:nvPr/>
        </p:nvGrpSpPr>
        <p:grpSpPr>
          <a:xfrm>
            <a:off x="376194" y="891868"/>
            <a:ext cx="11108049" cy="5539930"/>
            <a:chOff x="1796286" y="954704"/>
            <a:chExt cx="8658354" cy="5866745"/>
          </a:xfrm>
        </p:grpSpPr>
        <p:pic>
          <p:nvPicPr>
            <p:cNvPr id="26" name="Picture 2" descr="https://timgsa.baidu.com/timg?image&amp;quality=80&amp;size=b9999_10000&amp;sec=1511668058643&amp;di=ca05408a0bc23ecbf810741aaaa65271&amp;imgtype=0&amp;src=http%3A%2F%2Fimg.mp.itc.cn%2Fupload%2F20160727%2Fa09a55afc20b41698f6c60b5de011b41_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286" y="954704"/>
              <a:ext cx="8658354" cy="5866745"/>
            </a:xfrm>
            <a:prstGeom prst="rect">
              <a:avLst/>
            </a:prstGeom>
          </p:spPr>
          <p:style>
            <a:lnRef idx="1">
              <a:schemeClr val="accent1"/>
            </a:lnRef>
            <a:fillRef idx="2">
              <a:schemeClr val="accent1"/>
            </a:fillRef>
            <a:effectRef idx="1">
              <a:schemeClr val="accent1"/>
            </a:effectRef>
            <a:fontRef idx="minor">
              <a:schemeClr val="dk1"/>
            </a:fontRef>
          </p:style>
        </p:pic>
        <p:sp>
          <p:nvSpPr>
            <p:cNvPr id="27" name="矩形 26"/>
            <p:cNvSpPr/>
            <p:nvPr/>
          </p:nvSpPr>
          <p:spPr>
            <a:xfrm>
              <a:off x="3740403" y="3429000"/>
              <a:ext cx="4739640" cy="7924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智慧安防管理系统</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7736510"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4.6.1.</a:t>
            </a:r>
            <a:r>
              <a:rPr lang="zh-CN" altLang="en-US" sz="2400" b="1" dirty="0">
                <a:solidFill>
                  <a:schemeClr val="tx1">
                    <a:lumMod val="65000"/>
                    <a:lumOff val="35000"/>
                  </a:schemeClr>
                </a:solidFill>
                <a:cs typeface="+mn-ea"/>
                <a:sym typeface="+mn-lt"/>
              </a:rPr>
              <a:t> </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智能监控系统</a:t>
            </a:r>
            <a:endParaRPr lang="zh-CN" altLang="en-US" sz="2400" b="1" dirty="0">
              <a:solidFill>
                <a:schemeClr val="accent4">
                  <a:lumMod val="50000"/>
                </a:schemeClr>
              </a:solidFill>
              <a:latin typeface="+mn-ea"/>
              <a:cs typeface="+mn-ea"/>
              <a:sym typeface="+mn-lt"/>
            </a:endParaRPr>
          </a:p>
        </p:txBody>
      </p:sp>
      <p:grpSp>
        <p:nvGrpSpPr>
          <p:cNvPr id="2" name="组合 1"/>
          <p:cNvGrpSpPr/>
          <p:nvPr/>
        </p:nvGrpSpPr>
        <p:grpSpPr>
          <a:xfrm>
            <a:off x="377687" y="854766"/>
            <a:ext cx="11783879" cy="5502088"/>
            <a:chOff x="377687" y="854766"/>
            <a:chExt cx="11783879" cy="5502088"/>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282" y="4435355"/>
              <a:ext cx="4002277" cy="1921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组合 57"/>
            <p:cNvGrpSpPr/>
            <p:nvPr/>
          </p:nvGrpSpPr>
          <p:grpSpPr>
            <a:xfrm>
              <a:off x="377687" y="854766"/>
              <a:ext cx="11559208" cy="4162953"/>
              <a:chOff x="377687" y="854766"/>
              <a:chExt cx="11559208" cy="4162953"/>
            </a:xfrm>
          </p:grpSpPr>
          <p:grpSp>
            <p:nvGrpSpPr>
              <p:cNvPr id="59" name="组合 58"/>
              <p:cNvGrpSpPr/>
              <p:nvPr/>
            </p:nvGrpSpPr>
            <p:grpSpPr>
              <a:xfrm>
                <a:off x="377687" y="1133062"/>
                <a:ext cx="11559208" cy="3884657"/>
                <a:chOff x="0" y="1133061"/>
                <a:chExt cx="11559208" cy="3884657"/>
              </a:xfrm>
            </p:grpSpPr>
            <p:pic>
              <p:nvPicPr>
                <p:cNvPr id="63" name="Picture 4"/>
                <p:cNvPicPr>
                  <a:picLocks noChangeAspect="1" noChangeArrowheads="1"/>
                </p:cNvPicPr>
                <p:nvPr/>
              </p:nvPicPr>
              <p:blipFill>
                <a:blip r:embed="rId4"/>
                <a:srcRect t="9609" r="1061"/>
                <a:stretch>
                  <a:fillRect/>
                </a:stretch>
              </p:blipFill>
              <p:spPr bwMode="auto">
                <a:xfrm>
                  <a:off x="0" y="1434013"/>
                  <a:ext cx="3389243" cy="2563383"/>
                </a:xfrm>
                <a:prstGeom prst="rect">
                  <a:avLst/>
                </a:prstGeom>
                <a:noFill/>
                <a:ln w="9525">
                  <a:noFill/>
                  <a:miter lim="800000"/>
                  <a:headEnd/>
                  <a:tailEnd/>
                </a:ln>
                <a:effectLst/>
              </p:spPr>
            </p:pic>
            <p:sp>
              <p:nvSpPr>
                <p:cNvPr id="64" name="圆角矩形 63"/>
                <p:cNvSpPr/>
                <p:nvPr/>
              </p:nvSpPr>
              <p:spPr>
                <a:xfrm>
                  <a:off x="0" y="1133061"/>
                  <a:ext cx="3382123" cy="30095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a:t>在园区主要出入口设置人脸识别摄像机</a:t>
                  </a:r>
                </a:p>
              </p:txBody>
            </p:sp>
            <p:sp>
              <p:nvSpPr>
                <p:cNvPr id="76" name="圆角矩形 75"/>
                <p:cNvSpPr/>
                <p:nvPr/>
              </p:nvSpPr>
              <p:spPr>
                <a:xfrm>
                  <a:off x="3311120" y="4070188"/>
                  <a:ext cx="3992752" cy="3365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a:solidFill>
                        <a:schemeClr val="tx1"/>
                      </a:solidFill>
                    </a:rPr>
                    <a:t>在智慧园区部分广场设置全景摄像机</a:t>
                  </a:r>
                  <a:r>
                    <a:rPr lang="en-US" altLang="zh-CN" sz="1400" dirty="0">
                      <a:solidFill>
                        <a:schemeClr val="tx1"/>
                      </a:solidFill>
                    </a:rPr>
                    <a:t>+</a:t>
                  </a:r>
                  <a:r>
                    <a:rPr lang="zh-CN" altLang="en-US" sz="1400" dirty="0">
                      <a:solidFill>
                        <a:schemeClr val="tx1"/>
                      </a:solidFill>
                    </a:rPr>
                    <a:t>枪球联动</a:t>
                  </a:r>
                </a:p>
              </p:txBody>
            </p:sp>
            <p:sp>
              <p:nvSpPr>
                <p:cNvPr id="67" name="圆角矩形 66"/>
                <p:cNvSpPr/>
                <p:nvPr/>
              </p:nvSpPr>
              <p:spPr>
                <a:xfrm>
                  <a:off x="8438322" y="1210382"/>
                  <a:ext cx="3120886" cy="4472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a:t>在园区内十字路口设置，球机加枪机，枪球联动，进行多目标跟踪监控。</a:t>
                  </a:r>
                </a:p>
              </p:txBody>
            </p:sp>
            <p:sp>
              <p:nvSpPr>
                <p:cNvPr id="69" name="圆角矩形标注 68"/>
                <p:cNvSpPr/>
                <p:nvPr/>
              </p:nvSpPr>
              <p:spPr>
                <a:xfrm>
                  <a:off x="3886200" y="1371600"/>
                  <a:ext cx="2723322" cy="1331843"/>
                </a:xfrm>
                <a:prstGeom prst="wedgeRoundRectCallout">
                  <a:avLst>
                    <a:gd name="adj1" fmla="val -81533"/>
                    <a:gd name="adj2" fmla="val 9384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0" name="TextBox 13"/>
                <p:cNvSpPr txBox="1">
                  <a:spLocks noChangeArrowheads="1"/>
                </p:cNvSpPr>
                <p:nvPr/>
              </p:nvSpPr>
              <p:spPr bwMode="auto">
                <a:xfrm>
                  <a:off x="3945429" y="1395484"/>
                  <a:ext cx="2697521"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just">
                    <a:lnSpc>
                      <a:spcPct val="150000"/>
                    </a:lnSpc>
                  </a:pPr>
                  <a:r>
                    <a:rPr lang="zh-CN" altLang="en-US" sz="1400" dirty="0"/>
                    <a:t>在园区主要出入口</a:t>
                  </a:r>
                  <a:r>
                    <a:rPr lang="zh-CN" altLang="en-US" sz="1400" dirty="0">
                      <a:latin typeface="宋体" panose="02010600030101010101" pitchFamily="2" charset="-122"/>
                    </a:rPr>
                    <a:t>设置人脸识别系统，对进入园区人员进行人脸比对，及时发现比对库中嫌疑人员，并向指挥中心进行报警。</a:t>
                  </a:r>
                  <a:endParaRPr lang="en-US" altLang="zh-CN" sz="1400" dirty="0">
                    <a:latin typeface="宋体" panose="02010600030101010101" pitchFamily="2" charset="-122"/>
                  </a:endParaRPr>
                </a:p>
              </p:txBody>
            </p:sp>
            <p:sp>
              <p:nvSpPr>
                <p:cNvPr id="71" name="圆角矩形标注 70"/>
                <p:cNvSpPr/>
                <p:nvPr/>
              </p:nvSpPr>
              <p:spPr>
                <a:xfrm>
                  <a:off x="5307496" y="2802835"/>
                  <a:ext cx="2882347" cy="1003852"/>
                </a:xfrm>
                <a:prstGeom prst="wedgeRoundRectCallout">
                  <a:avLst>
                    <a:gd name="adj1" fmla="val 57682"/>
                    <a:gd name="adj2" fmla="val -8898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72" name="TextBox 13"/>
                <p:cNvSpPr txBox="1">
                  <a:spLocks noChangeArrowheads="1"/>
                </p:cNvSpPr>
                <p:nvPr/>
              </p:nvSpPr>
              <p:spPr bwMode="auto">
                <a:xfrm>
                  <a:off x="5267741" y="2810154"/>
                  <a:ext cx="2922102"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just">
                    <a:lnSpc>
                      <a:spcPct val="150000"/>
                    </a:lnSpc>
                  </a:pPr>
                  <a:r>
                    <a:rPr lang="zh-CN" altLang="en-US" sz="1400" dirty="0">
                      <a:latin typeface="宋体" panose="02010600030101010101" pitchFamily="2" charset="-122"/>
                    </a:rPr>
                    <a:t>园区内十字路口及广场，设置枪球联动摄像机，进行多目标跟踪监控分析，便于对特殊行为进行跟踪监控。</a:t>
                  </a:r>
                  <a:endParaRPr lang="en-US" altLang="zh-CN" sz="1400" dirty="0">
                    <a:latin typeface="宋体" panose="02010600030101010101" pitchFamily="2" charset="-122"/>
                  </a:endParaRPr>
                </a:p>
              </p:txBody>
            </p:sp>
            <p:sp>
              <p:nvSpPr>
                <p:cNvPr id="73" name="圆角矩形标注 72"/>
                <p:cNvSpPr/>
                <p:nvPr/>
              </p:nvSpPr>
              <p:spPr>
                <a:xfrm>
                  <a:off x="7468991" y="4020492"/>
                  <a:ext cx="3306417" cy="997226"/>
                </a:xfrm>
                <a:prstGeom prst="wedgeRoundRectCallout">
                  <a:avLst>
                    <a:gd name="adj1" fmla="val -59971"/>
                    <a:gd name="adj2" fmla="val 8378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74" name="TextBox 13"/>
                <p:cNvSpPr txBox="1">
                  <a:spLocks noChangeArrowheads="1"/>
                </p:cNvSpPr>
                <p:nvPr/>
              </p:nvSpPr>
              <p:spPr bwMode="auto">
                <a:xfrm>
                  <a:off x="7558440" y="4021185"/>
                  <a:ext cx="2998307"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just">
                    <a:lnSpc>
                      <a:spcPct val="150000"/>
                    </a:lnSpc>
                  </a:pPr>
                  <a:r>
                    <a:rPr lang="zh-CN" altLang="en-US" sz="1400" dirty="0">
                      <a:latin typeface="宋体" panose="02010600030101010101" pitchFamily="2" charset="-122"/>
                    </a:rPr>
                    <a:t>园区内广场，设置全景摄像机</a:t>
                  </a:r>
                  <a:r>
                    <a:rPr lang="en-US" altLang="zh-CN" sz="1400" dirty="0">
                      <a:latin typeface="宋体" panose="02010600030101010101" pitchFamily="2" charset="-122"/>
                    </a:rPr>
                    <a:t>+</a:t>
                  </a:r>
                  <a:r>
                    <a:rPr lang="zh-CN" altLang="en-US" sz="1400" dirty="0">
                      <a:latin typeface="宋体" panose="02010600030101010101" pitchFamily="2" charset="-122"/>
                    </a:rPr>
                    <a:t>枪球联动，进行全景监控及多目标跟踪监控分析，便于对特殊行为进行跟踪监控。</a:t>
                  </a:r>
                  <a:endParaRPr lang="en-US" altLang="zh-CN" sz="1400" dirty="0">
                    <a:latin typeface="宋体" panose="02010600030101010101" pitchFamily="2" charset="-122"/>
                  </a:endParaRPr>
                </a:p>
              </p:txBody>
            </p:sp>
          </p:grpSp>
          <p:sp>
            <p:nvSpPr>
              <p:cNvPr id="60" name="圆角矩形 59"/>
              <p:cNvSpPr/>
              <p:nvPr/>
            </p:nvSpPr>
            <p:spPr>
              <a:xfrm>
                <a:off x="4065103" y="854766"/>
                <a:ext cx="3995531" cy="32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特殊监控摄像机在本项目中的应用</a:t>
                </a:r>
              </a:p>
            </p:txBody>
          </p:sp>
        </p:grpSp>
        <p:pic>
          <p:nvPicPr>
            <p:cNvPr id="143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8225" y="1693279"/>
              <a:ext cx="3503341" cy="1897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8184184"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4.6.2.</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入侵报警系统</a:t>
            </a:r>
            <a:endParaRPr lang="zh-CN" altLang="en-US" sz="2400" b="1" dirty="0">
              <a:solidFill>
                <a:schemeClr val="accent4">
                  <a:lumMod val="50000"/>
                </a:schemeClr>
              </a:solidFill>
              <a:latin typeface="+mn-ea"/>
              <a:cs typeface="+mn-ea"/>
              <a:sym typeface="+mn-lt"/>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461174" y="2029124"/>
            <a:ext cx="4440104" cy="315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116990" y="860643"/>
            <a:ext cx="11920462" cy="5747430"/>
            <a:chOff x="116990" y="860643"/>
            <a:chExt cx="11920462" cy="5747430"/>
          </a:xfrm>
        </p:grpSpPr>
        <p:grpSp>
          <p:nvGrpSpPr>
            <p:cNvPr id="22" name="组合 21"/>
            <p:cNvGrpSpPr/>
            <p:nvPr/>
          </p:nvGrpSpPr>
          <p:grpSpPr>
            <a:xfrm>
              <a:off x="116990" y="860643"/>
              <a:ext cx="9519849" cy="3961663"/>
              <a:chOff x="752204" y="800337"/>
              <a:chExt cx="9109603" cy="2434459"/>
            </a:xfrm>
          </p:grpSpPr>
          <p:sp>
            <p:nvSpPr>
              <p:cNvPr id="23" name="文本框 6"/>
              <p:cNvSpPr txBox="1"/>
              <p:nvPr/>
            </p:nvSpPr>
            <p:spPr>
              <a:xfrm>
                <a:off x="788144" y="800337"/>
                <a:ext cx="9073663" cy="256980"/>
              </a:xfrm>
              <a:prstGeom prst="rect">
                <a:avLst/>
              </a:prstGeom>
              <a:noFill/>
            </p:spPr>
            <p:txBody>
              <a:bodyPr wrap="square" rtlCol="0">
                <a:spAutoFit/>
              </a:bodyPr>
              <a:lstStyle/>
              <a:p>
                <a:pPr>
                  <a:lnSpc>
                    <a:spcPct val="150000"/>
                  </a:lnSpc>
                </a:pPr>
                <a:r>
                  <a:rPr lang="zh-CN" altLang="en-US" sz="1600" b="1" dirty="0">
                    <a:solidFill>
                      <a:schemeClr val="accent4">
                        <a:lumMod val="50000"/>
                      </a:schemeClr>
                    </a:solidFill>
                  </a:rPr>
                  <a:t>入侵报警系统是安保的组成部分，实现对重点部位、重点时间段进行无人值守的保安报警功能。</a:t>
                </a:r>
              </a:p>
            </p:txBody>
          </p:sp>
          <p:sp>
            <p:nvSpPr>
              <p:cNvPr id="42" name="矩形 41"/>
              <p:cNvSpPr/>
              <p:nvPr/>
            </p:nvSpPr>
            <p:spPr>
              <a:xfrm>
                <a:off x="752204" y="1135453"/>
                <a:ext cx="4809987" cy="2099343"/>
              </a:xfrm>
              <a:prstGeom prst="rect">
                <a:avLst/>
              </a:prstGeom>
            </p:spPr>
            <p:txBody>
              <a:bodyPr wrap="square">
                <a:spAutoFit/>
              </a:bodyPr>
              <a:lstStyle/>
              <a:p>
                <a:pPr>
                  <a:lnSpc>
                    <a:spcPct val="150000"/>
                  </a:lnSpc>
                </a:pPr>
                <a:r>
                  <a:rPr lang="zh-CN" altLang="en-US" sz="1600" dirty="0">
                    <a:latin typeface="+mn-ea"/>
                  </a:rPr>
                  <a:t>入侵报警系统主要分为两个部分：</a:t>
                </a:r>
                <a:endParaRPr lang="en-US" altLang="zh-CN" sz="1600" dirty="0">
                  <a:latin typeface="+mn-ea"/>
                </a:endParaRPr>
              </a:p>
              <a:p>
                <a:pPr>
                  <a:lnSpc>
                    <a:spcPct val="150000"/>
                  </a:lnSpc>
                </a:pPr>
                <a:r>
                  <a:rPr lang="en-US" altLang="zh-CN" sz="1600" dirty="0">
                    <a:latin typeface="+mn-ea"/>
                  </a:rPr>
                  <a:t>1</a:t>
                </a:r>
                <a:r>
                  <a:rPr lang="zh-CN" altLang="en-US" sz="1600" dirty="0">
                    <a:latin typeface="+mn-ea"/>
                  </a:rPr>
                  <a:t>、入侵防盗报警系统：</a:t>
                </a:r>
              </a:p>
              <a:p>
                <a:pPr>
                  <a:lnSpc>
                    <a:spcPct val="150000"/>
                  </a:lnSpc>
                </a:pPr>
                <a:r>
                  <a:rPr lang="zh-CN" altLang="en-US" sz="1600" dirty="0">
                    <a:latin typeface="+mn-ea"/>
                  </a:rPr>
                  <a:t>设计区域：商场（商店、各零售、餐饮的）与外界相通的出入口、重要设备间（如变电站）、重要机房等场所设置吸顶或壁挂式红外</a:t>
                </a:r>
                <a:r>
                  <a:rPr lang="en-US" sz="1600" dirty="0">
                    <a:latin typeface="+mn-ea"/>
                  </a:rPr>
                  <a:t>/</a:t>
                </a:r>
                <a:r>
                  <a:rPr lang="zh-CN" altLang="en-US" sz="1600" dirty="0">
                    <a:latin typeface="+mn-ea"/>
                  </a:rPr>
                  <a:t>微波双鉴探测器。</a:t>
                </a:r>
              </a:p>
              <a:p>
                <a:pPr>
                  <a:lnSpc>
                    <a:spcPct val="150000"/>
                  </a:lnSpc>
                </a:pPr>
                <a:r>
                  <a:rPr lang="en-US" sz="1600" dirty="0">
                    <a:latin typeface="+mn-ea"/>
                  </a:rPr>
                  <a:t>2</a:t>
                </a:r>
                <a:r>
                  <a:rPr lang="zh-CN" altLang="en-US" sz="1600" dirty="0">
                    <a:latin typeface="+mn-ea"/>
                  </a:rPr>
                  <a:t>、求助报警：</a:t>
                </a:r>
                <a:endParaRPr lang="en-US" altLang="zh-CN" sz="1600" dirty="0">
                  <a:latin typeface="+mn-ea"/>
                </a:endParaRPr>
              </a:p>
              <a:p>
                <a:pPr>
                  <a:lnSpc>
                    <a:spcPct val="150000"/>
                  </a:lnSpc>
                </a:pPr>
                <a:r>
                  <a:rPr lang="zh-CN" altLang="en-US" sz="1600" dirty="0">
                    <a:latin typeface="+mn-ea"/>
                  </a:rPr>
                  <a:t>设计区域：各零售商铺（收银台）、大厅接待台、物业财务、残卫、安保中心机房等处设计紧急求助报警按钮、声光报警器。</a:t>
                </a:r>
              </a:p>
            </p:txBody>
          </p:sp>
        </p:grpSp>
        <p:sp>
          <p:nvSpPr>
            <p:cNvPr id="45" name="圆角矩形标注 44"/>
            <p:cNvSpPr/>
            <p:nvPr/>
          </p:nvSpPr>
          <p:spPr>
            <a:xfrm>
              <a:off x="9267747" y="5009322"/>
              <a:ext cx="2454965" cy="705678"/>
            </a:xfrm>
            <a:prstGeom prst="wedgeRoundRectCallout">
              <a:avLst>
                <a:gd name="adj1" fmla="val -77584"/>
                <a:gd name="adj2" fmla="val -109136"/>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400" dirty="0">
                  <a:solidFill>
                    <a:schemeClr val="tx1"/>
                  </a:solidFill>
                </a:rPr>
                <a:t>入侵报警（红外探测器）用于智慧园区建筑内部，如：商铺及重要设备间。</a:t>
              </a:r>
            </a:p>
          </p:txBody>
        </p:sp>
        <p:sp>
          <p:nvSpPr>
            <p:cNvPr id="46" name="圆角矩形标注 45"/>
            <p:cNvSpPr/>
            <p:nvPr/>
          </p:nvSpPr>
          <p:spPr>
            <a:xfrm>
              <a:off x="10033060" y="1818861"/>
              <a:ext cx="2004392" cy="1262269"/>
            </a:xfrm>
            <a:prstGeom prst="wedgeRoundRectCallout">
              <a:avLst>
                <a:gd name="adj1" fmla="val -95232"/>
                <a:gd name="adj2" fmla="val 5055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a:solidFill>
                    <a:schemeClr val="tx1"/>
                  </a:solidFill>
                  <a:latin typeface="宋体" panose="02010600030101010101" pitchFamily="2" charset="-122"/>
                  <a:ea typeface="宋体" panose="02010600030101010101" pitchFamily="2" charset="-122"/>
                </a:rPr>
                <a:t>求助报警，用于智慧园区广场、交叉路口或各商铺收银台、接待大厅等场所，便于发生紧急情况是进行求助报警。</a:t>
              </a:r>
            </a:p>
          </p:txBody>
        </p:sp>
        <p:pic>
          <p:nvPicPr>
            <p:cNvPr id="47" name="图片 46"/>
            <p:cNvPicPr>
              <a:picLocks noChangeAspect="1"/>
            </p:cNvPicPr>
            <p:nvPr/>
          </p:nvPicPr>
          <p:blipFill>
            <a:blip r:embed="rId4" cstate="print"/>
            <a:stretch>
              <a:fillRect/>
            </a:stretch>
          </p:blipFill>
          <p:spPr>
            <a:xfrm flipH="1">
              <a:off x="11304143" y="3104343"/>
              <a:ext cx="733309" cy="1162058"/>
            </a:xfrm>
            <a:prstGeom prst="rect">
              <a:avLst/>
            </a:prstGeom>
          </p:spPr>
        </p:pic>
        <p:pic>
          <p:nvPicPr>
            <p:cNvPr id="48" name="Picture 3" descr="C:\Users\Administrator\Desktop\timg.jpg"/>
            <p:cNvPicPr>
              <a:picLocks noChangeAspect="1" noChangeArrowheads="1"/>
            </p:cNvPicPr>
            <p:nvPr/>
          </p:nvPicPr>
          <p:blipFill>
            <a:blip r:embed="rId5" cstate="print"/>
            <a:srcRect/>
            <a:stretch>
              <a:fillRect/>
            </a:stretch>
          </p:blipFill>
          <p:spPr bwMode="auto">
            <a:xfrm>
              <a:off x="3062436" y="4457778"/>
              <a:ext cx="3178844" cy="1369221"/>
            </a:xfrm>
            <a:prstGeom prst="rect">
              <a:avLst/>
            </a:prstGeom>
            <a:noFill/>
          </p:spPr>
        </p:pic>
        <p:pic>
          <p:nvPicPr>
            <p:cNvPr id="49" name="Picture 2"/>
            <p:cNvPicPr>
              <a:picLocks noChangeAspect="1" noChangeArrowheads="1"/>
            </p:cNvPicPr>
            <p:nvPr/>
          </p:nvPicPr>
          <p:blipFill>
            <a:blip r:embed="rId6" cstate="print"/>
            <a:srcRect/>
            <a:stretch>
              <a:fillRect/>
            </a:stretch>
          </p:blipFill>
          <p:spPr bwMode="auto">
            <a:xfrm>
              <a:off x="10017895" y="5781031"/>
              <a:ext cx="482306" cy="827042"/>
            </a:xfrm>
            <a:prstGeom prst="rect">
              <a:avLst/>
            </a:prstGeom>
            <a:noFill/>
            <a:ln w="9525">
              <a:noFill/>
              <a:miter lim="800000"/>
              <a:headEnd/>
              <a:tailEnd/>
            </a:ln>
            <a:effectLst/>
          </p:spPr>
        </p:pic>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8146084"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4.6.3.</a:t>
            </a:r>
            <a:r>
              <a:rPr lang="zh-CN" altLang="en-US" sz="2400" b="1" dirty="0">
                <a:solidFill>
                  <a:schemeClr val="tx1">
                    <a:lumMod val="65000"/>
                    <a:lumOff val="35000"/>
                  </a:schemeClr>
                </a:solidFill>
                <a:cs typeface="+mn-ea"/>
                <a:sym typeface="+mn-lt"/>
              </a:rPr>
              <a:t> </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保安巡更管理系统</a:t>
            </a:r>
            <a:endParaRPr lang="zh-CN" altLang="en-US" sz="2400" b="1" dirty="0">
              <a:solidFill>
                <a:schemeClr val="accent4">
                  <a:lumMod val="50000"/>
                </a:schemeClr>
              </a:solidFill>
              <a:latin typeface="+mn-ea"/>
              <a:cs typeface="+mn-ea"/>
              <a:sym typeface="+mn-lt"/>
            </a:endParaRPr>
          </a:p>
        </p:txBody>
      </p:sp>
      <p:grpSp>
        <p:nvGrpSpPr>
          <p:cNvPr id="7" name="组合 6"/>
          <p:cNvGrpSpPr/>
          <p:nvPr/>
        </p:nvGrpSpPr>
        <p:grpSpPr>
          <a:xfrm>
            <a:off x="169282" y="948903"/>
            <a:ext cx="11673369" cy="5063218"/>
            <a:chOff x="169282" y="948903"/>
            <a:chExt cx="11673369" cy="5063218"/>
          </a:xfrm>
        </p:grpSpPr>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82" y="2705098"/>
              <a:ext cx="5014913" cy="297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206" y="948903"/>
              <a:ext cx="5054656" cy="2695816"/>
            </a:xfrm>
            <a:prstGeom prst="rect">
              <a:avLst/>
            </a:prstGeom>
          </p:spPr>
        </p:pic>
        <p:pic>
          <p:nvPicPr>
            <p:cNvPr id="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2812" y="3848005"/>
              <a:ext cx="6889839" cy="2164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文本框 6"/>
            <p:cNvSpPr txBox="1"/>
            <p:nvPr/>
          </p:nvSpPr>
          <p:spPr>
            <a:xfrm>
              <a:off x="169282" y="989699"/>
              <a:ext cx="4715365" cy="1569660"/>
            </a:xfrm>
            <a:prstGeom prst="rect">
              <a:avLst/>
            </a:prstGeom>
            <a:noFill/>
          </p:spPr>
          <p:txBody>
            <a:bodyPr wrap="square" rtlCol="0">
              <a:spAutoFit/>
            </a:bodyPr>
            <a:lstStyle/>
            <a:p>
              <a:pPr lvl="0" indent="266700" fontAlgn="base">
                <a:lnSpc>
                  <a:spcPct val="150000"/>
                </a:lnSpc>
                <a:spcBef>
                  <a:spcPct val="0"/>
                </a:spcBef>
                <a:spcAft>
                  <a:spcPct val="0"/>
                </a:spcAft>
              </a:pPr>
              <a:r>
                <a:rPr lang="zh-CN" altLang="zh-CN" sz="1600" b="1" dirty="0">
                  <a:ea typeface="宋体" panose="02010600030101010101" pitchFamily="2" charset="-122"/>
                  <a:cs typeface="Arial" panose="020B0604020202020204" pitchFamily="34" charset="0"/>
                </a:rPr>
                <a:t>电子巡更系统是后勤部门对安保人员的管理，监督保安人员定时，定点，定路线进行巡逻，防止保安人员懈怠偷懒，做到技防和人防相结合，可以大大改善大楼的治安环境。</a:t>
              </a:r>
              <a:endParaRPr lang="zh-CN" altLang="en-US" sz="1600" b="1" dirty="0">
                <a:ea typeface="宋体" panose="02010600030101010101" pitchFamily="2" charset="-122"/>
                <a:cs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7977760"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4.7.</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智慧停车场管理</a:t>
            </a:r>
          </a:p>
        </p:txBody>
      </p:sp>
      <p:grpSp>
        <p:nvGrpSpPr>
          <p:cNvPr id="25" name="组合 24"/>
          <p:cNvGrpSpPr/>
          <p:nvPr/>
        </p:nvGrpSpPr>
        <p:grpSpPr>
          <a:xfrm>
            <a:off x="41735" y="857307"/>
            <a:ext cx="12012889" cy="5849265"/>
            <a:chOff x="41735" y="857307"/>
            <a:chExt cx="12012889" cy="5849265"/>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713" y="3544832"/>
              <a:ext cx="4082911" cy="2830021"/>
            </a:xfrm>
            <a:prstGeom prst="rect">
              <a:avLst/>
            </a:prstGeom>
          </p:spPr>
        </p:pic>
        <p:sp>
          <p:nvSpPr>
            <p:cNvPr id="8" name="TextBox 25"/>
            <p:cNvSpPr txBox="1"/>
            <p:nvPr/>
          </p:nvSpPr>
          <p:spPr>
            <a:xfrm>
              <a:off x="5048866" y="3507720"/>
              <a:ext cx="3292778" cy="338554"/>
            </a:xfrm>
            <a:prstGeom prst="rect">
              <a:avLst/>
            </a:prstGeom>
            <a:noFill/>
          </p:spPr>
          <p:txBody>
            <a:bodyPr wrap="square" rtlCol="0">
              <a:spAutoFit/>
            </a:bodyPr>
            <a:lstStyle/>
            <a:p>
              <a:r>
                <a:rPr lang="zh-CN" altLang="en-US" sz="1600" b="1" dirty="0">
                  <a:solidFill>
                    <a:srgbClr val="C00000"/>
                  </a:solidFill>
                </a:rPr>
                <a:t>交通信息诱导</a:t>
              </a:r>
              <a:r>
                <a:rPr lang="en-US" altLang="zh-CN" sz="1600" b="1" dirty="0">
                  <a:solidFill>
                    <a:srgbClr val="C00000"/>
                  </a:solidFill>
                </a:rPr>
                <a:t>(</a:t>
              </a:r>
              <a:r>
                <a:rPr lang="zh-CN" altLang="en-US" sz="1600" b="1" dirty="0">
                  <a:solidFill>
                    <a:srgbClr val="C00000"/>
                  </a:solidFill>
                </a:rPr>
                <a:t>与交通专业配合</a:t>
              </a:r>
              <a:r>
                <a:rPr lang="en-US" altLang="zh-CN" sz="1600" b="1" dirty="0">
                  <a:solidFill>
                    <a:srgbClr val="C00000"/>
                  </a:solidFill>
                </a:rPr>
                <a:t>)</a:t>
              </a:r>
              <a:endParaRPr lang="zh-CN" altLang="en-US" sz="1600" b="1" dirty="0">
                <a:solidFill>
                  <a:srgbClr val="C00000"/>
                </a:solidFill>
              </a:endParaRPr>
            </a:p>
          </p:txBody>
        </p:sp>
        <p:sp>
          <p:nvSpPr>
            <p:cNvPr id="9" name="TextBox 25"/>
            <p:cNvSpPr txBox="1"/>
            <p:nvPr/>
          </p:nvSpPr>
          <p:spPr>
            <a:xfrm>
              <a:off x="1313265" y="3519749"/>
              <a:ext cx="2364613" cy="338554"/>
            </a:xfrm>
            <a:prstGeom prst="rect">
              <a:avLst/>
            </a:prstGeom>
            <a:noFill/>
          </p:spPr>
          <p:txBody>
            <a:bodyPr wrap="square" rtlCol="0">
              <a:spAutoFit/>
            </a:bodyPr>
            <a:lstStyle/>
            <a:p>
              <a:pPr algn="ctr"/>
              <a:r>
                <a:rPr lang="zh-CN" altLang="en-US" sz="1600" b="1" dirty="0">
                  <a:solidFill>
                    <a:srgbClr val="C00000"/>
                  </a:solidFill>
                </a:rPr>
                <a:t>智慧停车管理系统</a:t>
              </a:r>
              <a:endParaRPr lang="en-US" altLang="zh-CN" sz="1600" b="1" dirty="0">
                <a:solidFill>
                  <a:srgbClr val="C00000"/>
                </a:solidFill>
              </a:endParaRPr>
            </a:p>
          </p:txBody>
        </p:sp>
        <p:sp>
          <p:nvSpPr>
            <p:cNvPr id="10" name="TextBox 25"/>
            <p:cNvSpPr txBox="1"/>
            <p:nvPr/>
          </p:nvSpPr>
          <p:spPr>
            <a:xfrm>
              <a:off x="9315136" y="6368018"/>
              <a:ext cx="1858987" cy="338554"/>
            </a:xfrm>
            <a:prstGeom prst="rect">
              <a:avLst/>
            </a:prstGeom>
            <a:noFill/>
          </p:spPr>
          <p:txBody>
            <a:bodyPr wrap="square" rtlCol="0">
              <a:spAutoFit/>
            </a:bodyPr>
            <a:lstStyle/>
            <a:p>
              <a:r>
                <a:rPr lang="zh-CN" altLang="en-US" sz="1600" b="1" dirty="0">
                  <a:solidFill>
                    <a:srgbClr val="C00000"/>
                  </a:solidFill>
                </a:rPr>
                <a:t>智能停车场</a:t>
              </a:r>
            </a:p>
          </p:txBody>
        </p:sp>
        <p:grpSp>
          <p:nvGrpSpPr>
            <p:cNvPr id="11" name="组合 56"/>
            <p:cNvGrpSpPr/>
            <p:nvPr/>
          </p:nvGrpSpPr>
          <p:grpSpPr>
            <a:xfrm>
              <a:off x="4742523" y="857307"/>
              <a:ext cx="3504283" cy="2496813"/>
              <a:chOff x="3327509" y="1139686"/>
              <a:chExt cx="7090577" cy="4751686"/>
            </a:xfrm>
          </p:grpSpPr>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246985" y="1139686"/>
                <a:ext cx="5162550" cy="2151231"/>
              </a:xfrm>
              <a:prstGeom prst="rect">
                <a:avLst/>
              </a:prstGeom>
              <a:noFill/>
              <a:ln>
                <a:noFill/>
              </a:ln>
              <a:effectLst>
                <a:outerShdw blurRad="50800" dist="101600" dir="2700000" algn="tl" rotWithShape="0">
                  <a:prstClr val="black"/>
                </a:outerShdw>
              </a:effectLst>
            </p:spPr>
          </p:pic>
          <p:pic>
            <p:nvPicPr>
              <p:cNvPr id="13"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211469" y="3676017"/>
                <a:ext cx="3206617" cy="2002014"/>
              </a:xfrm>
              <a:prstGeom prst="rect">
                <a:avLst/>
              </a:prstGeom>
              <a:noFill/>
              <a:ln>
                <a:noFill/>
              </a:ln>
              <a:effectLst>
                <a:outerShdw blurRad="50800" dist="101600" dir="2700000" algn="tl" rotWithShape="0">
                  <a:prstClr val="black"/>
                </a:outerShdw>
              </a:effectLst>
            </p:spPr>
          </p:pic>
          <p:pic>
            <p:nvPicPr>
              <p:cNvPr id="14" name="Picture 3" descr="C:\Users\admin1\Desktop\0\三级屏幕.png"/>
              <p:cNvPicPr>
                <a:picLocks noChangeAspect="1" noChangeArrowheads="1"/>
              </p:cNvPicPr>
              <p:nvPr/>
            </p:nvPicPr>
            <p:blipFill>
              <a:blip r:embed="rId6" cstate="print"/>
              <a:stretch>
                <a:fillRect/>
              </a:stretch>
            </p:blipFill>
            <p:spPr bwMode="auto">
              <a:xfrm>
                <a:off x="3327509" y="3133353"/>
                <a:ext cx="1838677" cy="2758019"/>
              </a:xfrm>
              <a:prstGeom prst="rect">
                <a:avLst/>
              </a:prstGeom>
              <a:noFill/>
              <a:ln>
                <a:noFill/>
              </a:ln>
              <a:effectLst>
                <a:outerShdw blurRad="50800" dist="101600" dir="2700000" algn="tl" rotWithShape="0">
                  <a:prstClr val="black"/>
                </a:outerShdw>
              </a:effectLst>
            </p:spPr>
          </p:pic>
        </p:grpSp>
        <p:sp>
          <p:nvSpPr>
            <p:cNvPr id="15" name="矩形 14"/>
            <p:cNvSpPr/>
            <p:nvPr/>
          </p:nvSpPr>
          <p:spPr>
            <a:xfrm>
              <a:off x="5682013" y="3005115"/>
              <a:ext cx="902576" cy="307777"/>
            </a:xfrm>
            <a:prstGeom prst="rect">
              <a:avLst/>
            </a:prstGeom>
          </p:spPr>
          <p:txBody>
            <a:bodyPr wrap="none">
              <a:spAutoFit/>
            </a:bodyPr>
            <a:lstStyle/>
            <a:p>
              <a:pPr eaLnBrk="1" hangingPunct="1"/>
              <a:r>
                <a:rPr lang="zh-CN" altLang="en-US" sz="1400" b="1" dirty="0">
                  <a:solidFill>
                    <a:schemeClr val="tx2">
                      <a:lumMod val="75000"/>
                      <a:lumOff val="25000"/>
                    </a:schemeClr>
                  </a:solidFill>
                  <a:latin typeface="黑体" panose="02010609060101010101" pitchFamily="49" charset="-122"/>
                  <a:ea typeface="黑体" panose="02010609060101010101" pitchFamily="49" charset="-122"/>
                </a:rPr>
                <a:t>三级诱导</a:t>
              </a:r>
            </a:p>
          </p:txBody>
        </p:sp>
        <p:sp>
          <p:nvSpPr>
            <p:cNvPr id="16" name="矩形 15"/>
            <p:cNvSpPr/>
            <p:nvPr/>
          </p:nvSpPr>
          <p:spPr>
            <a:xfrm>
              <a:off x="5825861" y="2224294"/>
              <a:ext cx="902576" cy="307777"/>
            </a:xfrm>
            <a:prstGeom prst="rect">
              <a:avLst/>
            </a:prstGeom>
          </p:spPr>
          <p:txBody>
            <a:bodyPr wrap="none">
              <a:spAutoFit/>
            </a:bodyPr>
            <a:lstStyle/>
            <a:p>
              <a:pPr eaLnBrk="1" hangingPunct="1"/>
              <a:r>
                <a:rPr lang="zh-CN" altLang="en-US" sz="1400" b="1" dirty="0">
                  <a:solidFill>
                    <a:schemeClr val="tx2">
                      <a:lumMod val="75000"/>
                      <a:lumOff val="25000"/>
                    </a:schemeClr>
                  </a:solidFill>
                  <a:latin typeface="黑体" panose="02010609060101010101" pitchFamily="49" charset="-122"/>
                  <a:ea typeface="黑体" panose="02010609060101010101" pitchFamily="49" charset="-122"/>
                </a:rPr>
                <a:t>二级诱导</a:t>
              </a:r>
            </a:p>
          </p:txBody>
        </p:sp>
        <p:sp>
          <p:nvSpPr>
            <p:cNvPr id="17" name="矩形 16"/>
            <p:cNvSpPr/>
            <p:nvPr/>
          </p:nvSpPr>
          <p:spPr>
            <a:xfrm>
              <a:off x="4805396" y="1008229"/>
              <a:ext cx="902576" cy="307777"/>
            </a:xfrm>
            <a:prstGeom prst="rect">
              <a:avLst/>
            </a:prstGeom>
          </p:spPr>
          <p:txBody>
            <a:bodyPr wrap="none">
              <a:spAutoFit/>
            </a:bodyPr>
            <a:lstStyle/>
            <a:p>
              <a:pPr eaLnBrk="1" hangingPunct="1"/>
              <a:r>
                <a:rPr lang="zh-CN" altLang="en-US" sz="1400" b="1" dirty="0">
                  <a:solidFill>
                    <a:schemeClr val="tx2">
                      <a:lumMod val="75000"/>
                      <a:lumOff val="25000"/>
                    </a:schemeClr>
                  </a:solidFill>
                  <a:latin typeface="黑体" panose="02010609060101010101" pitchFamily="49" charset="-122"/>
                  <a:ea typeface="黑体" panose="02010609060101010101" pitchFamily="49" charset="-122"/>
                </a:rPr>
                <a:t>一级诱导</a:t>
              </a:r>
            </a:p>
          </p:txBody>
        </p:sp>
        <p:pic>
          <p:nvPicPr>
            <p:cNvPr id="18" name="图片 17"/>
            <p:cNvPicPr>
              <a:picLocks noChangeAspect="1"/>
            </p:cNvPicPr>
            <p:nvPr/>
          </p:nvPicPr>
          <p:blipFill>
            <a:blip r:embed="rId7" cstate="print"/>
            <a:stretch>
              <a:fillRect/>
            </a:stretch>
          </p:blipFill>
          <p:spPr>
            <a:xfrm>
              <a:off x="627049" y="4211693"/>
              <a:ext cx="3331022" cy="1824606"/>
            </a:xfrm>
            <a:prstGeom prst="rect">
              <a:avLst/>
            </a:prstGeom>
          </p:spPr>
        </p:pic>
        <p:sp>
          <p:nvSpPr>
            <p:cNvPr id="19" name="TextBox 25"/>
            <p:cNvSpPr txBox="1"/>
            <p:nvPr/>
          </p:nvSpPr>
          <p:spPr>
            <a:xfrm>
              <a:off x="1797643" y="6172445"/>
              <a:ext cx="1216666" cy="338554"/>
            </a:xfrm>
            <a:prstGeom prst="rect">
              <a:avLst/>
            </a:prstGeom>
            <a:noFill/>
          </p:spPr>
          <p:txBody>
            <a:bodyPr wrap="square" rtlCol="0">
              <a:spAutoFit/>
            </a:bodyPr>
            <a:lstStyle/>
            <a:p>
              <a:r>
                <a:rPr lang="zh-CN" altLang="en-US" sz="1600" b="1" dirty="0">
                  <a:solidFill>
                    <a:srgbClr val="C00000"/>
                  </a:solidFill>
                </a:rPr>
                <a:t>手机</a:t>
              </a:r>
            </a:p>
          </p:txBody>
        </p:sp>
        <p:pic>
          <p:nvPicPr>
            <p:cNvPr id="21" name="图片 20"/>
            <p:cNvPicPr>
              <a:picLocks noChangeAspect="1"/>
            </p:cNvPicPr>
            <p:nvPr/>
          </p:nvPicPr>
          <p:blipFill>
            <a:blip r:embed="rId8"/>
            <a:stretch>
              <a:fillRect/>
            </a:stretch>
          </p:blipFill>
          <p:spPr>
            <a:xfrm>
              <a:off x="41735" y="1027687"/>
              <a:ext cx="4501650" cy="2423551"/>
            </a:xfrm>
            <a:prstGeom prst="rect">
              <a:avLst/>
            </a:prstGeom>
          </p:spPr>
        </p:pic>
        <p:pic>
          <p:nvPicPr>
            <p:cNvPr id="2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7526" y="948244"/>
              <a:ext cx="3517098" cy="1996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5"/>
            <p:cNvSpPr txBox="1"/>
            <p:nvPr/>
          </p:nvSpPr>
          <p:spPr>
            <a:xfrm>
              <a:off x="9282659" y="3053634"/>
              <a:ext cx="2617987" cy="338554"/>
            </a:xfrm>
            <a:prstGeom prst="rect">
              <a:avLst/>
            </a:prstGeom>
            <a:noFill/>
          </p:spPr>
          <p:txBody>
            <a:bodyPr wrap="square" rtlCol="0">
              <a:spAutoFit/>
            </a:bodyPr>
            <a:lstStyle/>
            <a:p>
              <a:r>
                <a:rPr lang="zh-CN" altLang="en-US" sz="1600" b="1" dirty="0">
                  <a:solidFill>
                    <a:srgbClr val="C00000"/>
                  </a:solidFill>
                </a:rPr>
                <a:t>车牌快速识别系统</a:t>
              </a:r>
            </a:p>
          </p:txBody>
        </p:sp>
        <p:pic>
          <p:nvPicPr>
            <p:cNvPr id="24" name="图片 23" descr="QQ图片20170717092547"/>
            <p:cNvPicPr>
              <a:picLocks noChangeAspect="1"/>
            </p:cNvPicPr>
            <p:nvPr/>
          </p:nvPicPr>
          <p:blipFill>
            <a:blip r:embed="rId10" cstate="print"/>
            <a:stretch>
              <a:fillRect/>
            </a:stretch>
          </p:blipFill>
          <p:spPr>
            <a:xfrm>
              <a:off x="4598930" y="4362666"/>
              <a:ext cx="3223515" cy="1702473"/>
            </a:xfrm>
            <a:prstGeom prst="rect">
              <a:avLst/>
            </a:prstGeom>
            <a:noFill/>
            <a:ln w="9525">
              <a:noFill/>
            </a:ln>
          </p:spPr>
        </p:pic>
        <p:sp>
          <p:nvSpPr>
            <p:cNvPr id="29" name="TextBox 25"/>
            <p:cNvSpPr txBox="1"/>
            <p:nvPr/>
          </p:nvSpPr>
          <p:spPr>
            <a:xfrm>
              <a:off x="5367923" y="6172445"/>
              <a:ext cx="1598946" cy="338554"/>
            </a:xfrm>
            <a:prstGeom prst="rect">
              <a:avLst/>
            </a:prstGeom>
            <a:noFill/>
          </p:spPr>
          <p:txBody>
            <a:bodyPr wrap="square" rtlCol="0">
              <a:spAutoFit/>
            </a:bodyPr>
            <a:lstStyle/>
            <a:p>
              <a:r>
                <a:rPr lang="zh-CN" altLang="en-US" sz="1600" b="1" dirty="0">
                  <a:solidFill>
                    <a:srgbClr val="C00000"/>
                  </a:solidFill>
                </a:rPr>
                <a:t>车位引导系统</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7965109"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4.8.</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客流统计分析系统</a:t>
            </a:r>
          </a:p>
        </p:txBody>
      </p:sp>
      <p:grpSp>
        <p:nvGrpSpPr>
          <p:cNvPr id="8" name="组合 7"/>
          <p:cNvGrpSpPr/>
          <p:nvPr/>
        </p:nvGrpSpPr>
        <p:grpSpPr>
          <a:xfrm>
            <a:off x="410792" y="974850"/>
            <a:ext cx="10940648" cy="5112794"/>
            <a:chOff x="410792" y="974850"/>
            <a:chExt cx="10940648" cy="5112794"/>
          </a:xfrm>
        </p:grpSpPr>
        <p:grpSp>
          <p:nvGrpSpPr>
            <p:cNvPr id="49" name="组合 48"/>
            <p:cNvGrpSpPr/>
            <p:nvPr/>
          </p:nvGrpSpPr>
          <p:grpSpPr>
            <a:xfrm>
              <a:off x="410792" y="1128934"/>
              <a:ext cx="5843906" cy="4958710"/>
              <a:chOff x="397913" y="1128934"/>
              <a:chExt cx="5397975" cy="4958710"/>
            </a:xfrm>
          </p:grpSpPr>
          <p:sp>
            <p:nvSpPr>
              <p:cNvPr id="60" name="标题 6"/>
              <p:cNvSpPr>
                <a:spLocks noChangeArrowheads="1"/>
              </p:cNvSpPr>
              <p:nvPr/>
            </p:nvSpPr>
            <p:spPr bwMode="auto">
              <a:xfrm>
                <a:off x="447486" y="1128934"/>
                <a:ext cx="4500563" cy="1439358"/>
              </a:xfrm>
              <a:prstGeom prst="rect">
                <a:avLst/>
              </a:prstGeom>
              <a:solidFill>
                <a:srgbClr val="DAE5F1"/>
              </a:solidFill>
              <a:ln w="9525">
                <a:noFill/>
                <a:miter lim="800000"/>
              </a:ln>
            </p:spPr>
            <p:txBody>
              <a:bodyPr/>
              <a:lstStyle/>
              <a:p>
                <a:pPr algn="ctr">
                  <a:lnSpc>
                    <a:spcPct val="150000"/>
                  </a:lnSpc>
                </a:pPr>
                <a:r>
                  <a:rPr lang="zh-CN" altLang="en-US" sz="2400" b="1" dirty="0">
                    <a:solidFill>
                      <a:srgbClr val="4C4948"/>
                    </a:solidFill>
                    <a:latin typeface="华文中宋" panose="02010600040101010101" pitchFamily="2" charset="-122"/>
                    <a:ea typeface="华文中宋" panose="02010600040101010101" pitchFamily="2" charset="-122"/>
                    <a:sym typeface="微软雅黑" panose="020B0503020204020204" charset="-122"/>
                  </a:rPr>
                  <a:t> 客流统计  “对症下药”</a:t>
                </a:r>
                <a:endParaRPr lang="en-US" sz="2400" b="1" dirty="0">
                  <a:solidFill>
                    <a:srgbClr val="4C4948"/>
                  </a:solidFill>
                  <a:latin typeface="华文中宋" panose="02010600040101010101" pitchFamily="2" charset="-122"/>
                  <a:ea typeface="华文中宋" panose="02010600040101010101" pitchFamily="2" charset="-122"/>
                  <a:sym typeface="微软雅黑" panose="020B0503020204020204" charset="-122"/>
                </a:endParaRPr>
              </a:p>
              <a:p>
                <a:pPr>
                  <a:lnSpc>
                    <a:spcPct val="150000"/>
                  </a:lnSpc>
                </a:pPr>
                <a:r>
                  <a:rPr lang="zh-CN" altLang="en-US" sz="1600" b="1" dirty="0">
                    <a:solidFill>
                      <a:schemeClr val="accent1"/>
                    </a:solidFill>
                    <a:latin typeface="微软雅黑" panose="020B0503020204020204" charset="-122"/>
                    <a:ea typeface="华文中宋" panose="02010600040101010101" pitchFamily="2" charset="-122"/>
                    <a:sym typeface="微软雅黑" panose="020B0503020204020204" charset="-122"/>
                  </a:rPr>
                  <a:t>实时客流统计，对商业区承载量预警，对客流进行疏导，从而实现精确营销</a:t>
                </a:r>
                <a:endParaRPr lang="zh-CN" altLang="en-US" sz="1600" b="1" dirty="0"/>
              </a:p>
            </p:txBody>
          </p:sp>
          <p:sp>
            <p:nvSpPr>
              <p:cNvPr id="61" name="TextBox 60"/>
              <p:cNvSpPr txBox="1"/>
              <p:nvPr/>
            </p:nvSpPr>
            <p:spPr>
              <a:xfrm>
                <a:off x="397913" y="2671324"/>
                <a:ext cx="5397975" cy="3416320"/>
              </a:xfrm>
              <a:prstGeom prst="rect">
                <a:avLst/>
              </a:prstGeom>
              <a:noFill/>
            </p:spPr>
            <p:txBody>
              <a:bodyPr wrap="square" rtlCol="0">
                <a:spAutoFit/>
              </a:bodyPr>
              <a:lstStyle/>
              <a:p>
                <a:pPr>
                  <a:lnSpc>
                    <a:spcPct val="150000"/>
                  </a:lnSpc>
                </a:pPr>
                <a:r>
                  <a:rPr lang="zh-CN" altLang="en-US" sz="1600" b="1" dirty="0">
                    <a:latin typeface="微软雅黑" panose="020B0503020204020204" charset="-122"/>
                    <a:ea typeface="微软雅黑" panose="020B0503020204020204" charset="-122"/>
                  </a:rPr>
                  <a:t>客流分析主要实现方式：</a:t>
                </a:r>
                <a:endParaRPr lang="en-US" altLang="zh-CN" sz="1600" b="1" dirty="0">
                  <a:latin typeface="微软雅黑" panose="020B0503020204020204" charset="-122"/>
                  <a:ea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rPr>
                  <a:t>方式一：基于视频监控系统的视频分析计算客流量。</a:t>
                </a:r>
                <a:endParaRPr lang="en-US" altLang="zh-CN" sz="1600" dirty="0">
                  <a:latin typeface="微软雅黑" panose="020B0503020204020204" charset="-122"/>
                  <a:ea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rPr>
                  <a:t>方式二：基于无线覆盖，手机入网，</a:t>
                </a:r>
                <a:r>
                  <a:rPr lang="en-US" altLang="zh-CN" sz="1600" dirty="0">
                    <a:latin typeface="微软雅黑" panose="020B0503020204020204" charset="-122"/>
                    <a:ea typeface="微软雅黑" panose="020B0503020204020204" charset="-122"/>
                  </a:rPr>
                  <a:t>APP</a:t>
                </a:r>
                <a:r>
                  <a:rPr lang="zh-CN" altLang="en-US" sz="1600" dirty="0">
                    <a:latin typeface="微软雅黑" panose="020B0503020204020204" charset="-122"/>
                    <a:ea typeface="微软雅黑" panose="020B0503020204020204" charset="-122"/>
                  </a:rPr>
                  <a:t>、微信、</a:t>
                </a:r>
                <a:r>
                  <a:rPr lang="en-US" altLang="zh-CN" sz="1600" dirty="0">
                    <a:latin typeface="微软雅黑" panose="020B0503020204020204" charset="-122"/>
                    <a:ea typeface="微软雅黑" panose="020B0503020204020204" charset="-122"/>
                  </a:rPr>
                  <a:t>GPS</a:t>
                </a:r>
                <a:r>
                  <a:rPr lang="zh-CN" altLang="en-US" sz="1600" dirty="0">
                    <a:latin typeface="微软雅黑" panose="020B0503020204020204" charset="-122"/>
                    <a:ea typeface="微软雅黑" panose="020B0503020204020204" charset="-122"/>
                  </a:rPr>
                  <a:t>定位。</a:t>
                </a:r>
                <a:endParaRPr lang="en-US" altLang="zh-CN" sz="1600" dirty="0">
                  <a:latin typeface="微软雅黑" panose="020B0503020204020204" charset="-122"/>
                  <a:ea typeface="微软雅黑" panose="020B0503020204020204" charset="-122"/>
                </a:endParaRPr>
              </a:p>
              <a:p>
                <a:pPr>
                  <a:lnSpc>
                    <a:spcPct val="150000"/>
                  </a:lnSpc>
                </a:pPr>
                <a:endParaRPr lang="en-US" altLang="zh-CN" sz="1600" dirty="0">
                  <a:latin typeface="微软雅黑" panose="020B0503020204020204" charset="-122"/>
                  <a:ea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rPr>
                  <a:t>本项目建议采用以上三种方式相互结合，进行互补，进行精确统计分析。</a:t>
                </a:r>
                <a:endParaRPr lang="en-US" altLang="zh-CN" sz="1600" dirty="0">
                  <a:latin typeface="微软雅黑" panose="020B0503020204020204" charset="-122"/>
                  <a:ea typeface="微软雅黑" panose="020B0503020204020204" charset="-122"/>
                </a:endParaRPr>
              </a:p>
              <a:p>
                <a:pPr>
                  <a:lnSpc>
                    <a:spcPct val="150000"/>
                  </a:lnSpc>
                </a:pPr>
                <a:r>
                  <a:rPr lang="zh-CN" altLang="en-US" sz="1600" b="1" dirty="0">
                    <a:solidFill>
                      <a:schemeClr val="accent4">
                        <a:lumMod val="75000"/>
                      </a:schemeClr>
                    </a:solidFill>
                    <a:latin typeface="微软雅黑" panose="020B0503020204020204" charset="-122"/>
                    <a:ea typeface="微软雅黑" panose="020B0503020204020204" charset="-122"/>
                    <a:sym typeface="微软雅黑" panose="020B0503020204020204" charset="-122"/>
                  </a:rPr>
                  <a:t>通过以上方式自动获取客流数据，统计实时客流人数，滞留人数，高峰期客流预警，商业区域客流来源统计，新增客流分析等。</a:t>
                </a:r>
                <a:endParaRPr lang="zh-CN" altLang="en-US" sz="1600" b="1" dirty="0">
                  <a:solidFill>
                    <a:schemeClr val="accent4">
                      <a:lumMod val="75000"/>
                    </a:schemeClr>
                  </a:solidFill>
                  <a:latin typeface="微软雅黑" panose="020B0503020204020204" charset="-122"/>
                  <a:ea typeface="微软雅黑" panose="020B0503020204020204" charset="-122"/>
                </a:endParaRPr>
              </a:p>
            </p:txBody>
          </p:sp>
        </p:grpSp>
        <p:sp>
          <p:nvSpPr>
            <p:cNvPr id="63" name="Text Box 4"/>
            <p:cNvSpPr txBox="1">
              <a:spLocks noChangeArrowheads="1"/>
            </p:cNvSpPr>
            <p:nvPr/>
          </p:nvSpPr>
          <p:spPr bwMode="auto">
            <a:xfrm>
              <a:off x="5865040" y="974850"/>
              <a:ext cx="5486400" cy="1754322"/>
            </a:xfrm>
            <a:prstGeom prst="rect">
              <a:avLst/>
            </a:prstGeom>
            <a:noFill/>
            <a:ln w="9525">
              <a:noFill/>
              <a:miter lim="800000"/>
            </a:ln>
          </p:spPr>
          <p:txBody>
            <a:bodyPr wrap="square" lIns="91390" tIns="45718" rIns="91390" bIns="45718">
              <a:spAutoFit/>
            </a:bodyPr>
            <a:lstStyle/>
            <a:p>
              <a:pPr>
                <a:lnSpc>
                  <a:spcPct val="150000"/>
                </a:lnSpc>
                <a:buFontTx/>
                <a:buNone/>
              </a:pPr>
              <a:r>
                <a:rPr lang="zh-CN" altLang="zh-CN" dirty="0">
                  <a:latin typeface="微软雅黑" panose="020B0503020204020204" charset="-122"/>
                  <a:ea typeface="微软雅黑" panose="020B0503020204020204" charset="-122"/>
                </a:rPr>
                <a:t>借助云计算、GIS、移动通信、人工智能和无线网络定位等技术，结合用户手机号码归属地数据、视频监控信息以及</a:t>
              </a:r>
              <a:r>
                <a:rPr lang="zh-CN" altLang="en-US" dirty="0">
                  <a:latin typeface="微软雅黑" panose="020B0503020204020204" charset="-122"/>
                  <a:ea typeface="微软雅黑" panose="020B0503020204020204" charset="-122"/>
                </a:rPr>
                <a:t>园区</a:t>
              </a:r>
              <a:r>
                <a:rPr lang="zh-CN" altLang="zh-CN" dirty="0">
                  <a:latin typeface="微软雅黑" panose="020B0503020204020204" charset="-122"/>
                  <a:ea typeface="微软雅黑" panose="020B0503020204020204" charset="-122"/>
                </a:rPr>
                <a:t>GIS数据等实时获取</a:t>
              </a:r>
              <a:r>
                <a:rPr lang="zh-CN" altLang="en-US" dirty="0">
                  <a:latin typeface="微软雅黑" panose="020B0503020204020204" charset="-122"/>
                  <a:ea typeface="微软雅黑" panose="020B0503020204020204" charset="-122"/>
                </a:rPr>
                <a:t>顾客</a:t>
              </a:r>
              <a:r>
                <a:rPr lang="zh-CN" altLang="zh-CN" dirty="0">
                  <a:latin typeface="微软雅黑" panose="020B0503020204020204" charset="-122"/>
                  <a:ea typeface="微软雅黑" panose="020B0503020204020204" charset="-122"/>
                </a:rPr>
                <a:t>流量，为</a:t>
              </a:r>
              <a:r>
                <a:rPr lang="zh-CN" altLang="en-US" dirty="0">
                  <a:latin typeface="微软雅黑" panose="020B0503020204020204" charset="-122"/>
                  <a:ea typeface="微软雅黑" panose="020B0503020204020204" charset="-122"/>
                </a:rPr>
                <a:t>商业区域</a:t>
              </a:r>
              <a:r>
                <a:rPr lang="zh-CN" altLang="zh-CN" dirty="0">
                  <a:latin typeface="微软雅黑" panose="020B0503020204020204" charset="-122"/>
                  <a:ea typeface="微软雅黑" panose="020B0503020204020204" charset="-122"/>
                </a:rPr>
                <a:t>的精确管理和目的地精确营销提供数据支撑。</a:t>
              </a:r>
            </a:p>
          </p:txBody>
        </p:sp>
      </p:grpSp>
      <p:grpSp>
        <p:nvGrpSpPr>
          <p:cNvPr id="2" name="组合 1"/>
          <p:cNvGrpSpPr/>
          <p:nvPr/>
        </p:nvGrpSpPr>
        <p:grpSpPr>
          <a:xfrm>
            <a:off x="6124575" y="2752525"/>
            <a:ext cx="6067425" cy="4053918"/>
            <a:chOff x="6124575" y="2752525"/>
            <a:chExt cx="6067425" cy="4053918"/>
          </a:xfrm>
        </p:grpSpPr>
        <p:sp>
          <p:nvSpPr>
            <p:cNvPr id="11" name="AutoShape 5"/>
            <p:cNvSpPr>
              <a:spLocks noChangeArrowheads="1"/>
            </p:cNvSpPr>
            <p:nvPr/>
          </p:nvSpPr>
          <p:spPr bwMode="gray">
            <a:xfrm>
              <a:off x="8522989" y="4921798"/>
              <a:ext cx="999687" cy="419056"/>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a:defRPr/>
              </a:pPr>
              <a:endParaRPr lang="zh-CN" altLang="en-US" sz="1200">
                <a:latin typeface="Arial" pitchFamily="34" charset="0"/>
                <a:ea typeface="宋体" pitchFamily="2" charset="-122"/>
              </a:endParaRPr>
            </a:p>
          </p:txBody>
        </p:sp>
        <p:sp>
          <p:nvSpPr>
            <p:cNvPr id="12" name="AutoShape 6"/>
            <p:cNvSpPr>
              <a:spLocks noChangeArrowheads="1"/>
            </p:cNvSpPr>
            <p:nvPr/>
          </p:nvSpPr>
          <p:spPr bwMode="gray">
            <a:xfrm>
              <a:off x="8522989" y="4555555"/>
              <a:ext cx="999687" cy="419055"/>
            </a:xfrm>
            <a:prstGeom prst="can">
              <a:avLst>
                <a:gd name="adj" fmla="val 25000"/>
              </a:avLst>
            </a:prstGeom>
            <a:gradFill rotWithShape="1">
              <a:gsLst>
                <a:gs pos="0">
                  <a:srgbClr val="762F00"/>
                </a:gs>
                <a:gs pos="50000">
                  <a:srgbClr val="FF6600"/>
                </a:gs>
                <a:gs pos="100000">
                  <a:srgbClr val="762F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200"/>
            </a:p>
          </p:txBody>
        </p:sp>
        <p:sp>
          <p:nvSpPr>
            <p:cNvPr id="13" name="AutoShape 7"/>
            <p:cNvSpPr>
              <a:spLocks noChangeArrowheads="1"/>
            </p:cNvSpPr>
            <p:nvPr/>
          </p:nvSpPr>
          <p:spPr bwMode="gray">
            <a:xfrm>
              <a:off x="8518892" y="4191177"/>
              <a:ext cx="999687" cy="419056"/>
            </a:xfrm>
            <a:prstGeom prst="can">
              <a:avLst>
                <a:gd name="adj" fmla="val 25000"/>
              </a:avLst>
            </a:prstGeom>
            <a:ln w="9525">
              <a:noFill/>
              <a:round/>
              <a:headEnd/>
              <a:tailEnd/>
            </a:ln>
            <a:effectLst/>
          </p:spPr>
          <p:style>
            <a:lnRef idx="0">
              <a:scrgbClr r="0" g="0" b="0"/>
            </a:lnRef>
            <a:fillRef idx="1002">
              <a:schemeClr val="dk2"/>
            </a:fillRef>
            <a:effectRef idx="0">
              <a:scrgbClr r="0" g="0" b="0"/>
            </a:effectRef>
            <a:fontRef idx="major"/>
          </p:style>
          <p:txBody>
            <a:bodyPr wrap="none" anchor="ctr"/>
            <a:lstStyle/>
            <a:p>
              <a:pPr>
                <a:defRPr/>
              </a:pPr>
              <a:endParaRPr lang="zh-CN" altLang="en-US" sz="1200"/>
            </a:p>
          </p:txBody>
        </p:sp>
        <p:sp>
          <p:nvSpPr>
            <p:cNvPr id="14" name="Text Box 8"/>
            <p:cNvSpPr txBox="1">
              <a:spLocks noChangeArrowheads="1"/>
            </p:cNvSpPr>
            <p:nvPr/>
          </p:nvSpPr>
          <p:spPr bwMode="gray">
            <a:xfrm>
              <a:off x="8544030" y="4320195"/>
              <a:ext cx="1007796" cy="338026"/>
            </a:xfrm>
            <a:prstGeom prst="rect">
              <a:avLst/>
            </a:prstGeom>
            <a:noFill/>
            <a:ln w="9525">
              <a:noFill/>
              <a:miter lim="800000"/>
              <a:headEnd/>
              <a:tailEnd/>
            </a:ln>
            <a:effectLst/>
          </p:spPr>
          <p:txBody>
            <a:bodyPr wrap="none">
              <a:spAutoFit/>
            </a:bodyPr>
            <a:lstStyle/>
            <a:p>
              <a:pPr algn="ctr" eaLnBrk="0" hangingPunct="0">
                <a:defRPr/>
              </a:pPr>
              <a:r>
                <a:rPr lang="zh-CN" altLang="en-US" sz="1200" dirty="0">
                  <a:solidFill>
                    <a:schemeClr val="bg1"/>
                  </a:solidFill>
                  <a:latin typeface="+mn-ea"/>
                  <a:ea typeface="+mn-ea"/>
                </a:rPr>
                <a:t>店</a:t>
              </a:r>
              <a:r>
                <a:rPr lang="en-US" altLang="zh-CN" sz="1200" dirty="0">
                  <a:solidFill>
                    <a:schemeClr val="bg1"/>
                  </a:solidFill>
                  <a:latin typeface="+mn-ea"/>
                  <a:ea typeface="+mn-ea"/>
                </a:rPr>
                <a:t>1 </a:t>
              </a:r>
              <a:r>
                <a:rPr lang="zh-CN" altLang="en-US" sz="1200" dirty="0">
                  <a:solidFill>
                    <a:schemeClr val="bg1"/>
                  </a:solidFill>
                  <a:latin typeface="+mn-ea"/>
                  <a:ea typeface="+mn-ea"/>
                </a:rPr>
                <a:t>客流</a:t>
              </a:r>
            </a:p>
          </p:txBody>
        </p:sp>
        <p:sp>
          <p:nvSpPr>
            <p:cNvPr id="15" name="Text Box 9"/>
            <p:cNvSpPr txBox="1">
              <a:spLocks noChangeArrowheads="1"/>
            </p:cNvSpPr>
            <p:nvPr/>
          </p:nvSpPr>
          <p:spPr bwMode="gray">
            <a:xfrm>
              <a:off x="8527642" y="4684143"/>
              <a:ext cx="1007796" cy="338026"/>
            </a:xfrm>
            <a:prstGeom prst="rect">
              <a:avLst/>
            </a:prstGeom>
            <a:noFill/>
            <a:ln w="9525">
              <a:noFill/>
              <a:miter lim="800000"/>
              <a:headEnd/>
              <a:tailEnd/>
            </a:ln>
            <a:effectLst/>
          </p:spPr>
          <p:txBody>
            <a:bodyPr wrap="none">
              <a:spAutoFit/>
            </a:bodyPr>
            <a:lstStyle/>
            <a:p>
              <a:pPr algn="ctr" eaLnBrk="0" hangingPunct="0">
                <a:defRPr/>
              </a:pPr>
              <a:r>
                <a:rPr lang="zh-CN" altLang="en-US" sz="1200" dirty="0">
                  <a:solidFill>
                    <a:schemeClr val="bg1"/>
                  </a:solidFill>
                  <a:latin typeface="+mn-ea"/>
                  <a:ea typeface="+mn-ea"/>
                </a:rPr>
                <a:t>店</a:t>
              </a:r>
              <a:r>
                <a:rPr lang="en-US" altLang="zh-CN" sz="1200" dirty="0">
                  <a:solidFill>
                    <a:schemeClr val="bg1"/>
                  </a:solidFill>
                  <a:latin typeface="+mn-ea"/>
                  <a:ea typeface="+mn-ea"/>
                </a:rPr>
                <a:t>2 </a:t>
              </a:r>
              <a:r>
                <a:rPr lang="zh-CN" altLang="en-US" sz="1200" dirty="0">
                  <a:solidFill>
                    <a:schemeClr val="bg1"/>
                  </a:solidFill>
                  <a:latin typeface="+mn-ea"/>
                  <a:ea typeface="+mn-ea"/>
                </a:rPr>
                <a:t>客流</a:t>
              </a:r>
            </a:p>
          </p:txBody>
        </p:sp>
        <p:sp>
          <p:nvSpPr>
            <p:cNvPr id="16" name="Text Box 10"/>
            <p:cNvSpPr txBox="1">
              <a:spLocks noChangeArrowheads="1"/>
            </p:cNvSpPr>
            <p:nvPr/>
          </p:nvSpPr>
          <p:spPr bwMode="gray">
            <a:xfrm>
              <a:off x="8525563" y="5049237"/>
              <a:ext cx="1014002" cy="338026"/>
            </a:xfrm>
            <a:prstGeom prst="rect">
              <a:avLst/>
            </a:prstGeom>
            <a:noFill/>
            <a:ln w="9525">
              <a:noFill/>
              <a:miter lim="800000"/>
              <a:headEnd/>
              <a:tailEnd/>
            </a:ln>
            <a:effectLst/>
          </p:spPr>
          <p:txBody>
            <a:bodyPr wrap="none">
              <a:spAutoFit/>
            </a:bodyPr>
            <a:lstStyle/>
            <a:p>
              <a:pPr algn="ctr" eaLnBrk="0" hangingPunct="0">
                <a:defRPr/>
              </a:pPr>
              <a:r>
                <a:rPr lang="zh-CN" altLang="en-US" sz="1200" dirty="0">
                  <a:solidFill>
                    <a:schemeClr val="bg1"/>
                  </a:solidFill>
                  <a:latin typeface="+mn-ea"/>
                  <a:ea typeface="+mn-ea"/>
                </a:rPr>
                <a:t>店</a:t>
              </a:r>
              <a:r>
                <a:rPr lang="en-US" altLang="zh-CN" sz="1200" dirty="0">
                  <a:solidFill>
                    <a:schemeClr val="bg1"/>
                  </a:solidFill>
                  <a:latin typeface="+mn-ea"/>
                  <a:ea typeface="+mn-ea"/>
                </a:rPr>
                <a:t>n </a:t>
              </a:r>
              <a:r>
                <a:rPr lang="zh-CN" altLang="en-US" sz="1200" dirty="0">
                  <a:solidFill>
                    <a:schemeClr val="bg1"/>
                  </a:solidFill>
                  <a:latin typeface="+mn-ea"/>
                  <a:ea typeface="+mn-ea"/>
                </a:rPr>
                <a:t>客流</a:t>
              </a:r>
            </a:p>
          </p:txBody>
        </p:sp>
        <p:sp>
          <p:nvSpPr>
            <p:cNvPr id="17" name="AutoShape 11"/>
            <p:cNvSpPr>
              <a:spLocks noChangeArrowheads="1"/>
            </p:cNvSpPr>
            <p:nvPr/>
          </p:nvSpPr>
          <p:spPr bwMode="gray">
            <a:xfrm>
              <a:off x="7937107" y="4032023"/>
              <a:ext cx="531596" cy="1413307"/>
            </a:xfrm>
            <a:prstGeom prst="leftArrow">
              <a:avLst>
                <a:gd name="adj1" fmla="val 65583"/>
                <a:gd name="adj2" fmla="val 65181"/>
              </a:avLst>
            </a:prstGeom>
            <a:gradFill rotWithShape="1">
              <a:gsLst>
                <a:gs pos="0">
                  <a:schemeClr val="bg2"/>
                </a:gs>
                <a:gs pos="100000">
                  <a:schemeClr val="bg2">
                    <a:gamma/>
                    <a:shade val="46275"/>
                    <a:invGamma/>
                    <a:alpha val="12000"/>
                  </a:schemeClr>
                </a:gs>
              </a:gsLst>
              <a:lin ang="0" scaled="1"/>
            </a:gradFill>
            <a:ln w="9525">
              <a:noFill/>
              <a:miter lim="800000"/>
              <a:headEnd/>
              <a:tailEnd/>
            </a:ln>
            <a:effectLst/>
          </p:spPr>
          <p:txBody>
            <a:bodyPr wrap="none" anchor="ctr"/>
            <a:lstStyle/>
            <a:p>
              <a:pPr>
                <a:defRPr/>
              </a:pPr>
              <a:endParaRPr lang="zh-CN" altLang="en-US" sz="1200">
                <a:latin typeface="Arial" pitchFamily="34" charset="0"/>
                <a:ea typeface="宋体" pitchFamily="2" charset="-122"/>
              </a:endParaRPr>
            </a:p>
          </p:txBody>
        </p:sp>
        <p:sp>
          <p:nvSpPr>
            <p:cNvPr id="18" name="AutoShape 16"/>
            <p:cNvSpPr>
              <a:spLocks noChangeArrowheads="1"/>
            </p:cNvSpPr>
            <p:nvPr/>
          </p:nvSpPr>
          <p:spPr bwMode="gray">
            <a:xfrm>
              <a:off x="9563647" y="4032023"/>
              <a:ext cx="603295" cy="1413307"/>
            </a:xfrm>
            <a:prstGeom prst="rightArrow">
              <a:avLst>
                <a:gd name="adj1" fmla="val 67750"/>
                <a:gd name="adj2" fmla="val 66167"/>
              </a:avLst>
            </a:prstGeom>
            <a:gradFill rotWithShape="1">
              <a:gsLst>
                <a:gs pos="0">
                  <a:schemeClr val="bg2">
                    <a:gamma/>
                    <a:shade val="46275"/>
                    <a:invGamma/>
                    <a:alpha val="12000"/>
                  </a:schemeClr>
                </a:gs>
                <a:gs pos="100000">
                  <a:schemeClr val="bg2"/>
                </a:gs>
              </a:gsLst>
              <a:lin ang="0" scaled="1"/>
            </a:gradFill>
            <a:ln w="9525">
              <a:noFill/>
              <a:miter lim="800000"/>
              <a:headEnd/>
              <a:tailEnd/>
            </a:ln>
            <a:effectLst/>
          </p:spPr>
          <p:txBody>
            <a:bodyPr wrap="none" anchor="ctr"/>
            <a:lstStyle/>
            <a:p>
              <a:pPr>
                <a:defRPr/>
              </a:pPr>
              <a:endParaRPr lang="zh-CN" altLang="en-US" sz="1200">
                <a:latin typeface="Arial" pitchFamily="34" charset="0"/>
                <a:ea typeface="宋体" pitchFamily="2" charset="-122"/>
              </a:endParaRPr>
            </a:p>
          </p:txBody>
        </p:sp>
        <p:sp>
          <p:nvSpPr>
            <p:cNvPr id="19" name="AutoShape 18"/>
            <p:cNvSpPr>
              <a:spLocks noChangeArrowheads="1"/>
            </p:cNvSpPr>
            <p:nvPr/>
          </p:nvSpPr>
          <p:spPr bwMode="gray">
            <a:xfrm>
              <a:off x="8503528" y="3903436"/>
              <a:ext cx="1044755" cy="274395"/>
            </a:xfrm>
            <a:prstGeom prst="upArrow">
              <a:avLst>
                <a:gd name="adj1" fmla="val 68380"/>
                <a:gd name="adj2" fmla="val 70833"/>
              </a:avLst>
            </a:prstGeom>
            <a:gradFill rotWithShape="1">
              <a:gsLst>
                <a:gs pos="0">
                  <a:schemeClr val="bg2"/>
                </a:gs>
                <a:gs pos="100000">
                  <a:schemeClr val="bg2">
                    <a:gamma/>
                    <a:tint val="63529"/>
                    <a:invGamma/>
                    <a:alpha val="12000"/>
                  </a:schemeClr>
                </a:gs>
              </a:gsLst>
              <a:lin ang="5400000" scaled="1"/>
            </a:gradFill>
            <a:ln w="9525">
              <a:noFill/>
              <a:miter lim="800000"/>
              <a:headEnd/>
              <a:tailEnd/>
            </a:ln>
            <a:effectLst/>
          </p:spPr>
          <p:txBody>
            <a:bodyPr wrap="none" anchor="ctr"/>
            <a:lstStyle/>
            <a:p>
              <a:pPr>
                <a:defRPr/>
              </a:pPr>
              <a:endParaRPr lang="zh-CN" altLang="en-US" sz="1200">
                <a:latin typeface="Arial" pitchFamily="34" charset="0"/>
                <a:ea typeface="宋体" pitchFamily="2" charset="-122"/>
              </a:endParaRPr>
            </a:p>
          </p:txBody>
        </p:sp>
        <p:sp>
          <p:nvSpPr>
            <p:cNvPr id="21" name="AutoShape 22"/>
            <p:cNvSpPr>
              <a:spLocks noChangeArrowheads="1"/>
            </p:cNvSpPr>
            <p:nvPr/>
          </p:nvSpPr>
          <p:spPr bwMode="gray">
            <a:xfrm>
              <a:off x="8490213" y="5366111"/>
              <a:ext cx="1046804" cy="256025"/>
            </a:xfrm>
            <a:prstGeom prst="downArrow">
              <a:avLst>
                <a:gd name="adj1" fmla="val 67093"/>
                <a:gd name="adj2" fmla="val 64051"/>
              </a:avLst>
            </a:prstGeom>
            <a:gradFill rotWithShape="1">
              <a:gsLst>
                <a:gs pos="0">
                  <a:schemeClr val="bg2">
                    <a:gamma/>
                    <a:tint val="63529"/>
                    <a:invGamma/>
                    <a:alpha val="12000"/>
                  </a:schemeClr>
                </a:gs>
                <a:gs pos="100000">
                  <a:schemeClr val="bg2"/>
                </a:gs>
              </a:gsLst>
              <a:lin ang="5400000" scaled="1"/>
            </a:gradFill>
            <a:ln w="9525">
              <a:noFill/>
              <a:miter lim="800000"/>
              <a:headEnd/>
              <a:tailEnd/>
            </a:ln>
            <a:effectLst/>
          </p:spPr>
          <p:txBody>
            <a:bodyPr wrap="none" anchor="ctr"/>
            <a:lstStyle/>
            <a:p>
              <a:pPr>
                <a:defRPr/>
              </a:pPr>
              <a:endParaRPr lang="zh-CN" altLang="en-US" sz="1200">
                <a:latin typeface="Arial" pitchFamily="34" charset="0"/>
                <a:ea typeface="宋体" pitchFamily="2" charset="-122"/>
              </a:endParaRPr>
            </a:p>
          </p:txBody>
        </p:sp>
        <p:sp>
          <p:nvSpPr>
            <p:cNvPr id="22" name="矩形 21"/>
            <p:cNvSpPr/>
            <p:nvPr/>
          </p:nvSpPr>
          <p:spPr>
            <a:xfrm>
              <a:off x="7786834" y="2753097"/>
              <a:ext cx="2522187" cy="10413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342900" indent="-342900" algn="l">
                <a:buClr>
                  <a:srgbClr val="C00000"/>
                </a:buClr>
                <a:buFont typeface="Wingdings" pitchFamily="2" charset="2"/>
                <a:buChar char="n"/>
                <a:defRPr/>
              </a:pPr>
              <a:endParaRPr lang="en-US" altLang="zh-CN" sz="1200" dirty="0">
                <a:solidFill>
                  <a:srgbClr val="001D3A"/>
                </a:solidFill>
                <a:latin typeface="+mn-ea"/>
              </a:endParaRPr>
            </a:p>
            <a:p>
              <a:pPr marL="342900" indent="-342900" algn="l">
                <a:buClr>
                  <a:srgbClr val="C00000"/>
                </a:buClr>
                <a:buFont typeface="Wingdings" pitchFamily="2" charset="2"/>
                <a:buChar char="n"/>
                <a:defRPr/>
              </a:pPr>
              <a:endParaRPr lang="en-US" altLang="zh-CN" sz="1200" dirty="0">
                <a:solidFill>
                  <a:srgbClr val="001D3A"/>
                </a:solidFill>
                <a:latin typeface="+mn-ea"/>
              </a:endParaRPr>
            </a:p>
            <a:p>
              <a:pPr marL="342900" indent="-342900" algn="l">
                <a:buClr>
                  <a:srgbClr val="C00000"/>
                </a:buClr>
                <a:buFont typeface="Wingdings" pitchFamily="2" charset="2"/>
                <a:buChar char="n"/>
                <a:defRPr/>
              </a:pPr>
              <a:endParaRPr lang="en-US" altLang="zh-CN" sz="1200" dirty="0">
                <a:solidFill>
                  <a:srgbClr val="001D3A"/>
                </a:solidFill>
                <a:latin typeface="+mn-ea"/>
              </a:endParaRPr>
            </a:p>
            <a:p>
              <a:pPr marL="342900" indent="-342900" algn="l">
                <a:buClr>
                  <a:srgbClr val="C00000"/>
                </a:buClr>
                <a:buFont typeface="Wingdings" pitchFamily="2" charset="2"/>
                <a:buChar char="n"/>
                <a:defRPr/>
              </a:pPr>
              <a:endParaRPr lang="en-US" altLang="zh-CN" sz="1200" dirty="0">
                <a:solidFill>
                  <a:srgbClr val="001D3A"/>
                </a:solidFill>
                <a:latin typeface="+mn-ea"/>
              </a:endParaRPr>
            </a:p>
            <a:p>
              <a:pPr marL="342900" indent="-342900" algn="l">
                <a:buClr>
                  <a:srgbClr val="C00000"/>
                </a:buClr>
                <a:buFont typeface="Wingdings" pitchFamily="2" charset="2"/>
                <a:buChar char="n"/>
                <a:defRPr/>
              </a:pPr>
              <a:r>
                <a:rPr lang="zh-CN" altLang="en-US" sz="1200" dirty="0">
                  <a:solidFill>
                    <a:srgbClr val="001D3A"/>
                  </a:solidFill>
                  <a:latin typeface="+mn-ea"/>
                </a:rPr>
                <a:t>及时掌握店内客流及销售情况</a:t>
              </a:r>
            </a:p>
            <a:p>
              <a:pPr marL="342900" indent="-342900" algn="l">
                <a:buClr>
                  <a:srgbClr val="C00000"/>
                </a:buClr>
                <a:buFont typeface="Wingdings" pitchFamily="2" charset="2"/>
                <a:buChar char="n"/>
                <a:defRPr/>
              </a:pPr>
              <a:r>
                <a:rPr lang="zh-CN" altLang="en-US" sz="1200" dirty="0">
                  <a:solidFill>
                    <a:srgbClr val="001D3A"/>
                  </a:solidFill>
                  <a:latin typeface="+mn-ea"/>
                </a:rPr>
                <a:t>分析客流变化，调整销售策略</a:t>
              </a:r>
              <a:endParaRPr lang="en-US" altLang="zh-CN" sz="1200" dirty="0">
                <a:solidFill>
                  <a:srgbClr val="001D3A"/>
                </a:solidFill>
                <a:latin typeface="+mn-ea"/>
              </a:endParaRPr>
            </a:p>
            <a:p>
              <a:pPr marL="342900" indent="-342900" algn="l">
                <a:buClr>
                  <a:srgbClr val="C00000"/>
                </a:buClr>
                <a:buFont typeface="Wingdings" pitchFamily="2" charset="2"/>
                <a:buChar char="n"/>
                <a:defRPr/>
              </a:pPr>
              <a:r>
                <a:rPr lang="zh-CN" altLang="en-US" sz="1200" dirty="0">
                  <a:solidFill>
                    <a:srgbClr val="001D3A"/>
                  </a:solidFill>
                  <a:latin typeface="+mn-ea"/>
                </a:rPr>
                <a:t>合理引导客流流向，改善购物环境</a:t>
              </a:r>
              <a:endParaRPr lang="zh-TW" altLang="en-US" sz="1200" dirty="0">
                <a:solidFill>
                  <a:srgbClr val="001D3A"/>
                </a:solidFill>
                <a:latin typeface="+mn-ea"/>
              </a:endParaRPr>
            </a:p>
            <a:p>
              <a:pPr algn="l">
                <a:defRPr/>
              </a:pPr>
              <a:endParaRPr lang="zh-CN" altLang="en-US" sz="1200" dirty="0">
                <a:latin typeface="+mn-ea"/>
              </a:endParaRPr>
            </a:p>
          </p:txBody>
        </p:sp>
        <p:sp>
          <p:nvSpPr>
            <p:cNvPr id="23" name="五边形 22"/>
            <p:cNvSpPr/>
            <p:nvPr/>
          </p:nvSpPr>
          <p:spPr>
            <a:xfrm rot="5400000">
              <a:off x="8852797" y="1686562"/>
              <a:ext cx="390262" cy="2522188"/>
            </a:xfrm>
            <a:prstGeom prst="homePlate">
              <a:avLst>
                <a:gd name="adj" fmla="val 31481"/>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endParaRPr kumimoji="1" lang="zh-CN" altLang="en-US" sz="1200" dirty="0">
                <a:solidFill>
                  <a:srgbClr val="FFFF99"/>
                </a:solidFill>
                <a:ea typeface="Gulim" pitchFamily="34" charset="-127"/>
              </a:endParaRPr>
            </a:p>
          </p:txBody>
        </p:sp>
        <p:sp>
          <p:nvSpPr>
            <p:cNvPr id="24" name="Text Box 33"/>
            <p:cNvSpPr txBox="1">
              <a:spLocks noChangeArrowheads="1"/>
            </p:cNvSpPr>
            <p:nvPr/>
          </p:nvSpPr>
          <p:spPr bwMode="gray">
            <a:xfrm>
              <a:off x="8531618" y="2804761"/>
              <a:ext cx="1032618" cy="338026"/>
            </a:xfrm>
            <a:prstGeom prst="rect">
              <a:avLst/>
            </a:prstGeom>
            <a:noFill/>
            <a:ln w="9525">
              <a:noFill/>
              <a:miter lim="800000"/>
              <a:headEnd/>
              <a:tailEnd/>
            </a:ln>
            <a:effectLst/>
          </p:spPr>
          <p:txBody>
            <a:bodyPr wrap="none">
              <a:spAutoFit/>
            </a:bodyPr>
            <a:lstStyle/>
            <a:p>
              <a:pPr algn="ctr" latinLnBrk="1">
                <a:spcBef>
                  <a:spcPct val="50000"/>
                </a:spcBef>
                <a:defRPr/>
              </a:pPr>
              <a:r>
                <a:rPr kumimoji="1" lang="zh-CN" altLang="en-US" sz="1200" b="1" dirty="0">
                  <a:solidFill>
                    <a:schemeClr val="bg1"/>
                  </a:solidFill>
                  <a:latin typeface="+mn-ea"/>
                  <a:ea typeface="+mn-ea"/>
                </a:rPr>
                <a:t>运营管理</a:t>
              </a:r>
            </a:p>
          </p:txBody>
        </p:sp>
        <p:sp>
          <p:nvSpPr>
            <p:cNvPr id="25" name="矩形 24"/>
            <p:cNvSpPr/>
            <p:nvPr/>
          </p:nvSpPr>
          <p:spPr>
            <a:xfrm>
              <a:off x="6124575" y="3800107"/>
              <a:ext cx="1812532" cy="177036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marL="342900" indent="-342900" algn="l">
                <a:buClr>
                  <a:srgbClr val="C00000"/>
                </a:buClr>
                <a:buFont typeface="Wingdings" pitchFamily="2" charset="2"/>
                <a:buChar char="n"/>
                <a:defRPr/>
              </a:pPr>
              <a:endParaRPr lang="en-US" altLang="zh-CN" sz="1200" dirty="0">
                <a:solidFill>
                  <a:srgbClr val="001D3A"/>
                </a:solidFill>
                <a:latin typeface="+mn-ea"/>
              </a:endParaRPr>
            </a:p>
            <a:p>
              <a:pPr marL="342900" indent="-342900" algn="l">
                <a:buClr>
                  <a:srgbClr val="C00000"/>
                </a:buClr>
                <a:buFont typeface="Wingdings" pitchFamily="2" charset="2"/>
                <a:buChar char="n"/>
                <a:defRPr/>
              </a:pPr>
              <a:endParaRPr lang="en-US" altLang="zh-CN" sz="1200" dirty="0">
                <a:solidFill>
                  <a:srgbClr val="001D3A"/>
                </a:solidFill>
                <a:latin typeface="+mn-ea"/>
              </a:endParaRPr>
            </a:p>
            <a:p>
              <a:pPr marL="342900" indent="-342900" algn="l">
                <a:buClr>
                  <a:srgbClr val="C00000"/>
                </a:buClr>
                <a:buFont typeface="Wingdings" pitchFamily="2" charset="2"/>
                <a:buChar char="n"/>
                <a:defRPr/>
              </a:pPr>
              <a:endParaRPr lang="en-US" altLang="zh-CN" sz="1200" dirty="0">
                <a:solidFill>
                  <a:srgbClr val="001D3A"/>
                </a:solidFill>
                <a:latin typeface="+mn-ea"/>
              </a:endParaRPr>
            </a:p>
            <a:p>
              <a:pPr marL="342900" indent="-342900" algn="l">
                <a:buClr>
                  <a:srgbClr val="C00000"/>
                </a:buClr>
                <a:buFont typeface="Wingdings" pitchFamily="2" charset="2"/>
                <a:buChar char="n"/>
                <a:defRPr/>
              </a:pPr>
              <a:endParaRPr lang="en-US" altLang="zh-CN" sz="1200" dirty="0">
                <a:solidFill>
                  <a:srgbClr val="001D3A"/>
                </a:solidFill>
                <a:latin typeface="+mn-ea"/>
              </a:endParaRPr>
            </a:p>
            <a:p>
              <a:pPr marL="342900" indent="-342900" algn="l">
                <a:buClr>
                  <a:srgbClr val="C00000"/>
                </a:buClr>
                <a:buFont typeface="Wingdings" pitchFamily="2" charset="2"/>
                <a:buChar char="n"/>
                <a:defRPr/>
              </a:pPr>
              <a:r>
                <a:rPr lang="zh-CN" altLang="en-US" sz="1200" dirty="0">
                  <a:solidFill>
                    <a:srgbClr val="001D3A"/>
                  </a:solidFill>
                  <a:latin typeface="+mn-ea"/>
                </a:rPr>
                <a:t>客流量与销售额之间的关系</a:t>
              </a:r>
              <a:endParaRPr lang="en-US" altLang="zh-CN" sz="1200" dirty="0">
                <a:solidFill>
                  <a:srgbClr val="001D3A"/>
                </a:solidFill>
                <a:latin typeface="+mn-ea"/>
              </a:endParaRPr>
            </a:p>
            <a:p>
              <a:pPr marL="342900" indent="-342900" algn="l">
                <a:buClr>
                  <a:srgbClr val="C00000"/>
                </a:buClr>
                <a:buFont typeface="Wingdings" pitchFamily="2" charset="2"/>
                <a:buChar char="n"/>
                <a:defRPr/>
              </a:pPr>
              <a:r>
                <a:rPr lang="zh-CN" altLang="en-US" sz="1200" dirty="0">
                  <a:solidFill>
                    <a:srgbClr val="001D3A"/>
                  </a:solidFill>
                  <a:latin typeface="+mn-ea"/>
                </a:rPr>
                <a:t>客流分布与各类产品销售额的关系</a:t>
              </a:r>
            </a:p>
            <a:p>
              <a:pPr marL="342900" indent="-342900" algn="l">
                <a:buClr>
                  <a:srgbClr val="C00000"/>
                </a:buClr>
                <a:buFont typeface="Wingdings" pitchFamily="2" charset="2"/>
                <a:buChar char="n"/>
                <a:defRPr/>
              </a:pPr>
              <a:r>
                <a:rPr lang="zh-CN" altLang="en-US" sz="1200" dirty="0">
                  <a:solidFill>
                    <a:srgbClr val="001D3A"/>
                  </a:solidFill>
                  <a:latin typeface="+mn-ea"/>
                </a:rPr>
                <a:t>客流与销售额周期性变化的内在规律</a:t>
              </a:r>
              <a:endParaRPr lang="zh-TW" altLang="en-US" sz="1200" dirty="0">
                <a:solidFill>
                  <a:srgbClr val="001D3A"/>
                </a:solidFill>
                <a:latin typeface="+mn-ea"/>
              </a:endParaRPr>
            </a:p>
            <a:p>
              <a:pPr algn="l">
                <a:defRPr/>
              </a:pPr>
              <a:endParaRPr lang="zh-CN" altLang="en-US" sz="1200" dirty="0">
                <a:latin typeface="+mn-ea"/>
              </a:endParaRPr>
            </a:p>
          </p:txBody>
        </p:sp>
        <p:sp>
          <p:nvSpPr>
            <p:cNvPr id="26" name="五边形 25"/>
            <p:cNvSpPr/>
            <p:nvPr/>
          </p:nvSpPr>
          <p:spPr>
            <a:xfrm rot="5400000">
              <a:off x="6835138" y="3088772"/>
              <a:ext cx="391844" cy="1812969"/>
            </a:xfrm>
            <a:prstGeom prst="homePlate">
              <a:avLst>
                <a:gd name="adj" fmla="val 31481"/>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endParaRPr kumimoji="1" lang="zh-CN" altLang="en-US" sz="1200" dirty="0">
                <a:solidFill>
                  <a:srgbClr val="FFFF99"/>
                </a:solidFill>
                <a:ea typeface="Gulim" pitchFamily="34" charset="-127"/>
              </a:endParaRPr>
            </a:p>
          </p:txBody>
        </p:sp>
        <p:sp>
          <p:nvSpPr>
            <p:cNvPr id="27" name="Text Box 33"/>
            <p:cNvSpPr txBox="1">
              <a:spLocks noChangeArrowheads="1"/>
            </p:cNvSpPr>
            <p:nvPr/>
          </p:nvSpPr>
          <p:spPr bwMode="gray">
            <a:xfrm>
              <a:off x="6514750" y="3824427"/>
              <a:ext cx="1032619" cy="338026"/>
            </a:xfrm>
            <a:prstGeom prst="rect">
              <a:avLst/>
            </a:prstGeom>
            <a:noFill/>
            <a:ln w="9525">
              <a:noFill/>
              <a:miter lim="800000"/>
              <a:headEnd/>
              <a:tailEnd/>
            </a:ln>
            <a:effectLst/>
          </p:spPr>
          <p:txBody>
            <a:bodyPr wrap="none">
              <a:spAutoFit/>
            </a:bodyPr>
            <a:lstStyle/>
            <a:p>
              <a:pPr algn="ctr" latinLnBrk="1">
                <a:spcBef>
                  <a:spcPct val="50000"/>
                </a:spcBef>
                <a:defRPr/>
              </a:pPr>
              <a:r>
                <a:rPr kumimoji="1" lang="zh-CN" altLang="en-US" sz="1200" b="1" dirty="0">
                  <a:solidFill>
                    <a:schemeClr val="bg1"/>
                  </a:solidFill>
                  <a:latin typeface="+mn-ea"/>
                  <a:ea typeface="+mn-ea"/>
                </a:rPr>
                <a:t>销售分析</a:t>
              </a:r>
            </a:p>
          </p:txBody>
        </p:sp>
        <p:sp>
          <p:nvSpPr>
            <p:cNvPr id="28" name="矩形 27"/>
            <p:cNvSpPr/>
            <p:nvPr/>
          </p:nvSpPr>
          <p:spPr>
            <a:xfrm>
              <a:off x="10213034" y="3800107"/>
              <a:ext cx="1978966" cy="1770365"/>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marL="342900" indent="-342900" algn="l">
                <a:buClr>
                  <a:srgbClr val="C00000"/>
                </a:buClr>
                <a:buFont typeface="Wingdings" pitchFamily="2" charset="2"/>
                <a:buChar char="n"/>
                <a:defRPr/>
              </a:pPr>
              <a:endParaRPr lang="en-US" altLang="zh-CN" sz="1200" dirty="0">
                <a:solidFill>
                  <a:srgbClr val="001D3A"/>
                </a:solidFill>
                <a:latin typeface="+mn-ea"/>
              </a:endParaRPr>
            </a:p>
            <a:p>
              <a:pPr algn="l">
                <a:buClr>
                  <a:srgbClr val="C00000"/>
                </a:buClr>
                <a:defRPr/>
              </a:pPr>
              <a:endParaRPr lang="en-US" altLang="zh-CN" sz="1200" dirty="0">
                <a:solidFill>
                  <a:srgbClr val="001D3A"/>
                </a:solidFill>
                <a:latin typeface="+mn-ea"/>
              </a:endParaRPr>
            </a:p>
            <a:p>
              <a:pPr marL="342900" indent="-342900" algn="l">
                <a:buClr>
                  <a:srgbClr val="C00000"/>
                </a:buClr>
                <a:buFont typeface="Wingdings" pitchFamily="2" charset="2"/>
                <a:buChar char="n"/>
                <a:defRPr/>
              </a:pPr>
              <a:r>
                <a:rPr lang="zh-CN" altLang="en-US" sz="1200" dirty="0">
                  <a:solidFill>
                    <a:srgbClr val="001D3A"/>
                  </a:solidFill>
                  <a:latin typeface="+mn-ea"/>
                </a:rPr>
                <a:t>根据客流与销售额的变化，调整营销手段</a:t>
              </a:r>
            </a:p>
            <a:p>
              <a:pPr marL="342900" indent="-342900" algn="l">
                <a:buClr>
                  <a:srgbClr val="C00000"/>
                </a:buClr>
                <a:buFont typeface="Wingdings" pitchFamily="2" charset="2"/>
                <a:buChar char="n"/>
                <a:defRPr/>
              </a:pPr>
              <a:r>
                <a:rPr lang="zh-CN" altLang="en-US" sz="1200" dirty="0">
                  <a:solidFill>
                    <a:srgbClr val="001D3A"/>
                  </a:solidFill>
                  <a:latin typeface="+mn-ea"/>
                </a:rPr>
                <a:t>根据客流流向特征制定针对性的营销计划</a:t>
              </a:r>
            </a:p>
            <a:p>
              <a:pPr marL="342900" indent="-342900" algn="l">
                <a:buClr>
                  <a:srgbClr val="C00000"/>
                </a:buClr>
                <a:buFont typeface="Wingdings" pitchFamily="2" charset="2"/>
                <a:buChar char="n"/>
                <a:defRPr/>
              </a:pPr>
              <a:r>
                <a:rPr lang="zh-CN" altLang="en-US" sz="1200" dirty="0">
                  <a:solidFill>
                    <a:srgbClr val="001D3A"/>
                  </a:solidFill>
                  <a:latin typeface="+mn-ea"/>
                </a:rPr>
                <a:t>通过历史数据的分析，掌握客源的规律 </a:t>
              </a:r>
              <a:endParaRPr lang="en-US" altLang="zh-CN" sz="1200" dirty="0">
                <a:solidFill>
                  <a:srgbClr val="001D3A"/>
                </a:solidFill>
                <a:latin typeface="+mn-ea"/>
              </a:endParaRPr>
            </a:p>
          </p:txBody>
        </p:sp>
        <p:sp>
          <p:nvSpPr>
            <p:cNvPr id="29" name="五边形 28"/>
            <p:cNvSpPr/>
            <p:nvPr/>
          </p:nvSpPr>
          <p:spPr>
            <a:xfrm rot="5400000">
              <a:off x="11013377" y="2999211"/>
              <a:ext cx="378498" cy="1978746"/>
            </a:xfrm>
            <a:prstGeom prst="homePlate">
              <a:avLst>
                <a:gd name="adj" fmla="val 31481"/>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endParaRPr kumimoji="1" lang="zh-CN" altLang="en-US" sz="1200" dirty="0">
                <a:solidFill>
                  <a:srgbClr val="FFFF99"/>
                </a:solidFill>
                <a:ea typeface="Gulim" pitchFamily="34" charset="-127"/>
              </a:endParaRPr>
            </a:p>
          </p:txBody>
        </p:sp>
        <p:sp>
          <p:nvSpPr>
            <p:cNvPr id="30" name="Text Box 33"/>
            <p:cNvSpPr txBox="1">
              <a:spLocks noChangeArrowheads="1"/>
            </p:cNvSpPr>
            <p:nvPr/>
          </p:nvSpPr>
          <p:spPr bwMode="gray">
            <a:xfrm>
              <a:off x="10686207" y="3824427"/>
              <a:ext cx="1032619" cy="338026"/>
            </a:xfrm>
            <a:prstGeom prst="rect">
              <a:avLst/>
            </a:prstGeom>
            <a:noFill/>
            <a:ln w="9525">
              <a:noFill/>
              <a:miter lim="800000"/>
              <a:headEnd/>
              <a:tailEnd/>
            </a:ln>
            <a:effectLst/>
          </p:spPr>
          <p:txBody>
            <a:bodyPr wrap="none">
              <a:spAutoFit/>
            </a:bodyPr>
            <a:lstStyle/>
            <a:p>
              <a:pPr algn="ctr" latinLnBrk="1">
                <a:spcBef>
                  <a:spcPct val="50000"/>
                </a:spcBef>
                <a:defRPr/>
              </a:pPr>
              <a:r>
                <a:rPr kumimoji="1" lang="zh-CN" altLang="en-US" sz="1200" b="1" dirty="0">
                  <a:solidFill>
                    <a:schemeClr val="bg1"/>
                  </a:solidFill>
                  <a:latin typeface="+mn-ea"/>
                  <a:ea typeface="+mn-ea"/>
                </a:rPr>
                <a:t>营销策略</a:t>
              </a:r>
            </a:p>
          </p:txBody>
        </p:sp>
        <p:sp>
          <p:nvSpPr>
            <p:cNvPr id="31" name="矩形 30"/>
            <p:cNvSpPr/>
            <p:nvPr/>
          </p:nvSpPr>
          <p:spPr>
            <a:xfrm>
              <a:off x="7787270" y="5570580"/>
              <a:ext cx="2521751" cy="12358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l">
                <a:buClr>
                  <a:srgbClr val="C00000"/>
                </a:buClr>
                <a:buFont typeface="Wingdings" pitchFamily="2" charset="2"/>
                <a:buChar char="n"/>
                <a:defRPr/>
              </a:pPr>
              <a:endParaRPr lang="en-US" altLang="zh-CN" sz="1200" dirty="0">
                <a:solidFill>
                  <a:srgbClr val="001D3A"/>
                </a:solidFill>
                <a:latin typeface="+mn-ea"/>
              </a:endParaRPr>
            </a:p>
            <a:p>
              <a:pPr marL="342900" indent="-342900" algn="l">
                <a:buClr>
                  <a:srgbClr val="C00000"/>
                </a:buClr>
                <a:buFont typeface="Wingdings" pitchFamily="2" charset="2"/>
                <a:buChar char="n"/>
                <a:defRPr/>
              </a:pPr>
              <a:endParaRPr lang="en-US" altLang="zh-CN" sz="1200" dirty="0">
                <a:solidFill>
                  <a:srgbClr val="001D3A"/>
                </a:solidFill>
                <a:latin typeface="+mn-ea"/>
              </a:endParaRPr>
            </a:p>
            <a:p>
              <a:pPr marL="342900" indent="-342900" algn="l">
                <a:buClr>
                  <a:srgbClr val="C00000"/>
                </a:buClr>
                <a:buFont typeface="Wingdings" pitchFamily="2" charset="2"/>
                <a:buChar char="n"/>
                <a:defRPr/>
              </a:pPr>
              <a:r>
                <a:rPr lang="zh-CN" altLang="en-US" sz="1200" dirty="0">
                  <a:solidFill>
                    <a:srgbClr val="001D3A"/>
                  </a:solidFill>
                  <a:latin typeface="+mn-ea"/>
                </a:rPr>
                <a:t>对客流的分析，评估经营绩效</a:t>
              </a:r>
              <a:endParaRPr lang="en-US" altLang="zh-CN" sz="1200" dirty="0">
                <a:solidFill>
                  <a:srgbClr val="001D3A"/>
                </a:solidFill>
                <a:latin typeface="+mn-ea"/>
              </a:endParaRPr>
            </a:p>
            <a:p>
              <a:pPr marL="342900" indent="-342900" algn="l">
                <a:buClr>
                  <a:srgbClr val="C00000"/>
                </a:buClr>
                <a:buFont typeface="Wingdings" pitchFamily="2" charset="2"/>
                <a:buChar char="n"/>
                <a:defRPr/>
              </a:pPr>
              <a:r>
                <a:rPr lang="zh-CN" altLang="en-US" sz="1200" dirty="0">
                  <a:solidFill>
                    <a:srgbClr val="001D3A"/>
                  </a:solidFill>
                  <a:latin typeface="+mn-ea"/>
                </a:rPr>
                <a:t>评估促销和广告宣传的效果</a:t>
              </a:r>
            </a:p>
            <a:p>
              <a:pPr marL="342900" indent="-342900" algn="l">
                <a:buClr>
                  <a:srgbClr val="C00000"/>
                </a:buClr>
                <a:buFont typeface="Wingdings" pitchFamily="2" charset="2"/>
                <a:buChar char="n"/>
                <a:defRPr/>
              </a:pPr>
              <a:r>
                <a:rPr lang="zh-CN" altLang="en-US" sz="1200" dirty="0">
                  <a:solidFill>
                    <a:srgbClr val="001D3A"/>
                  </a:solidFill>
                  <a:latin typeface="+mn-ea"/>
                </a:rPr>
                <a:t>根据客流投诉率，考核服务</a:t>
              </a:r>
              <a:endParaRPr lang="zh-TW" altLang="en-US" sz="1200" dirty="0">
                <a:solidFill>
                  <a:srgbClr val="001D3A"/>
                </a:solidFill>
                <a:latin typeface="+mn-ea"/>
              </a:endParaRPr>
            </a:p>
          </p:txBody>
        </p:sp>
        <p:sp>
          <p:nvSpPr>
            <p:cNvPr id="32" name="五边形 31"/>
            <p:cNvSpPr/>
            <p:nvPr/>
          </p:nvSpPr>
          <p:spPr>
            <a:xfrm rot="5400000">
              <a:off x="8839838" y="4517905"/>
              <a:ext cx="416616" cy="2521751"/>
            </a:xfrm>
            <a:prstGeom prst="homePlate">
              <a:avLst>
                <a:gd name="adj" fmla="val 31481"/>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endParaRPr kumimoji="1" lang="zh-CN" altLang="en-US" sz="1200" dirty="0">
                <a:solidFill>
                  <a:srgbClr val="FFFF99"/>
                </a:solidFill>
                <a:ea typeface="Gulim" pitchFamily="34" charset="-127"/>
              </a:endParaRPr>
            </a:p>
          </p:txBody>
        </p:sp>
        <p:sp>
          <p:nvSpPr>
            <p:cNvPr id="33" name="Text Box 33"/>
            <p:cNvSpPr txBox="1">
              <a:spLocks noChangeArrowheads="1"/>
            </p:cNvSpPr>
            <p:nvPr/>
          </p:nvSpPr>
          <p:spPr bwMode="gray">
            <a:xfrm>
              <a:off x="8405928" y="5622245"/>
              <a:ext cx="1032619" cy="338026"/>
            </a:xfrm>
            <a:prstGeom prst="rect">
              <a:avLst/>
            </a:prstGeom>
            <a:noFill/>
            <a:ln w="9525">
              <a:noFill/>
              <a:miter lim="800000"/>
              <a:headEnd/>
              <a:tailEnd/>
            </a:ln>
            <a:effectLst/>
          </p:spPr>
          <p:txBody>
            <a:bodyPr wrap="none">
              <a:spAutoFit/>
            </a:bodyPr>
            <a:lstStyle/>
            <a:p>
              <a:pPr algn="ctr" latinLnBrk="1">
                <a:spcBef>
                  <a:spcPct val="50000"/>
                </a:spcBef>
                <a:defRPr/>
              </a:pPr>
              <a:r>
                <a:rPr kumimoji="1" lang="zh-CN" altLang="en-US" sz="1200" b="1" dirty="0">
                  <a:solidFill>
                    <a:schemeClr val="bg1"/>
                  </a:solidFill>
                  <a:latin typeface="+mn-ea"/>
                  <a:ea typeface="+mn-ea"/>
                </a:rPr>
                <a:t>绩效评估</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7181045"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4.10.</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无线对讲系统</a:t>
            </a:r>
          </a:p>
        </p:txBody>
      </p:sp>
      <p:sp>
        <p:nvSpPr>
          <p:cNvPr id="5" name="Freeform 3"/>
          <p:cNvSpPr/>
          <p:nvPr/>
        </p:nvSpPr>
        <p:spPr bwMode="gray">
          <a:xfrm>
            <a:off x="5692791" y="1170948"/>
            <a:ext cx="1868336" cy="115570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w="12700">
            <a:noFill/>
            <a:prstDash val="solid"/>
            <a:round/>
          </a:ln>
        </p:spPr>
        <p:txBody>
          <a:bodyPr/>
          <a:lstStyle/>
          <a:p>
            <a:pPr>
              <a:defRPr/>
            </a:pPr>
            <a:endParaRPr kumimoji="1" lang="zh-CN" altLang="en-US" sz="1600" b="1">
              <a:solidFill>
                <a:schemeClr val="tx2"/>
              </a:solidFill>
              <a:latin typeface="微软雅黑" panose="020B0503020204020204" charset="-122"/>
              <a:ea typeface="微软雅黑" panose="020B0503020204020204" charset="-122"/>
            </a:endParaRPr>
          </a:p>
        </p:txBody>
      </p:sp>
      <p:sp>
        <p:nvSpPr>
          <p:cNvPr id="15" name="Freeform 12"/>
          <p:cNvSpPr/>
          <p:nvPr/>
        </p:nvSpPr>
        <p:spPr bwMode="gray">
          <a:xfrm>
            <a:off x="2045774" y="1621798"/>
            <a:ext cx="1868336" cy="1157288"/>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w="12700">
            <a:noFill/>
            <a:prstDash val="solid"/>
            <a:round/>
          </a:ln>
        </p:spPr>
        <p:txBody>
          <a:bodyPr/>
          <a:lstStyle/>
          <a:p>
            <a:pPr>
              <a:defRPr/>
            </a:pPr>
            <a:endParaRPr kumimoji="1" lang="zh-CN" altLang="en-US" sz="1600" b="1">
              <a:solidFill>
                <a:schemeClr val="tx2"/>
              </a:solidFill>
              <a:latin typeface="微软雅黑" panose="020B0503020204020204" charset="-122"/>
              <a:ea typeface="微软雅黑" panose="020B0503020204020204" charset="-122"/>
            </a:endParaRPr>
          </a:p>
        </p:txBody>
      </p:sp>
      <p:grpSp>
        <p:nvGrpSpPr>
          <p:cNvPr id="27" name="组合 26"/>
          <p:cNvGrpSpPr/>
          <p:nvPr/>
        </p:nvGrpSpPr>
        <p:grpSpPr>
          <a:xfrm>
            <a:off x="178875" y="2753687"/>
            <a:ext cx="2714623" cy="2690778"/>
            <a:chOff x="178875" y="2753686"/>
            <a:chExt cx="2819177" cy="2771341"/>
          </a:xfrm>
        </p:grpSpPr>
        <p:sp>
          <p:nvSpPr>
            <p:cNvPr id="18" name="AutoShape 16"/>
            <p:cNvSpPr>
              <a:spLocks noChangeArrowheads="1"/>
            </p:cNvSpPr>
            <p:nvPr/>
          </p:nvSpPr>
          <p:spPr bwMode="auto">
            <a:xfrm>
              <a:off x="178875" y="2950536"/>
              <a:ext cx="2717577" cy="2520950"/>
            </a:xfrm>
            <a:prstGeom prst="roundRect">
              <a:avLst>
                <a:gd name="adj" fmla="val 4690"/>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kumimoji="1" lang="zh-CN" altLang="en-US" sz="1600" b="1">
                <a:solidFill>
                  <a:schemeClr val="tx2"/>
                </a:solidFill>
                <a:latin typeface="微软雅黑" panose="020B0503020204020204" charset="-122"/>
                <a:ea typeface="微软雅黑" panose="020B0503020204020204" charset="-122"/>
              </a:endParaRPr>
            </a:p>
          </p:txBody>
        </p:sp>
        <p:sp>
          <p:nvSpPr>
            <p:cNvPr id="19" name="AutoShape 17"/>
            <p:cNvSpPr>
              <a:spLocks noChangeArrowheads="1"/>
            </p:cNvSpPr>
            <p:nvPr/>
          </p:nvSpPr>
          <p:spPr bwMode="gray">
            <a:xfrm>
              <a:off x="519659" y="2778845"/>
              <a:ext cx="2373839" cy="287338"/>
            </a:xfrm>
            <a:prstGeom prst="roundRect">
              <a:avLst>
                <a:gd name="adj" fmla="val 50000"/>
              </a:avLst>
            </a:prstGeom>
          </p:spPr>
          <p:style>
            <a:lnRef idx="0">
              <a:schemeClr val="accent4"/>
            </a:lnRef>
            <a:fillRef idx="3">
              <a:schemeClr val="accent4"/>
            </a:fillRef>
            <a:effectRef idx="3">
              <a:schemeClr val="accent4"/>
            </a:effectRef>
            <a:fontRef idx="minor">
              <a:schemeClr val="lt1"/>
            </a:fontRef>
          </p:style>
          <p:txBody>
            <a:bodyPr wrap="none" anchor="ctr"/>
            <a:lstStyle/>
            <a:p>
              <a:pPr>
                <a:defRPr/>
              </a:pPr>
              <a:endParaRPr kumimoji="1" lang="zh-CN" altLang="en-US" sz="1600" b="1" dirty="0">
                <a:solidFill>
                  <a:schemeClr val="bg1"/>
                </a:solidFill>
                <a:latin typeface="微软雅黑" panose="020B0503020204020204" charset="-122"/>
                <a:ea typeface="微软雅黑" panose="020B0503020204020204" charset="-122"/>
              </a:endParaRPr>
            </a:p>
          </p:txBody>
        </p:sp>
        <p:sp>
          <p:nvSpPr>
            <p:cNvPr id="21" name="Text Box 20"/>
            <p:cNvSpPr txBox="1">
              <a:spLocks noChangeArrowheads="1"/>
            </p:cNvSpPr>
            <p:nvPr/>
          </p:nvSpPr>
          <p:spPr bwMode="gray">
            <a:xfrm>
              <a:off x="892191" y="2753686"/>
              <a:ext cx="1486176"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0" hangingPunct="0"/>
              <a:r>
                <a:rPr kumimoji="1" lang="zh-CN" altLang="en-US" sz="1600" b="1">
                  <a:solidFill>
                    <a:schemeClr val="bg1"/>
                  </a:solidFill>
                  <a:latin typeface="微软雅黑" panose="020B0503020204020204" charset="-122"/>
                  <a:ea typeface="微软雅黑" panose="020B0503020204020204" charset="-122"/>
                </a:rPr>
                <a:t>模拟对讲</a:t>
              </a:r>
              <a:endParaRPr kumimoji="1" lang="en-US" altLang="zh-CN" sz="1600" b="1">
                <a:solidFill>
                  <a:schemeClr val="bg1"/>
                </a:solidFill>
                <a:latin typeface="微软雅黑" panose="020B0503020204020204" charset="-122"/>
                <a:ea typeface="微软雅黑" panose="020B0503020204020204" charset="-122"/>
              </a:endParaRPr>
            </a:p>
          </p:txBody>
        </p:sp>
        <p:sp>
          <p:nvSpPr>
            <p:cNvPr id="22" name="Text Box 21"/>
            <p:cNvSpPr txBox="1">
              <a:spLocks noChangeArrowheads="1"/>
            </p:cNvSpPr>
            <p:nvPr/>
          </p:nvSpPr>
          <p:spPr bwMode="auto">
            <a:xfrm>
              <a:off x="280475" y="3170546"/>
              <a:ext cx="2717577" cy="235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其频率不可复用，严重浪费无线资源，相互干扰；</a:t>
              </a:r>
              <a:endParaRPr kumimoji="1" lang="en-US" altLang="zh-CN" sz="1400" dirty="0">
                <a:latin typeface="微软雅黑" panose="020B0503020204020204" charset="-122"/>
                <a:ea typeface="微软雅黑" panose="020B0503020204020204" charset="-122"/>
              </a:endParaRPr>
            </a:p>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无线的距离有限（</a:t>
              </a:r>
              <a:r>
                <a:rPr kumimoji="1" lang="en-US" altLang="zh-CN" sz="1400" dirty="0">
                  <a:latin typeface="微软雅黑" panose="020B0503020204020204" charset="-122"/>
                  <a:ea typeface="微软雅黑" panose="020B0503020204020204" charset="-122"/>
                </a:rPr>
                <a:t>1 </a:t>
              </a:r>
              <a:r>
                <a:rPr kumimoji="1" lang="zh-CN" altLang="en-US" sz="1400" dirty="0">
                  <a:latin typeface="微软雅黑" panose="020B0503020204020204" charset="-122"/>
                  <a:ea typeface="微软雅黑" panose="020B0503020204020204" charset="-122"/>
                </a:rPr>
                <a:t>到</a:t>
              </a:r>
              <a:r>
                <a:rPr kumimoji="1" lang="en-US" altLang="zh-CN" sz="1400" dirty="0">
                  <a:latin typeface="微软雅黑" panose="020B0503020204020204" charset="-122"/>
                  <a:ea typeface="微软雅黑" panose="020B0503020204020204" charset="-122"/>
                </a:rPr>
                <a:t>5</a:t>
              </a:r>
              <a:r>
                <a:rPr kumimoji="1" lang="zh-CN" altLang="en-US" sz="1400" dirty="0">
                  <a:latin typeface="微软雅黑" panose="020B0503020204020204" charset="-122"/>
                  <a:ea typeface="微软雅黑" panose="020B0503020204020204" charset="-122"/>
                </a:rPr>
                <a:t>公里距离）。</a:t>
              </a:r>
              <a:endParaRPr kumimoji="1" lang="en-US" altLang="zh-CN" sz="1400" dirty="0">
                <a:latin typeface="微软雅黑" panose="020B0503020204020204" charset="-122"/>
                <a:ea typeface="微软雅黑" panose="020B0503020204020204" charset="-122"/>
              </a:endParaRPr>
            </a:p>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任何人都可以收听到对话，缺乏安全。</a:t>
              </a:r>
              <a:endParaRPr kumimoji="1" lang="en-US" altLang="zh-CN" sz="1400" dirty="0">
                <a:latin typeface="微软雅黑" panose="020B0503020204020204" charset="-122"/>
                <a:ea typeface="微软雅黑" panose="020B0503020204020204" charset="-122"/>
              </a:endParaRPr>
            </a:p>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仅支持语音对讲功能。</a:t>
              </a:r>
              <a:endParaRPr kumimoji="1" lang="en-US" altLang="zh-CN" sz="1400" dirty="0">
                <a:latin typeface="微软雅黑" panose="020B0503020204020204" charset="-122"/>
                <a:ea typeface="微软雅黑" panose="020B0503020204020204" charset="-122"/>
              </a:endParaRPr>
            </a:p>
          </p:txBody>
        </p:sp>
      </p:grpSp>
      <p:grpSp>
        <p:nvGrpSpPr>
          <p:cNvPr id="28" name="组合 27"/>
          <p:cNvGrpSpPr/>
          <p:nvPr/>
        </p:nvGrpSpPr>
        <p:grpSpPr>
          <a:xfrm>
            <a:off x="3103488" y="2347045"/>
            <a:ext cx="2812981" cy="3097419"/>
            <a:chOff x="3305193" y="2347045"/>
            <a:chExt cx="2923823" cy="3124441"/>
          </a:xfrm>
        </p:grpSpPr>
        <p:sp>
          <p:nvSpPr>
            <p:cNvPr id="6" name="AutoShape 4"/>
            <p:cNvSpPr>
              <a:spLocks noChangeArrowheads="1"/>
            </p:cNvSpPr>
            <p:nvPr/>
          </p:nvSpPr>
          <p:spPr bwMode="auto">
            <a:xfrm>
              <a:off x="3305193" y="2485398"/>
              <a:ext cx="2923823" cy="2986088"/>
            </a:xfrm>
            <a:prstGeom prst="roundRect">
              <a:avLst>
                <a:gd name="adj" fmla="val 4690"/>
              </a:avLst>
            </a:prstGeom>
            <a:noFill/>
            <a:ln w="571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kumimoji="1" lang="zh-CN" altLang="en-US" sz="1600" b="1">
                <a:solidFill>
                  <a:schemeClr val="tx2"/>
                </a:solidFill>
                <a:latin typeface="微软雅黑" panose="020B0503020204020204" charset="-122"/>
                <a:ea typeface="微软雅黑" panose="020B0503020204020204" charset="-122"/>
              </a:endParaRPr>
            </a:p>
          </p:txBody>
        </p:sp>
        <p:sp>
          <p:nvSpPr>
            <p:cNvPr id="7" name="AutoShape 5"/>
            <p:cNvSpPr>
              <a:spLocks noChangeArrowheads="1"/>
            </p:cNvSpPr>
            <p:nvPr/>
          </p:nvSpPr>
          <p:spPr bwMode="gray">
            <a:xfrm>
              <a:off x="3430075" y="2347045"/>
              <a:ext cx="2373839" cy="287338"/>
            </a:xfrm>
            <a:prstGeom prst="roundRect">
              <a:avLst>
                <a:gd name="adj" fmla="val 50000"/>
              </a:avLst>
            </a:prstGeom>
          </p:spPr>
          <p:style>
            <a:lnRef idx="0">
              <a:schemeClr val="accent2"/>
            </a:lnRef>
            <a:fillRef idx="3">
              <a:schemeClr val="accent2"/>
            </a:fillRef>
            <a:effectRef idx="3">
              <a:schemeClr val="accent2"/>
            </a:effectRef>
            <a:fontRef idx="minor">
              <a:schemeClr val="lt1"/>
            </a:fontRef>
          </p:style>
          <p:txBody>
            <a:bodyPr wrap="none" anchor="ctr"/>
            <a:lstStyle/>
            <a:p>
              <a:pPr>
                <a:defRPr/>
              </a:pPr>
              <a:endParaRPr kumimoji="1" lang="zh-CN" altLang="en-US" sz="1600" b="1">
                <a:solidFill>
                  <a:schemeClr val="tx2"/>
                </a:solidFill>
                <a:latin typeface="微软雅黑" panose="020B0503020204020204" charset="-122"/>
                <a:ea typeface="微软雅黑" panose="020B0503020204020204" charset="-122"/>
              </a:endParaRPr>
            </a:p>
          </p:txBody>
        </p:sp>
        <p:sp>
          <p:nvSpPr>
            <p:cNvPr id="10" name="AutoShape 6"/>
            <p:cNvSpPr>
              <a:spLocks noChangeArrowheads="1"/>
            </p:cNvSpPr>
            <p:nvPr/>
          </p:nvSpPr>
          <p:spPr bwMode="auto">
            <a:xfrm flipH="1">
              <a:off x="6071668" y="2734636"/>
              <a:ext cx="93012" cy="144462"/>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kumimoji="1" lang="zh-CN" altLang="en-US" sz="1600" b="1">
                <a:solidFill>
                  <a:schemeClr val="tx2"/>
                </a:solidFill>
                <a:latin typeface="微软雅黑" panose="020B0503020204020204" charset="-122"/>
                <a:ea typeface="微软雅黑" panose="020B0503020204020204" charset="-122"/>
              </a:endParaRPr>
            </a:p>
          </p:txBody>
        </p:sp>
        <p:sp>
          <p:nvSpPr>
            <p:cNvPr id="11" name="AutoShape 7"/>
            <p:cNvSpPr>
              <a:spLocks noChangeArrowheads="1"/>
            </p:cNvSpPr>
            <p:nvPr/>
          </p:nvSpPr>
          <p:spPr bwMode="auto">
            <a:xfrm flipH="1">
              <a:off x="3631156" y="2725111"/>
              <a:ext cx="90989" cy="144462"/>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kumimoji="1" lang="zh-CN" altLang="en-US" sz="1600" b="1">
                <a:solidFill>
                  <a:schemeClr val="tx2"/>
                </a:solidFill>
                <a:latin typeface="微软雅黑" panose="020B0503020204020204" charset="-122"/>
                <a:ea typeface="微软雅黑" panose="020B0503020204020204" charset="-122"/>
              </a:endParaRPr>
            </a:p>
          </p:txBody>
        </p:sp>
        <p:sp>
          <p:nvSpPr>
            <p:cNvPr id="16" name="Text Box 13"/>
            <p:cNvSpPr txBox="1">
              <a:spLocks noChangeArrowheads="1"/>
            </p:cNvSpPr>
            <p:nvPr/>
          </p:nvSpPr>
          <p:spPr bwMode="gray">
            <a:xfrm>
              <a:off x="3677725" y="2347286"/>
              <a:ext cx="1943149" cy="33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0" hangingPunct="0"/>
              <a:r>
                <a:rPr kumimoji="1" lang="zh-CN" altLang="en-US" sz="1600" b="1" dirty="0">
                  <a:solidFill>
                    <a:srgbClr val="000000"/>
                  </a:solidFill>
                  <a:latin typeface="微软雅黑" panose="020B0503020204020204" charset="-122"/>
                  <a:ea typeface="微软雅黑" panose="020B0503020204020204" charset="-122"/>
                </a:rPr>
                <a:t>模拟集群对讲</a:t>
              </a:r>
              <a:endParaRPr kumimoji="1" lang="en-US" altLang="zh-CN" sz="1600" b="1" dirty="0">
                <a:solidFill>
                  <a:srgbClr val="000000"/>
                </a:solidFill>
                <a:latin typeface="微软雅黑" panose="020B0503020204020204" charset="-122"/>
                <a:ea typeface="微软雅黑" panose="020B0503020204020204" charset="-122"/>
              </a:endParaRPr>
            </a:p>
          </p:txBody>
        </p:sp>
        <p:sp>
          <p:nvSpPr>
            <p:cNvPr id="23" name="Text Box 22"/>
            <p:cNvSpPr txBox="1">
              <a:spLocks noChangeArrowheads="1"/>
            </p:cNvSpPr>
            <p:nvPr/>
          </p:nvSpPr>
          <p:spPr bwMode="auto">
            <a:xfrm>
              <a:off x="3305193" y="2779087"/>
              <a:ext cx="2830811" cy="235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indent="-17145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模拟集群系统信令是数字的，但语音通道是模拟的。</a:t>
              </a:r>
            </a:p>
            <a:p>
              <a:pPr marL="171450" indent="-17145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缺点：大大提高了设备复杂度，造价高，保密性差，维护困难。</a:t>
              </a:r>
              <a:endParaRPr kumimoji="1" lang="en-US" altLang="zh-CN" sz="1400" dirty="0">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由于频率复用率低，维护管理困难，工信部</a:t>
              </a:r>
              <a:r>
                <a:rPr kumimoji="1" lang="en-US" altLang="zh-CN" sz="1400" dirty="0">
                  <a:latin typeface="微软雅黑" panose="020B0503020204020204" charset="-122"/>
                  <a:ea typeface="微软雅黑" panose="020B0503020204020204" charset="-122"/>
                </a:rPr>
                <a:t>2005</a:t>
              </a:r>
              <a:r>
                <a:rPr kumimoji="1" lang="zh-CN" altLang="en-US" sz="1400" dirty="0">
                  <a:latin typeface="微软雅黑" panose="020B0503020204020204" charset="-122"/>
                  <a:ea typeface="微软雅黑" panose="020B0503020204020204" charset="-122"/>
                </a:rPr>
                <a:t>年取消了对此系统的推广和审批。</a:t>
              </a:r>
              <a:endParaRPr kumimoji="1" lang="en-US" altLang="zh-CN" sz="1400" dirty="0">
                <a:latin typeface="微软雅黑" panose="020B0503020204020204" charset="-122"/>
                <a:ea typeface="微软雅黑" panose="020B0503020204020204" charset="-122"/>
              </a:endParaRPr>
            </a:p>
          </p:txBody>
        </p:sp>
      </p:grpSp>
      <p:grpSp>
        <p:nvGrpSpPr>
          <p:cNvPr id="29" name="组合 28"/>
          <p:cNvGrpSpPr/>
          <p:nvPr/>
        </p:nvGrpSpPr>
        <p:grpSpPr>
          <a:xfrm>
            <a:off x="6172203" y="2075169"/>
            <a:ext cx="3079374" cy="3451571"/>
            <a:chOff x="6602507" y="2115511"/>
            <a:chExt cx="3291868" cy="3377048"/>
          </a:xfrm>
        </p:grpSpPr>
        <p:sp>
          <p:nvSpPr>
            <p:cNvPr id="12" name="AutoShape 8"/>
            <p:cNvSpPr>
              <a:spLocks noChangeArrowheads="1"/>
            </p:cNvSpPr>
            <p:nvPr/>
          </p:nvSpPr>
          <p:spPr bwMode="auto">
            <a:xfrm>
              <a:off x="6664342" y="2294898"/>
              <a:ext cx="3230032" cy="3176588"/>
            </a:xfrm>
            <a:prstGeom prst="roundRect">
              <a:avLst>
                <a:gd name="adj" fmla="val 4690"/>
              </a:avLst>
            </a:prstGeom>
            <a:noFill/>
            <a:ln w="57150">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kumimoji="1" lang="zh-CN" altLang="en-US" sz="1600" b="1">
                <a:solidFill>
                  <a:schemeClr val="tx2"/>
                </a:solidFill>
                <a:latin typeface="微软雅黑" panose="020B0503020204020204" charset="-122"/>
                <a:ea typeface="微软雅黑" panose="020B0503020204020204" charset="-122"/>
              </a:endParaRPr>
            </a:p>
          </p:txBody>
        </p:sp>
        <p:sp>
          <p:nvSpPr>
            <p:cNvPr id="13" name="AutoShape 9"/>
            <p:cNvSpPr>
              <a:spLocks noChangeArrowheads="1"/>
            </p:cNvSpPr>
            <p:nvPr/>
          </p:nvSpPr>
          <p:spPr bwMode="gray">
            <a:xfrm>
              <a:off x="6884475" y="2151784"/>
              <a:ext cx="2373839" cy="287337"/>
            </a:xfrm>
            <a:prstGeom prst="roundRect">
              <a:avLst>
                <a:gd name="adj" fmla="val 50000"/>
              </a:avLst>
            </a:prstGeom>
          </p:spPr>
          <p:style>
            <a:lnRef idx="0">
              <a:schemeClr val="accent1"/>
            </a:lnRef>
            <a:fillRef idx="3">
              <a:schemeClr val="accent1"/>
            </a:fillRef>
            <a:effectRef idx="3">
              <a:schemeClr val="accent1"/>
            </a:effectRef>
            <a:fontRef idx="minor">
              <a:schemeClr val="lt1"/>
            </a:fontRef>
          </p:style>
          <p:txBody>
            <a:bodyPr wrap="none" anchor="ctr"/>
            <a:lstStyle/>
            <a:p>
              <a:pPr>
                <a:defRPr/>
              </a:pPr>
              <a:endParaRPr kumimoji="1" lang="zh-CN" altLang="en-US" sz="1600" b="1">
                <a:solidFill>
                  <a:schemeClr val="tx2"/>
                </a:solidFill>
                <a:latin typeface="微软雅黑" panose="020B0503020204020204" charset="-122"/>
                <a:ea typeface="微软雅黑" panose="020B0503020204020204" charset="-122"/>
              </a:endParaRPr>
            </a:p>
          </p:txBody>
        </p:sp>
        <p:sp>
          <p:nvSpPr>
            <p:cNvPr id="14" name="AutoShape 10"/>
            <p:cNvSpPr>
              <a:spLocks noChangeArrowheads="1"/>
            </p:cNvSpPr>
            <p:nvPr/>
          </p:nvSpPr>
          <p:spPr bwMode="auto">
            <a:xfrm flipH="1">
              <a:off x="9132372" y="2223462"/>
              <a:ext cx="90991" cy="14287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kumimoji="1" lang="zh-CN" altLang="en-US" sz="1600" b="1">
                <a:solidFill>
                  <a:schemeClr val="tx2"/>
                </a:solidFill>
                <a:latin typeface="微软雅黑" panose="020B0503020204020204" charset="-122"/>
                <a:ea typeface="微软雅黑" panose="020B0503020204020204" charset="-122"/>
              </a:endParaRPr>
            </a:p>
          </p:txBody>
        </p:sp>
        <p:sp>
          <p:nvSpPr>
            <p:cNvPr id="17" name="Text Box 14"/>
            <p:cNvSpPr txBox="1">
              <a:spLocks noChangeArrowheads="1"/>
            </p:cNvSpPr>
            <p:nvPr/>
          </p:nvSpPr>
          <p:spPr bwMode="gray">
            <a:xfrm>
              <a:off x="7134241" y="2115511"/>
              <a:ext cx="1928996" cy="33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0" hangingPunct="0"/>
              <a:r>
                <a:rPr kumimoji="1" lang="zh-CN" altLang="en-US" sz="1600" b="1">
                  <a:solidFill>
                    <a:srgbClr val="000000"/>
                  </a:solidFill>
                  <a:latin typeface="微软雅黑" panose="020B0503020204020204" charset="-122"/>
                  <a:ea typeface="微软雅黑" panose="020B0503020204020204" charset="-122"/>
                </a:rPr>
                <a:t>数字集群对讲</a:t>
              </a:r>
              <a:endParaRPr kumimoji="1" lang="en-US" altLang="zh-CN" sz="1600" b="1">
                <a:solidFill>
                  <a:srgbClr val="000000"/>
                </a:solidFill>
                <a:latin typeface="微软雅黑" panose="020B0503020204020204" charset="-122"/>
                <a:ea typeface="微软雅黑" panose="020B0503020204020204" charset="-122"/>
              </a:endParaRPr>
            </a:p>
          </p:txBody>
        </p:sp>
        <p:sp>
          <p:nvSpPr>
            <p:cNvPr id="24" name="Text Box 23"/>
            <p:cNvSpPr txBox="1">
              <a:spLocks noChangeArrowheads="1"/>
            </p:cNvSpPr>
            <p:nvPr/>
          </p:nvSpPr>
          <p:spPr bwMode="auto">
            <a:xfrm>
              <a:off x="6602507" y="2491748"/>
              <a:ext cx="3291868" cy="300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需占用频率资源，有限的频率范围</a:t>
              </a:r>
            </a:p>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需投入巨大资金建设基站，网络，专用手持终端等。</a:t>
              </a:r>
              <a:endParaRPr kumimoji="1" lang="en-US" altLang="zh-CN" sz="1400" dirty="0">
                <a:latin typeface="微软雅黑" panose="020B0503020204020204" charset="-122"/>
                <a:ea typeface="微软雅黑" panose="020B0503020204020204" charset="-122"/>
              </a:endParaRPr>
            </a:p>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使用开放的频率，极不安全，任何人士可以监听。</a:t>
              </a:r>
            </a:p>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需要政府审批频率带宽，并要交付昂贵的频率占用费</a:t>
              </a:r>
            </a:p>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传输效率低、只支持语音和有限的信息发送。</a:t>
              </a:r>
              <a:endParaRPr kumimoji="1" lang="en-US" altLang="zh-CN" sz="1400" dirty="0">
                <a:latin typeface="微软雅黑" panose="020B0503020204020204" charset="-122"/>
                <a:ea typeface="微软雅黑" panose="020B0503020204020204" charset="-122"/>
              </a:endParaRPr>
            </a:p>
          </p:txBody>
        </p:sp>
      </p:grpSp>
      <p:sp>
        <p:nvSpPr>
          <p:cNvPr id="30" name="Freeform 3"/>
          <p:cNvSpPr/>
          <p:nvPr/>
        </p:nvSpPr>
        <p:spPr bwMode="gray">
          <a:xfrm>
            <a:off x="9041105" y="1061998"/>
            <a:ext cx="1868336" cy="115570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flip="none" rotWithShape="1">
            <a:gsLst>
              <a:gs pos="0">
                <a:srgbClr val="000082"/>
              </a:gs>
              <a:gs pos="30000">
                <a:srgbClr val="66008F"/>
              </a:gs>
              <a:gs pos="64999">
                <a:srgbClr val="BA0066"/>
              </a:gs>
              <a:gs pos="89999">
                <a:srgbClr val="FF0000"/>
              </a:gs>
              <a:gs pos="100000">
                <a:srgbClr val="FF8200"/>
              </a:gs>
            </a:gsLst>
            <a:lin ang="0" scaled="1"/>
            <a:tileRect/>
          </a:gradFill>
          <a:ln w="12700">
            <a:noFill/>
            <a:prstDash val="solid"/>
            <a:round/>
          </a:ln>
        </p:spPr>
        <p:txBody>
          <a:bodyPr/>
          <a:lstStyle/>
          <a:p>
            <a:pPr>
              <a:defRPr/>
            </a:pPr>
            <a:endParaRPr kumimoji="1" lang="zh-CN" altLang="en-US" sz="1600" b="1">
              <a:solidFill>
                <a:schemeClr val="tx2"/>
              </a:solidFill>
              <a:latin typeface="微软雅黑" panose="020B0503020204020204" charset="-122"/>
              <a:ea typeface="微软雅黑" panose="020B0503020204020204" charset="-122"/>
            </a:endParaRPr>
          </a:p>
        </p:txBody>
      </p:sp>
      <p:grpSp>
        <p:nvGrpSpPr>
          <p:cNvPr id="31" name="组合 30"/>
          <p:cNvGrpSpPr/>
          <p:nvPr/>
        </p:nvGrpSpPr>
        <p:grpSpPr>
          <a:xfrm>
            <a:off x="9475369" y="1802456"/>
            <a:ext cx="2605919" cy="3680061"/>
            <a:chOff x="6664342" y="2151784"/>
            <a:chExt cx="3230032" cy="3319702"/>
          </a:xfrm>
        </p:grpSpPr>
        <p:sp>
          <p:nvSpPr>
            <p:cNvPr id="32" name="AutoShape 8"/>
            <p:cNvSpPr>
              <a:spLocks noChangeArrowheads="1"/>
            </p:cNvSpPr>
            <p:nvPr/>
          </p:nvSpPr>
          <p:spPr bwMode="auto">
            <a:xfrm>
              <a:off x="6664342" y="2294898"/>
              <a:ext cx="3230032" cy="3176588"/>
            </a:xfrm>
            <a:prstGeom prst="roundRect">
              <a:avLst>
                <a:gd name="adj" fmla="val 4690"/>
              </a:avLst>
            </a:prstGeom>
            <a:noFill/>
            <a:ln w="57150">
              <a:solidFill>
                <a:srgbClr val="00B05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kumimoji="1" lang="zh-CN" altLang="en-US" sz="1600" b="1">
                <a:solidFill>
                  <a:schemeClr val="tx2"/>
                </a:solidFill>
                <a:latin typeface="微软雅黑" panose="020B0503020204020204" charset="-122"/>
                <a:ea typeface="微软雅黑" panose="020B0503020204020204" charset="-122"/>
              </a:endParaRPr>
            </a:p>
          </p:txBody>
        </p:sp>
        <p:sp>
          <p:nvSpPr>
            <p:cNvPr id="33" name="AutoShape 9"/>
            <p:cNvSpPr>
              <a:spLocks noChangeArrowheads="1"/>
            </p:cNvSpPr>
            <p:nvPr/>
          </p:nvSpPr>
          <p:spPr bwMode="gray">
            <a:xfrm>
              <a:off x="6884475" y="2151784"/>
              <a:ext cx="2373839" cy="287337"/>
            </a:xfrm>
            <a:prstGeom prst="roundRect">
              <a:avLst>
                <a:gd name="adj" fmla="val 50000"/>
              </a:avLst>
            </a:prstGeom>
            <a:ln/>
          </p:spPr>
          <p:style>
            <a:lnRef idx="1">
              <a:schemeClr val="accent6"/>
            </a:lnRef>
            <a:fillRef idx="2">
              <a:schemeClr val="accent6"/>
            </a:fillRef>
            <a:effectRef idx="1">
              <a:schemeClr val="accent6"/>
            </a:effectRef>
            <a:fontRef idx="minor">
              <a:schemeClr val="dk1"/>
            </a:fontRef>
          </p:style>
          <p:txBody>
            <a:bodyPr wrap="none" anchor="ctr"/>
            <a:lstStyle/>
            <a:p>
              <a:pPr>
                <a:defRPr/>
              </a:pPr>
              <a:endParaRPr kumimoji="1" lang="zh-CN" altLang="en-US" sz="1600" b="1">
                <a:solidFill>
                  <a:schemeClr val="tx2"/>
                </a:solidFill>
                <a:latin typeface="微软雅黑" panose="020B0503020204020204" charset="-122"/>
                <a:ea typeface="微软雅黑" panose="020B0503020204020204" charset="-122"/>
              </a:endParaRPr>
            </a:p>
          </p:txBody>
        </p:sp>
        <p:sp>
          <p:nvSpPr>
            <p:cNvPr id="34" name="AutoShape 10"/>
            <p:cNvSpPr>
              <a:spLocks noChangeArrowheads="1"/>
            </p:cNvSpPr>
            <p:nvPr/>
          </p:nvSpPr>
          <p:spPr bwMode="auto">
            <a:xfrm flipH="1">
              <a:off x="9132372" y="2223462"/>
              <a:ext cx="90991" cy="14287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kumimoji="1" lang="zh-CN" altLang="en-US" sz="1600" b="1">
                <a:solidFill>
                  <a:schemeClr val="tx2"/>
                </a:solidFill>
                <a:latin typeface="微软雅黑" panose="020B0503020204020204" charset="-122"/>
                <a:ea typeface="微软雅黑" panose="020B0503020204020204" charset="-122"/>
              </a:endParaRPr>
            </a:p>
          </p:txBody>
        </p:sp>
        <p:sp>
          <p:nvSpPr>
            <p:cNvPr id="35" name="Text Box 14"/>
            <p:cNvSpPr txBox="1">
              <a:spLocks noChangeArrowheads="1"/>
            </p:cNvSpPr>
            <p:nvPr/>
          </p:nvSpPr>
          <p:spPr bwMode="gray">
            <a:xfrm>
              <a:off x="7134242" y="2151901"/>
              <a:ext cx="1928995" cy="30539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lIns="91429" tIns="45715" rIns="91429" bIns="45715">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0" hangingPunct="0"/>
              <a:r>
                <a:rPr kumimoji="1" lang="zh-CN" altLang="en-US" sz="1600" b="1" dirty="0">
                  <a:solidFill>
                    <a:srgbClr val="000000"/>
                  </a:solidFill>
                  <a:latin typeface="微软雅黑" panose="020B0503020204020204" charset="-122"/>
                  <a:ea typeface="微软雅黑" panose="020B0503020204020204" charset="-122"/>
                </a:rPr>
                <a:t>集群通信系统</a:t>
              </a:r>
              <a:endParaRPr kumimoji="1" lang="en-US" altLang="zh-CN" sz="1600" b="1" dirty="0">
                <a:solidFill>
                  <a:srgbClr val="000000"/>
                </a:solidFill>
                <a:latin typeface="微软雅黑" panose="020B0503020204020204" charset="-122"/>
                <a:ea typeface="微软雅黑" panose="020B0503020204020204" charset="-122"/>
              </a:endParaRPr>
            </a:p>
          </p:txBody>
        </p:sp>
        <p:sp>
          <p:nvSpPr>
            <p:cNvPr id="36" name="Text Box 23"/>
            <p:cNvSpPr txBox="1">
              <a:spLocks noChangeArrowheads="1"/>
            </p:cNvSpPr>
            <p:nvPr/>
          </p:nvSpPr>
          <p:spPr bwMode="auto">
            <a:xfrm>
              <a:off x="6799409" y="2981141"/>
              <a:ext cx="2959896" cy="150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利用</a:t>
              </a:r>
              <a:r>
                <a:rPr kumimoji="1" lang="en-US" altLang="zh-CN" sz="1400" dirty="0">
                  <a:latin typeface="微软雅黑" panose="020B0503020204020204" charset="-122"/>
                  <a:ea typeface="微软雅黑" panose="020B0503020204020204" charset="-122"/>
                </a:rPr>
                <a:t>3G/4G</a:t>
              </a:r>
              <a:r>
                <a:rPr kumimoji="1" lang="zh-CN" altLang="en-US" sz="1400" dirty="0">
                  <a:latin typeface="微软雅黑" panose="020B0503020204020204" charset="-122"/>
                  <a:ea typeface="微软雅黑" panose="020B0503020204020204" charset="-122"/>
                </a:rPr>
                <a:t>数据网络；</a:t>
              </a:r>
              <a:endParaRPr kumimoji="1" lang="en-US" altLang="zh-CN" sz="1400" dirty="0">
                <a:latin typeface="微软雅黑" panose="020B0503020204020204" charset="-122"/>
                <a:ea typeface="微软雅黑" panose="020B0503020204020204" charset="-122"/>
              </a:endParaRPr>
            </a:p>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无需特定终端；</a:t>
              </a:r>
              <a:endParaRPr kumimoji="1" lang="en-US" altLang="zh-CN" sz="1400" dirty="0">
                <a:latin typeface="微软雅黑" panose="020B0503020204020204" charset="-122"/>
                <a:ea typeface="微软雅黑" panose="020B0503020204020204" charset="-122"/>
              </a:endParaRPr>
            </a:p>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独立管理后台；</a:t>
              </a:r>
              <a:endParaRPr kumimoji="1" lang="en-US" altLang="zh-CN" sz="1400" dirty="0">
                <a:latin typeface="微软雅黑" panose="020B0503020204020204" charset="-122"/>
                <a:ea typeface="微软雅黑" panose="020B0503020204020204" charset="-122"/>
              </a:endParaRPr>
            </a:p>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多进行多媒体信息传输；</a:t>
              </a:r>
              <a:endParaRPr kumimoji="1" lang="en-US" altLang="zh-CN" sz="1400" dirty="0">
                <a:latin typeface="微软雅黑" panose="020B0503020204020204" charset="-122"/>
                <a:ea typeface="微软雅黑" panose="020B0503020204020204" charset="-122"/>
              </a:endParaRPr>
            </a:p>
            <a:p>
              <a:pPr marL="171450" indent="-171450" eaLnBrk="0" hangingPunct="0">
                <a:lnSpc>
                  <a:spcPct val="150000"/>
                </a:lnSpc>
                <a:buFont typeface="Wingdings" panose="05000000000000000000" pitchFamily="2" charset="2"/>
                <a:buChar char="n"/>
              </a:pPr>
              <a:r>
                <a:rPr kumimoji="1" lang="zh-CN" altLang="en-US" sz="1400" dirty="0">
                  <a:latin typeface="微软雅黑" panose="020B0503020204020204" charset="-122"/>
                  <a:ea typeface="微软雅黑" panose="020B0503020204020204" charset="-122"/>
                </a:rPr>
                <a:t>低廉的费用群组通话；</a:t>
              </a:r>
              <a:endParaRPr kumimoji="1" lang="en-US" altLang="zh-CN" sz="14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0-#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0-#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0-#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0-#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0-#ppt_w/2"/>
                                          </p:val>
                                        </p:tav>
                                        <p:tav tm="100000">
                                          <p:val>
                                            <p:strVal val="#ppt_x"/>
                                          </p:val>
                                        </p:tav>
                                      </p:tavLst>
                                    </p:anim>
                                    <p:anim calcmode="lin" valueType="num">
                                      <p:cBhvr additive="base">
                                        <p:cTn id="38" dur="500" fill="hold"/>
                                        <p:tgtEl>
                                          <p:spTgt spid="3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animBg="1"/>
      <p:bldP spid="15"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3185487"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智慧园区</a:t>
            </a:r>
            <a:r>
              <a:rPr lang="en-US" altLang="zh-CN" sz="2400" b="1" dirty="0">
                <a:solidFill>
                  <a:srgbClr val="FFC000"/>
                </a:solidFill>
                <a:cs typeface="+mn-ea"/>
                <a:sym typeface="+mn-lt"/>
              </a:rPr>
              <a:t>----</a:t>
            </a:r>
            <a:r>
              <a:rPr lang="zh-CN" altLang="en-US" sz="2400" b="1" dirty="0">
                <a:solidFill>
                  <a:srgbClr val="FFC000"/>
                </a:solidFill>
                <a:cs typeface="+mn-ea"/>
                <a:sym typeface="+mn-lt"/>
              </a:rPr>
              <a:t>系统结构</a:t>
            </a:r>
          </a:p>
        </p:txBody>
      </p:sp>
      <p:grpSp>
        <p:nvGrpSpPr>
          <p:cNvPr id="4" name="组合 3"/>
          <p:cNvGrpSpPr/>
          <p:nvPr/>
        </p:nvGrpSpPr>
        <p:grpSpPr>
          <a:xfrm>
            <a:off x="981930" y="1239446"/>
            <a:ext cx="10432830" cy="5130873"/>
            <a:chOff x="1025473" y="1491995"/>
            <a:chExt cx="9912052" cy="4461130"/>
          </a:xfrm>
        </p:grpSpPr>
        <p:sp>
          <p:nvSpPr>
            <p:cNvPr id="5" name="Freeform 85"/>
            <p:cNvSpPr>
              <a:spLocks noChangeAspect="1" noEditPoints="1"/>
            </p:cNvSpPr>
            <p:nvPr/>
          </p:nvSpPr>
          <p:spPr>
            <a:xfrm>
              <a:off x="1150449" y="2665413"/>
              <a:ext cx="712601" cy="1162050"/>
            </a:xfrm>
            <a:custGeom>
              <a:avLst/>
              <a:gdLst>
                <a:gd name="txL" fmla="*/ 0 w 1490"/>
                <a:gd name="txT" fmla="*/ 0 h 2432"/>
                <a:gd name="txR" fmla="*/ 1490 w 1490"/>
                <a:gd name="txB" fmla="*/ 2432 h 2432"/>
              </a:gdLst>
              <a:ahLst/>
              <a:cxnLst>
                <a:cxn ang="0">
                  <a:pos x="2147483647" y="2147483647"/>
                </a:cxn>
                <a:cxn ang="0">
                  <a:pos x="2147483647" y="2147483647"/>
                </a:cxn>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rgbClr val="FFFFFF">
                <a:alpha val="100000"/>
              </a:srgbClr>
            </a:solidFill>
            <a:ln w="9525">
              <a:noFill/>
            </a:ln>
          </p:spPr>
          <p:txBody>
            <a:bodyPr/>
            <a:lstStyle/>
            <a:p>
              <a:endParaRPr lang="zh-CN" altLang="en-US"/>
            </a:p>
          </p:txBody>
        </p:sp>
        <p:sp>
          <p:nvSpPr>
            <p:cNvPr id="6" name="Freeform 79"/>
            <p:cNvSpPr>
              <a:spLocks noEditPoints="1"/>
            </p:cNvSpPr>
            <p:nvPr/>
          </p:nvSpPr>
          <p:spPr>
            <a:xfrm>
              <a:off x="5932531" y="2863393"/>
              <a:ext cx="725088" cy="606089"/>
            </a:xfrm>
            <a:custGeom>
              <a:avLst/>
              <a:gdLst>
                <a:gd name="txL" fmla="*/ 0 w 413"/>
                <a:gd name="txT" fmla="*/ 0 h 380"/>
                <a:gd name="txR" fmla="*/ 413 w 413"/>
                <a:gd name="txB" fmla="*/ 380 h 380"/>
              </a:gdLst>
              <a:ahLst/>
              <a:cxnLst>
                <a:cxn ang="0">
                  <a:pos x="2147483647" y="0"/>
                </a:cxn>
                <a:cxn ang="0">
                  <a:pos x="2147483647" y="0"/>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13" h="380">
                  <a:moveTo>
                    <a:pt x="406" y="0"/>
                  </a:moveTo>
                  <a:cubicBezTo>
                    <a:pt x="7" y="0"/>
                    <a:pt x="7" y="0"/>
                    <a:pt x="7" y="0"/>
                  </a:cubicBezTo>
                  <a:cubicBezTo>
                    <a:pt x="3" y="0"/>
                    <a:pt x="0" y="3"/>
                    <a:pt x="0" y="7"/>
                  </a:cubicBezTo>
                  <a:cubicBezTo>
                    <a:pt x="0" y="273"/>
                    <a:pt x="0" y="273"/>
                    <a:pt x="0" y="273"/>
                  </a:cubicBezTo>
                  <a:cubicBezTo>
                    <a:pt x="0" y="277"/>
                    <a:pt x="3" y="281"/>
                    <a:pt x="7" y="281"/>
                  </a:cubicBezTo>
                  <a:cubicBezTo>
                    <a:pt x="133" y="281"/>
                    <a:pt x="133" y="281"/>
                    <a:pt x="133" y="281"/>
                  </a:cubicBezTo>
                  <a:cubicBezTo>
                    <a:pt x="133" y="332"/>
                    <a:pt x="133" y="332"/>
                    <a:pt x="133" y="332"/>
                  </a:cubicBezTo>
                  <a:cubicBezTo>
                    <a:pt x="73" y="332"/>
                    <a:pt x="73" y="332"/>
                    <a:pt x="73" y="332"/>
                  </a:cubicBezTo>
                  <a:cubicBezTo>
                    <a:pt x="69" y="332"/>
                    <a:pt x="65" y="336"/>
                    <a:pt x="65" y="340"/>
                  </a:cubicBezTo>
                  <a:cubicBezTo>
                    <a:pt x="65" y="373"/>
                    <a:pt x="65" y="373"/>
                    <a:pt x="65" y="373"/>
                  </a:cubicBezTo>
                  <a:cubicBezTo>
                    <a:pt x="65" y="377"/>
                    <a:pt x="69" y="380"/>
                    <a:pt x="73" y="380"/>
                  </a:cubicBezTo>
                  <a:cubicBezTo>
                    <a:pt x="339" y="380"/>
                    <a:pt x="339" y="380"/>
                    <a:pt x="339" y="380"/>
                  </a:cubicBezTo>
                  <a:cubicBezTo>
                    <a:pt x="343" y="380"/>
                    <a:pt x="346" y="377"/>
                    <a:pt x="346" y="373"/>
                  </a:cubicBezTo>
                  <a:cubicBezTo>
                    <a:pt x="346" y="340"/>
                    <a:pt x="346" y="340"/>
                    <a:pt x="346" y="340"/>
                  </a:cubicBezTo>
                  <a:cubicBezTo>
                    <a:pt x="346" y="336"/>
                    <a:pt x="343" y="332"/>
                    <a:pt x="339" y="332"/>
                  </a:cubicBezTo>
                  <a:cubicBezTo>
                    <a:pt x="280" y="332"/>
                    <a:pt x="280" y="332"/>
                    <a:pt x="280" y="332"/>
                  </a:cubicBezTo>
                  <a:cubicBezTo>
                    <a:pt x="280" y="281"/>
                    <a:pt x="280" y="281"/>
                    <a:pt x="280" y="281"/>
                  </a:cubicBezTo>
                  <a:cubicBezTo>
                    <a:pt x="406" y="281"/>
                    <a:pt x="406" y="281"/>
                    <a:pt x="406" y="281"/>
                  </a:cubicBezTo>
                  <a:cubicBezTo>
                    <a:pt x="410" y="281"/>
                    <a:pt x="413" y="277"/>
                    <a:pt x="413" y="273"/>
                  </a:cubicBezTo>
                  <a:cubicBezTo>
                    <a:pt x="413" y="7"/>
                    <a:pt x="413" y="7"/>
                    <a:pt x="413" y="7"/>
                  </a:cubicBezTo>
                  <a:cubicBezTo>
                    <a:pt x="413" y="3"/>
                    <a:pt x="410" y="0"/>
                    <a:pt x="406" y="0"/>
                  </a:cubicBezTo>
                  <a:close/>
                  <a:moveTo>
                    <a:pt x="331" y="366"/>
                  </a:moveTo>
                  <a:cubicBezTo>
                    <a:pt x="80" y="366"/>
                    <a:pt x="80" y="366"/>
                    <a:pt x="80" y="366"/>
                  </a:cubicBezTo>
                  <a:cubicBezTo>
                    <a:pt x="80" y="347"/>
                    <a:pt x="80" y="347"/>
                    <a:pt x="80" y="347"/>
                  </a:cubicBezTo>
                  <a:cubicBezTo>
                    <a:pt x="331" y="347"/>
                    <a:pt x="331" y="347"/>
                    <a:pt x="331" y="347"/>
                  </a:cubicBezTo>
                  <a:lnTo>
                    <a:pt x="331" y="366"/>
                  </a:lnTo>
                  <a:close/>
                  <a:moveTo>
                    <a:pt x="266" y="332"/>
                  </a:moveTo>
                  <a:cubicBezTo>
                    <a:pt x="148" y="332"/>
                    <a:pt x="148" y="332"/>
                    <a:pt x="148" y="332"/>
                  </a:cubicBezTo>
                  <a:cubicBezTo>
                    <a:pt x="148" y="281"/>
                    <a:pt x="148" y="281"/>
                    <a:pt x="148" y="281"/>
                  </a:cubicBezTo>
                  <a:cubicBezTo>
                    <a:pt x="266" y="281"/>
                    <a:pt x="266" y="281"/>
                    <a:pt x="266" y="281"/>
                  </a:cubicBezTo>
                  <a:lnTo>
                    <a:pt x="266" y="332"/>
                  </a:lnTo>
                  <a:close/>
                  <a:moveTo>
                    <a:pt x="399" y="266"/>
                  </a:moveTo>
                  <a:cubicBezTo>
                    <a:pt x="15" y="266"/>
                    <a:pt x="15" y="266"/>
                    <a:pt x="15" y="266"/>
                  </a:cubicBezTo>
                  <a:cubicBezTo>
                    <a:pt x="15" y="15"/>
                    <a:pt x="15" y="15"/>
                    <a:pt x="15" y="15"/>
                  </a:cubicBezTo>
                  <a:cubicBezTo>
                    <a:pt x="399" y="15"/>
                    <a:pt x="399" y="15"/>
                    <a:pt x="399" y="15"/>
                  </a:cubicBezTo>
                  <a:lnTo>
                    <a:pt x="399" y="266"/>
                  </a:lnTo>
                  <a:close/>
                  <a:moveTo>
                    <a:pt x="40" y="247"/>
                  </a:moveTo>
                  <a:cubicBezTo>
                    <a:pt x="373" y="247"/>
                    <a:pt x="373" y="247"/>
                    <a:pt x="373" y="247"/>
                  </a:cubicBezTo>
                  <a:cubicBezTo>
                    <a:pt x="377" y="247"/>
                    <a:pt x="381" y="244"/>
                    <a:pt x="381" y="240"/>
                  </a:cubicBezTo>
                  <a:cubicBezTo>
                    <a:pt x="381" y="41"/>
                    <a:pt x="381" y="41"/>
                    <a:pt x="381" y="41"/>
                  </a:cubicBezTo>
                  <a:cubicBezTo>
                    <a:pt x="381" y="37"/>
                    <a:pt x="377" y="33"/>
                    <a:pt x="373" y="33"/>
                  </a:cubicBezTo>
                  <a:cubicBezTo>
                    <a:pt x="40" y="33"/>
                    <a:pt x="40" y="33"/>
                    <a:pt x="40" y="33"/>
                  </a:cubicBezTo>
                  <a:cubicBezTo>
                    <a:pt x="36" y="33"/>
                    <a:pt x="33" y="37"/>
                    <a:pt x="33" y="41"/>
                  </a:cubicBezTo>
                  <a:cubicBezTo>
                    <a:pt x="33" y="240"/>
                    <a:pt x="33" y="240"/>
                    <a:pt x="33" y="240"/>
                  </a:cubicBezTo>
                  <a:cubicBezTo>
                    <a:pt x="33" y="244"/>
                    <a:pt x="36" y="247"/>
                    <a:pt x="40" y="247"/>
                  </a:cubicBezTo>
                  <a:close/>
                  <a:moveTo>
                    <a:pt x="47" y="48"/>
                  </a:moveTo>
                  <a:cubicBezTo>
                    <a:pt x="366" y="48"/>
                    <a:pt x="366" y="48"/>
                    <a:pt x="366" y="48"/>
                  </a:cubicBezTo>
                  <a:cubicBezTo>
                    <a:pt x="366" y="233"/>
                    <a:pt x="366" y="233"/>
                    <a:pt x="366" y="233"/>
                  </a:cubicBezTo>
                  <a:cubicBezTo>
                    <a:pt x="47" y="233"/>
                    <a:pt x="47" y="233"/>
                    <a:pt x="47" y="233"/>
                  </a:cubicBezTo>
                  <a:lnTo>
                    <a:pt x="47" y="48"/>
                  </a:lnTo>
                  <a:close/>
                </a:path>
              </a:pathLst>
            </a:custGeom>
            <a:solidFill>
              <a:srgbClr val="FFFFFF">
                <a:alpha val="100000"/>
              </a:srgbClr>
            </a:solidFill>
            <a:ln w="9525">
              <a:noFill/>
            </a:ln>
          </p:spPr>
          <p:txBody>
            <a:bodyPr/>
            <a:lstStyle>
              <a:defPPr>
                <a:defRPr lang="zh-CN"/>
              </a:defPPr>
              <a:lvl1pPr marL="0" algn="l" defTabSz="913130" rtl="0" eaLnBrk="1" latinLnBrk="0" hangingPunct="1">
                <a:defRPr sz="1900" kern="1200">
                  <a:solidFill>
                    <a:schemeClr val="tx1"/>
                  </a:solidFill>
                  <a:latin typeface="+mn-lt"/>
                  <a:ea typeface="+mn-ea"/>
                  <a:cs typeface="+mn-cs"/>
                </a:defRPr>
              </a:lvl1pPr>
              <a:lvl2pPr marL="456565" algn="l" defTabSz="913130" rtl="0" eaLnBrk="1" latinLnBrk="0" hangingPunct="1">
                <a:defRPr sz="1900" kern="1200">
                  <a:solidFill>
                    <a:schemeClr val="tx1"/>
                  </a:solidFill>
                  <a:latin typeface="+mn-lt"/>
                  <a:ea typeface="+mn-ea"/>
                  <a:cs typeface="+mn-cs"/>
                </a:defRPr>
              </a:lvl2pPr>
              <a:lvl3pPr marL="913765" algn="l" defTabSz="913130" rtl="0" eaLnBrk="1" latinLnBrk="0" hangingPunct="1">
                <a:defRPr sz="1900" kern="1200">
                  <a:solidFill>
                    <a:schemeClr val="tx1"/>
                  </a:solidFill>
                  <a:latin typeface="+mn-lt"/>
                  <a:ea typeface="+mn-ea"/>
                  <a:cs typeface="+mn-cs"/>
                </a:defRPr>
              </a:lvl3pPr>
              <a:lvl4pPr marL="1370330" algn="l" defTabSz="913130" rtl="0" eaLnBrk="1" latinLnBrk="0" hangingPunct="1">
                <a:defRPr sz="1900" kern="1200">
                  <a:solidFill>
                    <a:schemeClr val="tx1"/>
                  </a:solidFill>
                  <a:latin typeface="+mn-lt"/>
                  <a:ea typeface="+mn-ea"/>
                  <a:cs typeface="+mn-cs"/>
                </a:defRPr>
              </a:lvl4pPr>
              <a:lvl5pPr marL="1826895" algn="l" defTabSz="913130" rtl="0" eaLnBrk="1" latinLnBrk="0" hangingPunct="1">
                <a:defRPr sz="1900" kern="1200">
                  <a:solidFill>
                    <a:schemeClr val="tx1"/>
                  </a:solidFill>
                  <a:latin typeface="+mn-lt"/>
                  <a:ea typeface="+mn-ea"/>
                  <a:cs typeface="+mn-cs"/>
                </a:defRPr>
              </a:lvl5pPr>
              <a:lvl6pPr marL="2284095" algn="l" defTabSz="913130" rtl="0" eaLnBrk="1" latinLnBrk="0" hangingPunct="1">
                <a:defRPr sz="1900" kern="1200">
                  <a:solidFill>
                    <a:schemeClr val="tx1"/>
                  </a:solidFill>
                  <a:latin typeface="+mn-lt"/>
                  <a:ea typeface="+mn-ea"/>
                  <a:cs typeface="+mn-cs"/>
                </a:defRPr>
              </a:lvl6pPr>
              <a:lvl7pPr marL="2740660" algn="l" defTabSz="913130" rtl="0" eaLnBrk="1" latinLnBrk="0" hangingPunct="1">
                <a:defRPr sz="1900" kern="1200">
                  <a:solidFill>
                    <a:schemeClr val="tx1"/>
                  </a:solidFill>
                  <a:latin typeface="+mn-lt"/>
                  <a:ea typeface="+mn-ea"/>
                  <a:cs typeface="+mn-cs"/>
                </a:defRPr>
              </a:lvl7pPr>
              <a:lvl8pPr marL="3197225" algn="l" defTabSz="913130" rtl="0" eaLnBrk="1" latinLnBrk="0" hangingPunct="1">
                <a:defRPr sz="1900" kern="1200">
                  <a:solidFill>
                    <a:schemeClr val="tx1"/>
                  </a:solidFill>
                  <a:latin typeface="+mn-lt"/>
                  <a:ea typeface="+mn-ea"/>
                  <a:cs typeface="+mn-cs"/>
                </a:defRPr>
              </a:lvl8pPr>
              <a:lvl9pPr marL="3654425" algn="l" defTabSz="913130" rtl="0" eaLnBrk="1" latinLnBrk="0" hangingPunct="1">
                <a:defRPr sz="1900" kern="1200">
                  <a:solidFill>
                    <a:schemeClr val="tx1"/>
                  </a:solidFill>
                  <a:latin typeface="+mn-lt"/>
                  <a:ea typeface="+mn-ea"/>
                  <a:cs typeface="+mn-cs"/>
                </a:defRPr>
              </a:lvl9pPr>
            </a:lstStyle>
            <a:p>
              <a:endParaRPr lang="zh-CN" altLang="en-US"/>
            </a:p>
          </p:txBody>
        </p:sp>
        <p:pic>
          <p:nvPicPr>
            <p:cNvPr id="7" name="图片 6"/>
            <p:cNvPicPr>
              <a:picLocks noChangeAspect="1"/>
            </p:cNvPicPr>
            <p:nvPr/>
          </p:nvPicPr>
          <p:blipFill>
            <a:blip r:embed="rId3"/>
            <a:stretch>
              <a:fillRect/>
            </a:stretch>
          </p:blipFill>
          <p:spPr>
            <a:xfrm>
              <a:off x="1025473" y="1491995"/>
              <a:ext cx="9912052" cy="4461130"/>
            </a:xfrm>
            <a:prstGeom prst="rect">
              <a:avLst/>
            </a:prstGeom>
          </p:spPr>
        </p:pic>
        <p:sp>
          <p:nvSpPr>
            <p:cNvPr id="8" name="矩形 7"/>
            <p:cNvSpPr/>
            <p:nvPr/>
          </p:nvSpPr>
          <p:spPr>
            <a:xfrm>
              <a:off x="4275909" y="1645920"/>
              <a:ext cx="2447108" cy="374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993362" y="1641957"/>
              <a:ext cx="1107996" cy="369332"/>
            </a:xfrm>
            <a:prstGeom prst="rect">
              <a:avLst/>
            </a:prstGeom>
          </p:spPr>
          <p:txBody>
            <a:bodyPr wrap="none">
              <a:spAutoFit/>
            </a:bodyPr>
            <a:lstStyle/>
            <a:p>
              <a:r>
                <a:rPr lang="zh-CN" altLang="en-US" dirty="0">
                  <a:solidFill>
                    <a:schemeClr val="bg1"/>
                  </a:solidFill>
                </a:rPr>
                <a:t>智慧园区</a:t>
              </a:r>
            </a:p>
          </p:txBody>
        </p:sp>
        <p:sp>
          <p:nvSpPr>
            <p:cNvPr id="10" name="矩形 9"/>
            <p:cNvSpPr/>
            <p:nvPr/>
          </p:nvSpPr>
          <p:spPr>
            <a:xfrm>
              <a:off x="2055223" y="1637211"/>
              <a:ext cx="1341120" cy="374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人体</a:t>
              </a:r>
            </a:p>
          </p:txBody>
        </p:sp>
        <p:pic>
          <p:nvPicPr>
            <p:cNvPr id="11" name="Picture 2"/>
            <p:cNvPicPr>
              <a:picLocks noChangeAspect="1" noChangeArrowheads="1"/>
            </p:cNvPicPr>
            <p:nvPr/>
          </p:nvPicPr>
          <p:blipFill>
            <a:blip r:embed="rId4"/>
            <a:srcRect/>
            <a:stretch>
              <a:fillRect/>
            </a:stretch>
          </p:blipFill>
          <p:spPr bwMode="auto">
            <a:xfrm>
              <a:off x="8648700" y="2720068"/>
              <a:ext cx="990600" cy="285750"/>
            </a:xfrm>
            <a:prstGeom prst="rect">
              <a:avLst/>
            </a:prstGeom>
            <a:noFill/>
            <a:ln w="9525">
              <a:noFill/>
              <a:miter lim="800000"/>
              <a:headEnd/>
              <a:tailEnd/>
            </a:ln>
            <a:effectLst/>
          </p:spPr>
        </p:pic>
        <p:sp>
          <p:nvSpPr>
            <p:cNvPr id="12" name="矩形 11"/>
            <p:cNvSpPr/>
            <p:nvPr/>
          </p:nvSpPr>
          <p:spPr>
            <a:xfrm>
              <a:off x="8632589" y="2686985"/>
              <a:ext cx="1005403" cy="338554"/>
            </a:xfrm>
            <a:prstGeom prst="rect">
              <a:avLst/>
            </a:prstGeom>
          </p:spPr>
          <p:txBody>
            <a:bodyPr wrap="none">
              <a:spAutoFit/>
            </a:bodyPr>
            <a:lstStyle/>
            <a:p>
              <a:r>
                <a:rPr lang="zh-CN" altLang="en-US" sz="1600" b="1" dirty="0">
                  <a:solidFill>
                    <a:srgbClr val="00B0F0"/>
                  </a:solidFill>
                </a:rPr>
                <a:t>智慧园区</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6" y="322044"/>
            <a:ext cx="7460284"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4.11.</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公共广播系统</a:t>
            </a:r>
          </a:p>
        </p:txBody>
      </p:sp>
      <p:grpSp>
        <p:nvGrpSpPr>
          <p:cNvPr id="3" name="组合 2"/>
          <p:cNvGrpSpPr/>
          <p:nvPr/>
        </p:nvGrpSpPr>
        <p:grpSpPr>
          <a:xfrm>
            <a:off x="505327" y="901702"/>
            <a:ext cx="11621852" cy="5854811"/>
            <a:chOff x="505327" y="901702"/>
            <a:chExt cx="11621852" cy="5854811"/>
          </a:xfrm>
        </p:grpSpPr>
        <p:pic>
          <p:nvPicPr>
            <p:cNvPr id="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27" y="971884"/>
              <a:ext cx="6509084" cy="5625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图片 25"/>
            <p:cNvPicPr>
              <a:picLocks noChangeAspect="1"/>
            </p:cNvPicPr>
            <p:nvPr/>
          </p:nvPicPr>
          <p:blipFill>
            <a:blip r:embed="rId4" cstate="print"/>
            <a:stretch>
              <a:fillRect/>
            </a:stretch>
          </p:blipFill>
          <p:spPr>
            <a:xfrm>
              <a:off x="7122695" y="971884"/>
              <a:ext cx="1627632" cy="1456479"/>
            </a:xfrm>
            <a:prstGeom prst="rect">
              <a:avLst/>
            </a:prstGeom>
          </p:spPr>
        </p:pic>
        <p:pic>
          <p:nvPicPr>
            <p:cNvPr id="27" name="图片 26"/>
            <p:cNvPicPr>
              <a:picLocks noChangeAspect="1"/>
            </p:cNvPicPr>
            <p:nvPr/>
          </p:nvPicPr>
          <p:blipFill>
            <a:blip r:embed="rId5" cstate="print"/>
            <a:stretch>
              <a:fillRect/>
            </a:stretch>
          </p:blipFill>
          <p:spPr>
            <a:xfrm>
              <a:off x="9254876" y="2565791"/>
              <a:ext cx="1476843" cy="1676860"/>
            </a:xfrm>
            <a:prstGeom prst="rect">
              <a:avLst/>
            </a:prstGeom>
          </p:spPr>
        </p:pic>
        <p:pic>
          <p:nvPicPr>
            <p:cNvPr id="28" name="图片 27"/>
            <p:cNvPicPr>
              <a:picLocks noChangeAspect="1"/>
            </p:cNvPicPr>
            <p:nvPr/>
          </p:nvPicPr>
          <p:blipFill>
            <a:blip r:embed="rId6"/>
            <a:stretch>
              <a:fillRect/>
            </a:stretch>
          </p:blipFill>
          <p:spPr>
            <a:xfrm>
              <a:off x="8849429" y="948543"/>
              <a:ext cx="1620756" cy="1471081"/>
            </a:xfrm>
            <a:prstGeom prst="rect">
              <a:avLst/>
            </a:prstGeom>
          </p:spPr>
        </p:pic>
        <p:pic>
          <p:nvPicPr>
            <p:cNvPr id="29" name="图片 28"/>
            <p:cNvPicPr>
              <a:picLocks noChangeAspect="1"/>
            </p:cNvPicPr>
            <p:nvPr/>
          </p:nvPicPr>
          <p:blipFill>
            <a:blip r:embed="rId7" cstate="print"/>
            <a:stretch>
              <a:fillRect/>
            </a:stretch>
          </p:blipFill>
          <p:spPr>
            <a:xfrm>
              <a:off x="9047718" y="4690462"/>
              <a:ext cx="1422467" cy="2066051"/>
            </a:xfrm>
            <a:prstGeom prst="rect">
              <a:avLst/>
            </a:prstGeom>
          </p:spPr>
        </p:pic>
        <p:pic>
          <p:nvPicPr>
            <p:cNvPr id="30" name="图片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6957" y="2727339"/>
              <a:ext cx="1571978" cy="1571978"/>
            </a:xfrm>
            <a:prstGeom prst="rect">
              <a:avLst/>
            </a:prstGeom>
          </p:spPr>
        </p:pic>
        <p:pic>
          <p:nvPicPr>
            <p:cNvPr id="31" name="图片 30"/>
            <p:cNvPicPr>
              <a:picLocks noChangeAspect="1"/>
            </p:cNvPicPr>
            <p:nvPr/>
          </p:nvPicPr>
          <p:blipFill>
            <a:blip r:embed="rId9"/>
            <a:stretch>
              <a:fillRect/>
            </a:stretch>
          </p:blipFill>
          <p:spPr>
            <a:xfrm>
              <a:off x="7507661" y="4714674"/>
              <a:ext cx="1420696" cy="2041839"/>
            </a:xfrm>
            <a:prstGeom prst="rect">
              <a:avLst/>
            </a:prstGeom>
          </p:spPr>
        </p:pic>
        <p:pic>
          <p:nvPicPr>
            <p:cNvPr id="32" name="图片 31"/>
            <p:cNvPicPr>
              <a:picLocks noChangeAspect="1"/>
            </p:cNvPicPr>
            <p:nvPr/>
          </p:nvPicPr>
          <p:blipFill>
            <a:blip r:embed="rId10"/>
            <a:stretch>
              <a:fillRect/>
            </a:stretch>
          </p:blipFill>
          <p:spPr>
            <a:xfrm>
              <a:off x="10637229" y="2727339"/>
              <a:ext cx="1489950" cy="1424630"/>
            </a:xfrm>
            <a:prstGeom prst="rect">
              <a:avLst/>
            </a:prstGeom>
          </p:spPr>
        </p:pic>
        <p:pic>
          <p:nvPicPr>
            <p:cNvPr id="33" name="图片 32"/>
            <p:cNvPicPr>
              <a:picLocks noChangeAspect="1"/>
            </p:cNvPicPr>
            <p:nvPr/>
          </p:nvPicPr>
          <p:blipFill>
            <a:blip r:embed="rId11" cstate="print"/>
            <a:stretch>
              <a:fillRect/>
            </a:stretch>
          </p:blipFill>
          <p:spPr>
            <a:xfrm>
              <a:off x="10623884" y="901702"/>
              <a:ext cx="1446085" cy="1479585"/>
            </a:xfrm>
            <a:prstGeom prst="rect">
              <a:avLst/>
            </a:prstGeom>
          </p:spPr>
        </p:pic>
        <p:sp>
          <p:nvSpPr>
            <p:cNvPr id="2" name="矩形 1"/>
            <p:cNvSpPr/>
            <p:nvPr/>
          </p:nvSpPr>
          <p:spPr>
            <a:xfrm>
              <a:off x="2095500" y="1085850"/>
              <a:ext cx="1438275" cy="209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公共广播控制中心</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7241209"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4.12.</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共享会议系统</a:t>
            </a:r>
          </a:p>
        </p:txBody>
      </p:sp>
      <p:grpSp>
        <p:nvGrpSpPr>
          <p:cNvPr id="27" name="组合 26"/>
          <p:cNvGrpSpPr/>
          <p:nvPr/>
        </p:nvGrpSpPr>
        <p:grpSpPr>
          <a:xfrm>
            <a:off x="735964" y="1281883"/>
            <a:ext cx="11151235" cy="4756001"/>
            <a:chOff x="307340" y="987574"/>
            <a:chExt cx="8420834" cy="2798291"/>
          </a:xfrm>
        </p:grpSpPr>
        <p:pic>
          <p:nvPicPr>
            <p:cNvPr id="28" name="图片 27">
              <a:extLst>
                <a:ext uri="{FF2B5EF4-FFF2-40B4-BE49-F238E27FC236}">
                  <a16:creationId xmlns:a16="http://schemas.microsoft.com/office/drawing/2014/main" id="{ECAA57B8-B1EA-4BF6-A559-79BFD2960968}"/>
                </a:ext>
              </a:extLst>
            </p:cNvPr>
            <p:cNvPicPr>
              <a:picLocks noChangeAspect="1"/>
            </p:cNvPicPr>
            <p:nvPr/>
          </p:nvPicPr>
          <p:blipFill>
            <a:blip r:embed="rId3" cstate="print"/>
            <a:stretch>
              <a:fillRect/>
            </a:stretch>
          </p:blipFill>
          <p:spPr>
            <a:xfrm>
              <a:off x="3970303" y="1160737"/>
              <a:ext cx="4757871" cy="2301808"/>
            </a:xfrm>
            <a:prstGeom prst="rect">
              <a:avLst/>
            </a:prstGeom>
          </p:spPr>
        </p:pic>
        <p:pic>
          <p:nvPicPr>
            <p:cNvPr id="29" name="图片 28">
              <a:extLst>
                <a:ext uri="{FF2B5EF4-FFF2-40B4-BE49-F238E27FC236}">
                  <a16:creationId xmlns:a16="http://schemas.microsoft.com/office/drawing/2014/main" id="{B0F97A23-BA83-4168-B1AD-3C5A06E11645}"/>
                </a:ext>
              </a:extLst>
            </p:cNvPr>
            <p:cNvPicPr>
              <a:picLocks noChangeAspect="1"/>
            </p:cNvPicPr>
            <p:nvPr/>
          </p:nvPicPr>
          <p:blipFill>
            <a:blip r:embed="rId4" cstate="print"/>
            <a:stretch>
              <a:fillRect/>
            </a:stretch>
          </p:blipFill>
          <p:spPr>
            <a:xfrm>
              <a:off x="307340" y="987574"/>
              <a:ext cx="3609086" cy="279829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7797143"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4.12.</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共享会议系统</a:t>
            </a:r>
          </a:p>
        </p:txBody>
      </p:sp>
      <p:grpSp>
        <p:nvGrpSpPr>
          <p:cNvPr id="6" name="组合 5"/>
          <p:cNvGrpSpPr/>
          <p:nvPr/>
        </p:nvGrpSpPr>
        <p:grpSpPr>
          <a:xfrm>
            <a:off x="1197459" y="1383714"/>
            <a:ext cx="9925050" cy="5305942"/>
            <a:chOff x="331872" y="429260"/>
            <a:chExt cx="8399378" cy="4702628"/>
          </a:xfrm>
        </p:grpSpPr>
        <p:sp>
          <p:nvSpPr>
            <p:cNvPr id="7" name="矩形 6"/>
            <p:cNvSpPr/>
            <p:nvPr/>
          </p:nvSpPr>
          <p:spPr>
            <a:xfrm flipV="1">
              <a:off x="407035" y="429260"/>
              <a:ext cx="8324215" cy="1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矩形 7">
              <a:extLst>
                <a:ext uri="{FF2B5EF4-FFF2-40B4-BE49-F238E27FC236}">
                  <a16:creationId xmlns:a16="http://schemas.microsoft.com/office/drawing/2014/main" id="{6BAC6212-3DC3-4884-8223-2D5277AAA75B}"/>
                </a:ext>
              </a:extLst>
            </p:cNvPr>
            <p:cNvSpPr/>
            <p:nvPr/>
          </p:nvSpPr>
          <p:spPr>
            <a:xfrm>
              <a:off x="2617656" y="3750986"/>
              <a:ext cx="2710863" cy="2138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rgbClr val="000000"/>
                  </a:solidFill>
                  <a:latin typeface="Franklin Gothic Book"/>
                  <a:ea typeface="黑体" panose="02010609060101010101" pitchFamily="49" charset="-122"/>
                </a:rPr>
                <a:t>中</a:t>
              </a:r>
              <a:r>
                <a:rPr lang="en-US" altLang="zh-CN" sz="1350" dirty="0">
                  <a:solidFill>
                    <a:srgbClr val="000000"/>
                  </a:solidFill>
                  <a:latin typeface="Franklin Gothic Book"/>
                  <a:ea typeface="黑体" panose="02010609060101010101" pitchFamily="49" charset="-122"/>
                </a:rPr>
                <a:t>/</a:t>
              </a:r>
              <a:r>
                <a:rPr lang="zh-CN" altLang="en-US" sz="1350" dirty="0">
                  <a:solidFill>
                    <a:srgbClr val="000000"/>
                  </a:solidFill>
                  <a:latin typeface="Franklin Gothic Book"/>
                  <a:ea typeface="黑体" panose="02010609060101010101" pitchFamily="49" charset="-122"/>
                </a:rPr>
                <a:t>小型会议室</a:t>
              </a:r>
            </a:p>
          </p:txBody>
        </p:sp>
        <p:sp>
          <p:nvSpPr>
            <p:cNvPr id="9" name="文本框 10">
              <a:extLst>
                <a:ext uri="{FF2B5EF4-FFF2-40B4-BE49-F238E27FC236}">
                  <a16:creationId xmlns:a16="http://schemas.microsoft.com/office/drawing/2014/main" id="{3FC838A6-6A1F-49AE-8559-48819FED0F7F}"/>
                </a:ext>
              </a:extLst>
            </p:cNvPr>
            <p:cNvSpPr txBox="1"/>
            <p:nvPr/>
          </p:nvSpPr>
          <p:spPr>
            <a:xfrm>
              <a:off x="2244316" y="4133764"/>
              <a:ext cx="1689716" cy="730070"/>
            </a:xfrm>
            <a:prstGeom prst="rect">
              <a:avLst/>
            </a:prstGeom>
            <a:noFill/>
          </p:spPr>
          <p:txBody>
            <a:bodyPr wrap="square" rtlCol="0" anchor="t">
              <a:spAutoFit/>
            </a:bodyPr>
            <a:lstStyle/>
            <a:p>
              <a:r>
                <a:rPr lang="zh-CN" altLang="zh-CN" sz="1200" dirty="0">
                  <a:solidFill>
                    <a:srgbClr val="000000"/>
                  </a:solidFill>
                  <a:latin typeface="宋体" panose="02010600030101010101" pitchFamily="2" charset="-122"/>
                  <a:ea typeface="宋体" panose="02010600030101010101" pitchFamily="2" charset="-122"/>
                  <a:sym typeface="+mn-ea"/>
                </a:rPr>
                <a:t>与门禁系统联动，会议期间无关人员不得入内，参会人员通过扫描二维码授权进入会场</a:t>
              </a:r>
              <a:endParaRPr lang="zh-CN" altLang="en-US" sz="1200" dirty="0">
                <a:solidFill>
                  <a:srgbClr val="000000"/>
                </a:solidFill>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AF44ED67-98E8-4F90-83A8-135B39A7AE7A}"/>
                </a:ext>
              </a:extLst>
            </p:cNvPr>
            <p:cNvPicPr>
              <a:picLocks noChangeAspect="1"/>
            </p:cNvPicPr>
            <p:nvPr/>
          </p:nvPicPr>
          <p:blipFill>
            <a:blip r:embed="rId3" cstate="print"/>
            <a:stretch>
              <a:fillRect/>
            </a:stretch>
          </p:blipFill>
          <p:spPr>
            <a:xfrm>
              <a:off x="6269783" y="531243"/>
              <a:ext cx="2262657" cy="1210922"/>
            </a:xfrm>
            <a:prstGeom prst="rect">
              <a:avLst/>
            </a:prstGeom>
          </p:spPr>
        </p:pic>
        <p:pic>
          <p:nvPicPr>
            <p:cNvPr id="11" name="图片 10">
              <a:extLst>
                <a:ext uri="{FF2B5EF4-FFF2-40B4-BE49-F238E27FC236}">
                  <a16:creationId xmlns:a16="http://schemas.microsoft.com/office/drawing/2014/main" id="{5E2016C7-C228-4E00-A8DD-4346AB061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8512" y="1651418"/>
              <a:ext cx="3808513" cy="2024948"/>
            </a:xfrm>
            <a:prstGeom prst="rect">
              <a:avLst/>
            </a:prstGeom>
          </p:spPr>
        </p:pic>
        <p:sp>
          <p:nvSpPr>
            <p:cNvPr id="12" name="矩形 11">
              <a:extLst>
                <a:ext uri="{FF2B5EF4-FFF2-40B4-BE49-F238E27FC236}">
                  <a16:creationId xmlns:a16="http://schemas.microsoft.com/office/drawing/2014/main" id="{A1E22590-0A55-4E3B-8F4C-22BCC0F43E4D}"/>
                </a:ext>
              </a:extLst>
            </p:cNvPr>
            <p:cNvSpPr/>
            <p:nvPr/>
          </p:nvSpPr>
          <p:spPr>
            <a:xfrm flipH="1">
              <a:off x="5625746" y="2342555"/>
              <a:ext cx="49893" cy="3041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solidFill>
                  <a:srgbClr val="FFFFFF"/>
                </a:solidFill>
                <a:latin typeface="Franklin Gothic Book"/>
                <a:ea typeface="黑体" panose="02010609060101010101" pitchFamily="49" charset="-122"/>
              </a:endParaRPr>
            </a:p>
          </p:txBody>
        </p:sp>
        <p:sp>
          <p:nvSpPr>
            <p:cNvPr id="13" name="矩形 12">
              <a:extLst>
                <a:ext uri="{FF2B5EF4-FFF2-40B4-BE49-F238E27FC236}">
                  <a16:creationId xmlns:a16="http://schemas.microsoft.com/office/drawing/2014/main" id="{3EB01912-94A7-469E-B6B9-112D31723268}"/>
                </a:ext>
              </a:extLst>
            </p:cNvPr>
            <p:cNvSpPr/>
            <p:nvPr/>
          </p:nvSpPr>
          <p:spPr>
            <a:xfrm>
              <a:off x="2282072" y="2836276"/>
              <a:ext cx="53219" cy="2916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solidFill>
                  <a:srgbClr val="FFFFFF"/>
                </a:solidFill>
                <a:latin typeface="Franklin Gothic Book"/>
                <a:ea typeface="黑体" panose="02010609060101010101" pitchFamily="49" charset="-122"/>
              </a:endParaRPr>
            </a:p>
          </p:txBody>
        </p:sp>
        <p:cxnSp>
          <p:nvCxnSpPr>
            <p:cNvPr id="14" name="直接箭头连接符 13">
              <a:extLst>
                <a:ext uri="{FF2B5EF4-FFF2-40B4-BE49-F238E27FC236}">
                  <a16:creationId xmlns:a16="http://schemas.microsoft.com/office/drawing/2014/main" id="{1EBCAB45-C906-4485-AD3F-1238DC9D7834}"/>
                </a:ext>
              </a:extLst>
            </p:cNvPr>
            <p:cNvCxnSpPr/>
            <p:nvPr/>
          </p:nvCxnSpPr>
          <p:spPr>
            <a:xfrm flipV="1">
              <a:off x="4733906" y="1456366"/>
              <a:ext cx="1466860" cy="1081166"/>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sp>
          <p:nvSpPr>
            <p:cNvPr id="15" name="矩形 14">
              <a:extLst>
                <a:ext uri="{FF2B5EF4-FFF2-40B4-BE49-F238E27FC236}">
                  <a16:creationId xmlns:a16="http://schemas.microsoft.com/office/drawing/2014/main" id="{6276E9A7-D4F6-4382-AC47-FFBEAFCE880F}"/>
                </a:ext>
              </a:extLst>
            </p:cNvPr>
            <p:cNvSpPr/>
            <p:nvPr/>
          </p:nvSpPr>
          <p:spPr>
            <a:xfrm>
              <a:off x="5619926" y="2776862"/>
              <a:ext cx="56130" cy="48200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350">
                <a:solidFill>
                  <a:srgbClr val="000000"/>
                </a:solidFill>
                <a:latin typeface="Franklin Gothic Book"/>
                <a:ea typeface="黑体" panose="02010609060101010101" pitchFamily="49" charset="-122"/>
              </a:endParaRPr>
            </a:p>
          </p:txBody>
        </p:sp>
        <p:cxnSp>
          <p:nvCxnSpPr>
            <p:cNvPr id="16" name="直接箭头连接符 15">
              <a:extLst>
                <a:ext uri="{FF2B5EF4-FFF2-40B4-BE49-F238E27FC236}">
                  <a16:creationId xmlns:a16="http://schemas.microsoft.com/office/drawing/2014/main" id="{5966DC89-26AF-41F6-8CC3-602B9625C344}"/>
                </a:ext>
              </a:extLst>
            </p:cNvPr>
            <p:cNvCxnSpPr>
              <a:stCxn id="12" idx="3"/>
            </p:cNvCxnSpPr>
            <p:nvPr/>
          </p:nvCxnSpPr>
          <p:spPr>
            <a:xfrm flipV="1">
              <a:off x="5625746" y="2239626"/>
              <a:ext cx="584582" cy="255229"/>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cxnSp>
          <p:nvCxnSpPr>
            <p:cNvPr id="17" name="直接箭头连接符 16">
              <a:extLst>
                <a:ext uri="{FF2B5EF4-FFF2-40B4-BE49-F238E27FC236}">
                  <a16:creationId xmlns:a16="http://schemas.microsoft.com/office/drawing/2014/main" id="{E4464D0B-6E6E-4939-8C95-292E24CCF64F}"/>
                </a:ext>
              </a:extLst>
            </p:cNvPr>
            <p:cNvCxnSpPr/>
            <p:nvPr/>
          </p:nvCxnSpPr>
          <p:spPr>
            <a:xfrm>
              <a:off x="5669402" y="3117445"/>
              <a:ext cx="710978" cy="856063"/>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pic>
          <p:nvPicPr>
            <p:cNvPr id="18" name="图片 17">
              <a:extLst>
                <a:ext uri="{FF2B5EF4-FFF2-40B4-BE49-F238E27FC236}">
                  <a16:creationId xmlns:a16="http://schemas.microsoft.com/office/drawing/2014/main" id="{2CE142DF-CD9B-4092-9E3B-BA11BD6B7C21}"/>
                </a:ext>
              </a:extLst>
            </p:cNvPr>
            <p:cNvPicPr>
              <a:picLocks noChangeAspect="1"/>
            </p:cNvPicPr>
            <p:nvPr/>
          </p:nvPicPr>
          <p:blipFill>
            <a:blip r:embed="rId5" cstate="print"/>
            <a:stretch>
              <a:fillRect/>
            </a:stretch>
          </p:blipFill>
          <p:spPr>
            <a:xfrm>
              <a:off x="447864" y="464167"/>
              <a:ext cx="1541086" cy="1547540"/>
            </a:xfrm>
            <a:prstGeom prst="rect">
              <a:avLst/>
            </a:prstGeom>
          </p:spPr>
        </p:pic>
        <p:cxnSp>
          <p:nvCxnSpPr>
            <p:cNvPr id="19" name="直接箭头连接符 18">
              <a:extLst>
                <a:ext uri="{FF2B5EF4-FFF2-40B4-BE49-F238E27FC236}">
                  <a16:creationId xmlns:a16="http://schemas.microsoft.com/office/drawing/2014/main" id="{199DFEC4-D13C-4690-A0C3-DD1582231F4B}"/>
                </a:ext>
              </a:extLst>
            </p:cNvPr>
            <p:cNvCxnSpPr/>
            <p:nvPr/>
          </p:nvCxnSpPr>
          <p:spPr>
            <a:xfrm flipH="1" flipV="1">
              <a:off x="1255935" y="2203224"/>
              <a:ext cx="1026136" cy="846858"/>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sp>
          <p:nvSpPr>
            <p:cNvPr id="21" name="矩形 20">
              <a:extLst>
                <a:ext uri="{FF2B5EF4-FFF2-40B4-BE49-F238E27FC236}">
                  <a16:creationId xmlns:a16="http://schemas.microsoft.com/office/drawing/2014/main" id="{5E6A8E8C-1C91-4F49-80DC-2EE1022FDCF0}"/>
                </a:ext>
              </a:extLst>
            </p:cNvPr>
            <p:cNvSpPr/>
            <p:nvPr/>
          </p:nvSpPr>
          <p:spPr>
            <a:xfrm>
              <a:off x="2335291" y="3325813"/>
              <a:ext cx="52804" cy="1824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solidFill>
                  <a:srgbClr val="000000"/>
                </a:solidFill>
                <a:latin typeface="Franklin Gothic Book"/>
                <a:ea typeface="黑体" panose="02010609060101010101" pitchFamily="49" charset="-122"/>
              </a:endParaRPr>
            </a:p>
          </p:txBody>
        </p:sp>
        <p:pic>
          <p:nvPicPr>
            <p:cNvPr id="22" name="图片 21">
              <a:extLst>
                <a:ext uri="{FF2B5EF4-FFF2-40B4-BE49-F238E27FC236}">
                  <a16:creationId xmlns:a16="http://schemas.microsoft.com/office/drawing/2014/main" id="{DB59F3B4-4406-4004-A35E-7D83A4DFCE06}"/>
                </a:ext>
              </a:extLst>
            </p:cNvPr>
            <p:cNvPicPr>
              <a:picLocks noChangeAspect="1"/>
            </p:cNvPicPr>
            <p:nvPr/>
          </p:nvPicPr>
          <p:blipFill>
            <a:blip r:embed="rId6" cstate="print"/>
            <a:stretch>
              <a:fillRect/>
            </a:stretch>
          </p:blipFill>
          <p:spPr>
            <a:xfrm>
              <a:off x="331872" y="4195490"/>
              <a:ext cx="1848126" cy="936398"/>
            </a:xfrm>
            <a:prstGeom prst="rect">
              <a:avLst/>
            </a:prstGeom>
          </p:spPr>
        </p:pic>
        <p:cxnSp>
          <p:nvCxnSpPr>
            <p:cNvPr id="23" name="直接箭头连接符 22">
              <a:extLst>
                <a:ext uri="{FF2B5EF4-FFF2-40B4-BE49-F238E27FC236}">
                  <a16:creationId xmlns:a16="http://schemas.microsoft.com/office/drawing/2014/main" id="{D2C29F87-1660-4B8C-AADD-E65CD2FB0C94}"/>
                </a:ext>
              </a:extLst>
            </p:cNvPr>
            <p:cNvCxnSpPr/>
            <p:nvPr/>
          </p:nvCxnSpPr>
          <p:spPr>
            <a:xfrm flipH="1">
              <a:off x="1429314" y="3447570"/>
              <a:ext cx="958365" cy="656482"/>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sp>
          <p:nvSpPr>
            <p:cNvPr id="24" name=" 219">
              <a:extLst>
                <a:ext uri="{FF2B5EF4-FFF2-40B4-BE49-F238E27FC236}">
                  <a16:creationId xmlns:a16="http://schemas.microsoft.com/office/drawing/2014/main" id="{2200C546-8F0E-4211-B1C6-6ADCD6F39FA8}"/>
                </a:ext>
              </a:extLst>
            </p:cNvPr>
            <p:cNvSpPr/>
            <p:nvPr/>
          </p:nvSpPr>
          <p:spPr>
            <a:xfrm>
              <a:off x="4622478" y="2868912"/>
              <a:ext cx="179615" cy="60251"/>
            </a:xfrm>
            <a:prstGeom prst="roundRect">
              <a:avLst>
                <a:gd name="adj" fmla="val 50000"/>
              </a:avLst>
            </a:prstGeom>
          </p:spPr>
          <p:style>
            <a:lnRef idx="1">
              <a:schemeClr val="accent5"/>
            </a:lnRef>
            <a:fillRef idx="2">
              <a:schemeClr val="accent5"/>
            </a:fillRef>
            <a:effectRef idx="1">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cxnSp>
          <p:nvCxnSpPr>
            <p:cNvPr id="25" name="直接箭头连接符 24">
              <a:extLst>
                <a:ext uri="{FF2B5EF4-FFF2-40B4-BE49-F238E27FC236}">
                  <a16:creationId xmlns:a16="http://schemas.microsoft.com/office/drawing/2014/main" id="{172578CA-9658-4986-96EC-1763C8A2FCD5}"/>
                </a:ext>
              </a:extLst>
            </p:cNvPr>
            <p:cNvCxnSpPr>
              <a:cxnSpLocks/>
            </p:cNvCxnSpPr>
            <p:nvPr/>
          </p:nvCxnSpPr>
          <p:spPr>
            <a:xfrm>
              <a:off x="4733906" y="2929162"/>
              <a:ext cx="527205" cy="1138070"/>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pic>
          <p:nvPicPr>
            <p:cNvPr id="26" name="图片 25">
              <a:extLst>
                <a:ext uri="{FF2B5EF4-FFF2-40B4-BE49-F238E27FC236}">
                  <a16:creationId xmlns:a16="http://schemas.microsoft.com/office/drawing/2014/main" id="{C79A70C3-197F-4119-9F88-A5D71C9BB83D}"/>
                </a:ext>
              </a:extLst>
            </p:cNvPr>
            <p:cNvPicPr>
              <a:picLocks noChangeAspect="1"/>
            </p:cNvPicPr>
            <p:nvPr/>
          </p:nvPicPr>
          <p:blipFill>
            <a:blip r:embed="rId7" cstate="print"/>
            <a:stretch>
              <a:fillRect/>
            </a:stretch>
          </p:blipFill>
          <p:spPr>
            <a:xfrm>
              <a:off x="3643198" y="615303"/>
              <a:ext cx="1009505" cy="656064"/>
            </a:xfrm>
            <a:prstGeom prst="rect">
              <a:avLst/>
            </a:prstGeom>
          </p:spPr>
        </p:pic>
        <p:pic>
          <p:nvPicPr>
            <p:cNvPr id="30" name="图片 29">
              <a:extLst>
                <a:ext uri="{FF2B5EF4-FFF2-40B4-BE49-F238E27FC236}">
                  <a16:creationId xmlns:a16="http://schemas.microsoft.com/office/drawing/2014/main" id="{7106F96A-B523-42F7-8ACC-6A7CC23BBC4D}"/>
                </a:ext>
              </a:extLst>
            </p:cNvPr>
            <p:cNvPicPr>
              <a:picLocks noChangeAspect="1"/>
            </p:cNvPicPr>
            <p:nvPr/>
          </p:nvPicPr>
          <p:blipFill>
            <a:blip r:embed="rId8" cstate="print"/>
            <a:stretch>
              <a:fillRect/>
            </a:stretch>
          </p:blipFill>
          <p:spPr>
            <a:xfrm>
              <a:off x="4548885" y="4104053"/>
              <a:ext cx="1625270" cy="539328"/>
            </a:xfrm>
            <a:prstGeom prst="rect">
              <a:avLst/>
            </a:prstGeom>
          </p:spPr>
        </p:pic>
        <p:sp>
          <p:nvSpPr>
            <p:cNvPr id="31" name="文本框 30">
              <a:extLst>
                <a:ext uri="{FF2B5EF4-FFF2-40B4-BE49-F238E27FC236}">
                  <a16:creationId xmlns:a16="http://schemas.microsoft.com/office/drawing/2014/main" id="{A926094A-38AA-4E68-A1F3-334E8EBE6CE5}"/>
                </a:ext>
              </a:extLst>
            </p:cNvPr>
            <p:cNvSpPr txBox="1"/>
            <p:nvPr/>
          </p:nvSpPr>
          <p:spPr>
            <a:xfrm>
              <a:off x="4595452" y="4683548"/>
              <a:ext cx="1689716" cy="243357"/>
            </a:xfrm>
            <a:prstGeom prst="rect">
              <a:avLst/>
            </a:prstGeom>
            <a:noFill/>
          </p:spPr>
          <p:txBody>
            <a:bodyPr wrap="square" rtlCol="0" anchor="t">
              <a:spAutoFit/>
            </a:bodyPr>
            <a:lstStyle/>
            <a:p>
              <a:pPr algn="ctr"/>
              <a:r>
                <a:rPr lang="zh-CN" altLang="en-US" sz="1200">
                  <a:solidFill>
                    <a:srgbClr val="000000"/>
                  </a:solidFill>
                  <a:latin typeface="宋体" panose="02010600030101010101" pitchFamily="2" charset="-122"/>
                  <a:ea typeface="宋体" panose="02010600030101010101" pitchFamily="2" charset="-122"/>
                </a:rPr>
                <a:t>会议桌面信息插座</a:t>
              </a:r>
            </a:p>
          </p:txBody>
        </p:sp>
        <p:sp>
          <p:nvSpPr>
            <p:cNvPr id="32" name="文本框 31">
              <a:extLst>
                <a:ext uri="{FF2B5EF4-FFF2-40B4-BE49-F238E27FC236}">
                  <a16:creationId xmlns:a16="http://schemas.microsoft.com/office/drawing/2014/main" id="{74D86EF4-D390-44EB-A0A2-95E30863FB05}"/>
                </a:ext>
              </a:extLst>
            </p:cNvPr>
            <p:cNvSpPr txBox="1"/>
            <p:nvPr/>
          </p:nvSpPr>
          <p:spPr>
            <a:xfrm>
              <a:off x="4754339" y="811357"/>
              <a:ext cx="747982" cy="243357"/>
            </a:xfrm>
            <a:prstGeom prst="rect">
              <a:avLst/>
            </a:prstGeom>
            <a:noFill/>
          </p:spPr>
          <p:txBody>
            <a:bodyPr wrap="square" rtlCol="0" anchor="t">
              <a:spAutoFit/>
            </a:bodyPr>
            <a:lstStyle/>
            <a:p>
              <a:r>
                <a:rPr lang="zh-CN" altLang="en-US" sz="1200" dirty="0">
                  <a:solidFill>
                    <a:srgbClr val="000000"/>
                  </a:solidFill>
                  <a:latin typeface="宋体" panose="02010600030101010101" pitchFamily="2" charset="-122"/>
                  <a:ea typeface="宋体" panose="02010600030101010101" pitchFamily="2" charset="-122"/>
                </a:rPr>
                <a:t>无线</a:t>
              </a:r>
              <a:r>
                <a:rPr lang="en-US" altLang="zh-CN" sz="1200" dirty="0">
                  <a:solidFill>
                    <a:srgbClr val="000000"/>
                  </a:solidFill>
                  <a:latin typeface="宋体" panose="02010600030101010101" pitchFamily="2" charset="-122"/>
                  <a:ea typeface="宋体" panose="02010600030101010101" pitchFamily="2" charset="-122"/>
                </a:rPr>
                <a:t>AP</a:t>
              </a:r>
            </a:p>
          </p:txBody>
        </p:sp>
        <p:sp>
          <p:nvSpPr>
            <p:cNvPr id="33" name=" 216">
              <a:extLst>
                <a:ext uri="{FF2B5EF4-FFF2-40B4-BE49-F238E27FC236}">
                  <a16:creationId xmlns:a16="http://schemas.microsoft.com/office/drawing/2014/main" id="{BE7E6A4B-EF44-49C5-8BC0-9071046AB270}"/>
                </a:ext>
              </a:extLst>
            </p:cNvPr>
            <p:cNvSpPr/>
            <p:nvPr/>
          </p:nvSpPr>
          <p:spPr>
            <a:xfrm>
              <a:off x="3403836" y="2412428"/>
              <a:ext cx="163816" cy="169874"/>
            </a:xfrm>
            <a:prstGeom prst="sun">
              <a:avLst/>
            </a:prstGeom>
          </p:spPr>
          <p:style>
            <a:lnRef idx="1">
              <a:schemeClr val="accent3"/>
            </a:lnRef>
            <a:fillRef idx="3">
              <a:schemeClr val="accent3"/>
            </a:fillRef>
            <a:effectRef idx="2">
              <a:schemeClr val="accent3"/>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cxnSp>
          <p:nvCxnSpPr>
            <p:cNvPr id="34" name="直接箭头连接符 33">
              <a:extLst>
                <a:ext uri="{FF2B5EF4-FFF2-40B4-BE49-F238E27FC236}">
                  <a16:creationId xmlns:a16="http://schemas.microsoft.com/office/drawing/2014/main" id="{ACD5377A-8813-4A96-8C98-53497327C815}"/>
                </a:ext>
              </a:extLst>
            </p:cNvPr>
            <p:cNvCxnSpPr>
              <a:cxnSpLocks/>
            </p:cNvCxnSpPr>
            <p:nvPr/>
          </p:nvCxnSpPr>
          <p:spPr>
            <a:xfrm flipV="1">
              <a:off x="3527322" y="1401891"/>
              <a:ext cx="609528" cy="1061166"/>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grpSp>
          <p:nvGrpSpPr>
            <p:cNvPr id="35" name="组合 34">
              <a:extLst>
                <a:ext uri="{FF2B5EF4-FFF2-40B4-BE49-F238E27FC236}">
                  <a16:creationId xmlns:a16="http://schemas.microsoft.com/office/drawing/2014/main" id="{61510769-63EE-4CC5-8AA5-881EF2272DF8}"/>
                </a:ext>
              </a:extLst>
            </p:cNvPr>
            <p:cNvGrpSpPr/>
            <p:nvPr/>
          </p:nvGrpSpPr>
          <p:grpSpPr>
            <a:xfrm>
              <a:off x="6269784" y="1796951"/>
              <a:ext cx="2262656" cy="1465265"/>
              <a:chOff x="13749" y="2758"/>
              <a:chExt cx="5442" cy="3502"/>
            </a:xfrm>
          </p:grpSpPr>
          <p:pic>
            <p:nvPicPr>
              <p:cNvPr id="42" name="图片 41">
                <a:extLst>
                  <a:ext uri="{FF2B5EF4-FFF2-40B4-BE49-F238E27FC236}">
                    <a16:creationId xmlns:a16="http://schemas.microsoft.com/office/drawing/2014/main" id="{192C58B5-AD2D-4012-AF0B-C7083FCAB402}"/>
                  </a:ext>
                </a:extLst>
              </p:cNvPr>
              <p:cNvPicPr>
                <a:picLocks noChangeAspect="1"/>
              </p:cNvPicPr>
              <p:nvPr/>
            </p:nvPicPr>
            <p:blipFill>
              <a:blip r:embed="rId9" cstate="print"/>
              <a:stretch>
                <a:fillRect/>
              </a:stretch>
            </p:blipFill>
            <p:spPr>
              <a:xfrm>
                <a:off x="13749" y="2758"/>
                <a:ext cx="5442" cy="3343"/>
              </a:xfrm>
              <a:prstGeom prst="rect">
                <a:avLst/>
              </a:prstGeom>
            </p:spPr>
          </p:pic>
          <p:sp>
            <p:nvSpPr>
              <p:cNvPr id="43" name="文本框 42">
                <a:extLst>
                  <a:ext uri="{FF2B5EF4-FFF2-40B4-BE49-F238E27FC236}">
                    <a16:creationId xmlns:a16="http://schemas.microsoft.com/office/drawing/2014/main" id="{0FD480CF-55D8-4388-978E-D92AE19B0982}"/>
                  </a:ext>
                </a:extLst>
              </p:cNvPr>
              <p:cNvSpPr txBox="1"/>
              <p:nvPr/>
            </p:nvSpPr>
            <p:spPr>
              <a:xfrm>
                <a:off x="14584" y="5678"/>
                <a:ext cx="4064" cy="582"/>
              </a:xfrm>
              <a:prstGeom prst="rect">
                <a:avLst/>
              </a:prstGeom>
              <a:noFill/>
            </p:spPr>
            <p:txBody>
              <a:bodyPr wrap="square" rtlCol="0" anchor="t">
                <a:spAutoFit/>
              </a:bodyPr>
              <a:lstStyle/>
              <a:p>
                <a:pPr algn="ctr"/>
                <a:r>
                  <a:rPr lang="zh-CN" altLang="en-US" sz="1200" b="1" dirty="0">
                    <a:solidFill>
                      <a:srgbClr val="000000"/>
                    </a:solidFill>
                    <a:latin typeface="宋体" panose="02010600030101010101" pitchFamily="2" charset="-122"/>
                    <a:ea typeface="宋体" panose="02010600030101010101" pitchFamily="2" charset="-122"/>
                  </a:rPr>
                  <a:t>视频会议</a:t>
                </a:r>
              </a:p>
            </p:txBody>
          </p:sp>
        </p:grpSp>
        <p:grpSp>
          <p:nvGrpSpPr>
            <p:cNvPr id="36" name="组合 35">
              <a:extLst>
                <a:ext uri="{FF2B5EF4-FFF2-40B4-BE49-F238E27FC236}">
                  <a16:creationId xmlns:a16="http://schemas.microsoft.com/office/drawing/2014/main" id="{E94570E1-7C9B-41F3-B3DD-EDF110847250}"/>
                </a:ext>
              </a:extLst>
            </p:cNvPr>
            <p:cNvGrpSpPr/>
            <p:nvPr/>
          </p:nvGrpSpPr>
          <p:grpSpPr>
            <a:xfrm>
              <a:off x="6390775" y="3325395"/>
              <a:ext cx="2141665" cy="1764008"/>
              <a:chOff x="14040" y="6555"/>
              <a:chExt cx="5151" cy="4216"/>
            </a:xfrm>
          </p:grpSpPr>
          <p:grpSp>
            <p:nvGrpSpPr>
              <p:cNvPr id="38" name="组合 37">
                <a:extLst>
                  <a:ext uri="{FF2B5EF4-FFF2-40B4-BE49-F238E27FC236}">
                    <a16:creationId xmlns:a16="http://schemas.microsoft.com/office/drawing/2014/main" id="{BA38E1BD-1E9F-4748-8998-6A2A89CF7186}"/>
                  </a:ext>
                </a:extLst>
              </p:cNvPr>
              <p:cNvGrpSpPr/>
              <p:nvPr/>
            </p:nvGrpSpPr>
            <p:grpSpPr>
              <a:xfrm>
                <a:off x="14040" y="6555"/>
                <a:ext cx="5151" cy="4216"/>
                <a:chOff x="14040" y="6555"/>
                <a:chExt cx="5151" cy="4216"/>
              </a:xfrm>
            </p:grpSpPr>
            <p:pic>
              <p:nvPicPr>
                <p:cNvPr id="40" name="图片 39">
                  <a:extLst>
                    <a:ext uri="{FF2B5EF4-FFF2-40B4-BE49-F238E27FC236}">
                      <a16:creationId xmlns:a16="http://schemas.microsoft.com/office/drawing/2014/main" id="{B043E5C7-EB25-476D-A9B6-1D2416C3E2B9}"/>
                    </a:ext>
                  </a:extLst>
                </p:cNvPr>
                <p:cNvPicPr>
                  <a:picLocks noChangeAspect="1"/>
                </p:cNvPicPr>
                <p:nvPr/>
              </p:nvPicPr>
              <p:blipFill>
                <a:blip r:embed="rId10" cstate="print"/>
                <a:stretch>
                  <a:fillRect/>
                </a:stretch>
              </p:blipFill>
              <p:spPr>
                <a:xfrm>
                  <a:off x="14040" y="6555"/>
                  <a:ext cx="5151" cy="4216"/>
                </a:xfrm>
                <a:prstGeom prst="rect">
                  <a:avLst/>
                </a:prstGeom>
              </p:spPr>
            </p:pic>
            <p:pic>
              <p:nvPicPr>
                <p:cNvPr id="41" name="图片 40">
                  <a:extLst>
                    <a:ext uri="{FF2B5EF4-FFF2-40B4-BE49-F238E27FC236}">
                      <a16:creationId xmlns:a16="http://schemas.microsoft.com/office/drawing/2014/main" id="{715DF791-4AEC-45B3-9A39-D864B3913358}"/>
                    </a:ext>
                  </a:extLst>
                </p:cNvPr>
                <p:cNvPicPr>
                  <a:picLocks noChangeAspect="1"/>
                </p:cNvPicPr>
                <p:nvPr/>
              </p:nvPicPr>
              <p:blipFill>
                <a:blip r:embed="rId11" cstate="print"/>
                <a:stretch>
                  <a:fillRect/>
                </a:stretch>
              </p:blipFill>
              <p:spPr>
                <a:xfrm>
                  <a:off x="15150" y="9681"/>
                  <a:ext cx="2490" cy="345"/>
                </a:xfrm>
                <a:prstGeom prst="rect">
                  <a:avLst/>
                </a:prstGeom>
              </p:spPr>
            </p:pic>
          </p:grpSp>
          <p:sp>
            <p:nvSpPr>
              <p:cNvPr id="39" name="文本框 38">
                <a:extLst>
                  <a:ext uri="{FF2B5EF4-FFF2-40B4-BE49-F238E27FC236}">
                    <a16:creationId xmlns:a16="http://schemas.microsoft.com/office/drawing/2014/main" id="{F45E0305-4935-42A0-BE7F-B0CC3BBC7076}"/>
                  </a:ext>
                </a:extLst>
              </p:cNvPr>
              <p:cNvSpPr txBox="1"/>
              <p:nvPr/>
            </p:nvSpPr>
            <p:spPr>
              <a:xfrm>
                <a:off x="14583" y="9636"/>
                <a:ext cx="4064" cy="485"/>
              </a:xfrm>
              <a:prstGeom prst="rect">
                <a:avLst/>
              </a:prstGeom>
              <a:noFill/>
            </p:spPr>
            <p:txBody>
              <a:bodyPr wrap="square" rtlCol="0" anchor="t">
                <a:spAutoFit/>
              </a:bodyPr>
              <a:lstStyle/>
              <a:p>
                <a:pPr algn="ctr"/>
                <a:r>
                  <a:rPr lang="zh-CN" altLang="en-US" sz="900" b="1">
                    <a:solidFill>
                      <a:srgbClr val="000000"/>
                    </a:solidFill>
                    <a:latin typeface="宋体" panose="02010600030101010101" pitchFamily="2" charset="-122"/>
                    <a:ea typeface="宋体" panose="02010600030101010101" pitchFamily="2" charset="-122"/>
                  </a:rPr>
                  <a:t>电子白板（</a:t>
                </a:r>
                <a:r>
                  <a:rPr lang="en-US" altLang="zh-CN" sz="900" b="1">
                    <a:solidFill>
                      <a:srgbClr val="000000"/>
                    </a:solidFill>
                    <a:latin typeface="宋体" panose="02010600030101010101" pitchFamily="2" charset="-122"/>
                    <a:ea typeface="宋体" panose="02010600030101010101" pitchFamily="2" charset="-122"/>
                  </a:rPr>
                  <a:t>65</a:t>
                </a:r>
                <a:r>
                  <a:rPr lang="zh-CN" altLang="en-US" sz="900" b="1">
                    <a:solidFill>
                      <a:srgbClr val="000000"/>
                    </a:solidFill>
                    <a:latin typeface="宋体" panose="02010600030101010101" pitchFamily="2" charset="-122"/>
                    <a:ea typeface="宋体" panose="02010600030101010101" pitchFamily="2" charset="-122"/>
                  </a:rPr>
                  <a:t>寸）</a:t>
                </a:r>
              </a:p>
            </p:txBody>
          </p:sp>
        </p:grpSp>
        <p:sp>
          <p:nvSpPr>
            <p:cNvPr id="37" name=" 194">
              <a:extLst>
                <a:ext uri="{FF2B5EF4-FFF2-40B4-BE49-F238E27FC236}">
                  <a16:creationId xmlns:a16="http://schemas.microsoft.com/office/drawing/2014/main" id="{033216AB-6055-4FCD-BDC8-71B1737FBE72}"/>
                </a:ext>
              </a:extLst>
            </p:cNvPr>
            <p:cNvSpPr/>
            <p:nvPr/>
          </p:nvSpPr>
          <p:spPr>
            <a:xfrm>
              <a:off x="4634119" y="2537533"/>
              <a:ext cx="131385" cy="109204"/>
            </a:xfrm>
            <a:prstGeom prst="octagon">
              <a:avLst/>
            </a:prstGeom>
          </p:spPr>
          <p:style>
            <a:lnRef idx="2">
              <a:schemeClr val="accent2">
                <a:shade val="50000"/>
              </a:schemeClr>
            </a:lnRef>
            <a:fillRef idx="1">
              <a:schemeClr val="accent2"/>
            </a:fillRef>
            <a:effectRef idx="0">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grpSp>
      <p:sp>
        <p:nvSpPr>
          <p:cNvPr id="44" name="TextBox 22"/>
          <p:cNvSpPr txBox="1"/>
          <p:nvPr/>
        </p:nvSpPr>
        <p:spPr>
          <a:xfrm>
            <a:off x="1288432" y="969620"/>
            <a:ext cx="5134796" cy="430883"/>
          </a:xfrm>
          <a:prstGeom prst="rect">
            <a:avLst/>
          </a:prstGeom>
          <a:noFill/>
        </p:spPr>
        <p:txBody>
          <a:bodyPr wrap="square" lIns="121917" tIns="60958" rIns="121917" bIns="60958" rtlCol="0">
            <a:spAutoFit/>
          </a:bodyPr>
          <a:lstStyle/>
          <a:p>
            <a:pPr lvl="0"/>
            <a:r>
              <a:rPr lang="zh-CN" altLang="en-US" sz="2000" b="1" dirty="0">
                <a:solidFill>
                  <a:schemeClr val="accent5">
                    <a:lumMod val="75000"/>
                  </a:schemeClr>
                </a:solidFill>
                <a:cs typeface="+mn-ea"/>
                <a:sym typeface="+mn-lt"/>
              </a:rPr>
              <a:t>会议管理</a:t>
            </a:r>
            <a:r>
              <a:rPr lang="en-US" altLang="zh-CN" sz="2000" b="1" dirty="0">
                <a:solidFill>
                  <a:schemeClr val="accent5">
                    <a:lumMod val="75000"/>
                  </a:schemeClr>
                </a:solidFill>
                <a:cs typeface="+mn-ea"/>
                <a:sym typeface="+mn-lt"/>
              </a:rPr>
              <a:t>——</a:t>
            </a:r>
            <a:r>
              <a:rPr lang="zh-CN" altLang="en-US" sz="2000" b="1" dirty="0">
                <a:solidFill>
                  <a:schemeClr val="accent5">
                    <a:lumMod val="75000"/>
                  </a:schemeClr>
                </a:solidFill>
                <a:cs typeface="+mn-ea"/>
                <a:sym typeface="+mn-lt"/>
              </a:rPr>
              <a:t>中、小型会议室应用场景</a:t>
            </a:r>
          </a:p>
        </p:txBody>
      </p:sp>
    </p:spTree>
    <p:extLst>
      <p:ext uri="{BB962C8B-B14F-4D97-AF65-F5344CB8AC3E}">
        <p14:creationId xmlns:p14="http://schemas.microsoft.com/office/powerpoint/2010/main" val="885789308"/>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7907820"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4.12.</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共享会议系统</a:t>
            </a:r>
          </a:p>
        </p:txBody>
      </p:sp>
      <p:sp>
        <p:nvSpPr>
          <p:cNvPr id="44" name="TextBox 22"/>
          <p:cNvSpPr txBox="1"/>
          <p:nvPr/>
        </p:nvSpPr>
        <p:spPr>
          <a:xfrm>
            <a:off x="1288432" y="969620"/>
            <a:ext cx="5134796" cy="430883"/>
          </a:xfrm>
          <a:prstGeom prst="rect">
            <a:avLst/>
          </a:prstGeom>
          <a:noFill/>
        </p:spPr>
        <p:txBody>
          <a:bodyPr wrap="square" lIns="121917" tIns="60958" rIns="121917" bIns="60958" rtlCol="0">
            <a:spAutoFit/>
          </a:bodyPr>
          <a:lstStyle/>
          <a:p>
            <a:pPr lvl="0"/>
            <a:r>
              <a:rPr lang="zh-CN" altLang="en-US" sz="2000" b="1" dirty="0">
                <a:solidFill>
                  <a:schemeClr val="accent5">
                    <a:lumMod val="75000"/>
                  </a:schemeClr>
                </a:solidFill>
                <a:cs typeface="+mn-ea"/>
                <a:sym typeface="+mn-lt"/>
              </a:rPr>
              <a:t>会议管理</a:t>
            </a:r>
            <a:r>
              <a:rPr lang="en-US" altLang="zh-CN" sz="2000" b="1" dirty="0">
                <a:solidFill>
                  <a:schemeClr val="accent5">
                    <a:lumMod val="75000"/>
                  </a:schemeClr>
                </a:solidFill>
                <a:cs typeface="+mn-ea"/>
                <a:sym typeface="+mn-lt"/>
              </a:rPr>
              <a:t>——</a:t>
            </a:r>
            <a:r>
              <a:rPr lang="zh-CN" altLang="en-US" sz="2000" b="1" dirty="0">
                <a:solidFill>
                  <a:schemeClr val="accent5">
                    <a:lumMod val="75000"/>
                  </a:schemeClr>
                </a:solidFill>
                <a:cs typeface="+mn-ea"/>
                <a:sym typeface="+mn-lt"/>
              </a:rPr>
              <a:t>多功能会议室应用场景</a:t>
            </a:r>
          </a:p>
        </p:txBody>
      </p:sp>
      <p:grpSp>
        <p:nvGrpSpPr>
          <p:cNvPr id="45" name="组合 44"/>
          <p:cNvGrpSpPr/>
          <p:nvPr/>
        </p:nvGrpSpPr>
        <p:grpSpPr>
          <a:xfrm>
            <a:off x="1288432" y="1400503"/>
            <a:ext cx="9855818" cy="5100151"/>
            <a:chOff x="295528" y="429260"/>
            <a:chExt cx="8547228" cy="4537180"/>
          </a:xfrm>
        </p:grpSpPr>
        <p:sp>
          <p:nvSpPr>
            <p:cNvPr id="46" name="矩形 45"/>
            <p:cNvSpPr/>
            <p:nvPr/>
          </p:nvSpPr>
          <p:spPr>
            <a:xfrm flipV="1">
              <a:off x="407035" y="429260"/>
              <a:ext cx="8324215" cy="1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微软雅黑"/>
                <a:cs typeface="+mn-cs"/>
              </a:endParaRPr>
            </a:p>
          </p:txBody>
        </p:sp>
        <p:grpSp>
          <p:nvGrpSpPr>
            <p:cNvPr id="47" name="组合 46">
              <a:extLst>
                <a:ext uri="{FF2B5EF4-FFF2-40B4-BE49-F238E27FC236}">
                  <a16:creationId xmlns:a16="http://schemas.microsoft.com/office/drawing/2014/main" id="{61B39D43-19AE-4317-8A3F-590A12975C1B}"/>
                </a:ext>
              </a:extLst>
            </p:cNvPr>
            <p:cNvGrpSpPr/>
            <p:nvPr/>
          </p:nvGrpSpPr>
          <p:grpSpPr>
            <a:xfrm>
              <a:off x="295528" y="499713"/>
              <a:ext cx="8547228" cy="4466727"/>
              <a:chOff x="57220" y="71438"/>
              <a:chExt cx="9285376" cy="4908819"/>
            </a:xfrm>
          </p:grpSpPr>
          <p:cxnSp>
            <p:nvCxnSpPr>
              <p:cNvPr id="49" name="直接箭头连接符 48">
                <a:extLst>
                  <a:ext uri="{FF2B5EF4-FFF2-40B4-BE49-F238E27FC236}">
                    <a16:creationId xmlns:a16="http://schemas.microsoft.com/office/drawing/2014/main" id="{0030F650-DC51-44FF-86A7-44459A770D87}"/>
                  </a:ext>
                </a:extLst>
              </p:cNvPr>
              <p:cNvCxnSpPr>
                <a:cxnSpLocks/>
              </p:cNvCxnSpPr>
              <p:nvPr/>
            </p:nvCxnSpPr>
            <p:spPr>
              <a:xfrm>
                <a:off x="6575584" y="3205400"/>
                <a:ext cx="1102994" cy="813915"/>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pic>
            <p:nvPicPr>
              <p:cNvPr id="50" name="图片 49">
                <a:extLst>
                  <a:ext uri="{FF2B5EF4-FFF2-40B4-BE49-F238E27FC236}">
                    <a16:creationId xmlns:a16="http://schemas.microsoft.com/office/drawing/2014/main" id="{9BE1609E-D67C-4686-A265-4C144C2F7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038" y="1757088"/>
                <a:ext cx="4100036" cy="2453713"/>
              </a:xfrm>
              <a:prstGeom prst="rect">
                <a:avLst/>
              </a:prstGeom>
            </p:spPr>
          </p:pic>
          <p:sp>
            <p:nvSpPr>
              <p:cNvPr id="51" name="矩形 50">
                <a:extLst>
                  <a:ext uri="{FF2B5EF4-FFF2-40B4-BE49-F238E27FC236}">
                    <a16:creationId xmlns:a16="http://schemas.microsoft.com/office/drawing/2014/main" id="{A89B73DA-61E6-48C1-A874-E9D477EF9233}"/>
                  </a:ext>
                </a:extLst>
              </p:cNvPr>
              <p:cNvSpPr/>
              <p:nvPr/>
            </p:nvSpPr>
            <p:spPr>
              <a:xfrm>
                <a:off x="2586038" y="3279209"/>
                <a:ext cx="57150" cy="5705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350">
                  <a:solidFill>
                    <a:srgbClr val="000000"/>
                  </a:solidFill>
                  <a:latin typeface="Franklin Gothic Book"/>
                  <a:ea typeface="黑体" panose="02010609060101010101" pitchFamily="49" charset="-122"/>
                </a:endParaRPr>
              </a:p>
            </p:txBody>
          </p:sp>
          <p:sp>
            <p:nvSpPr>
              <p:cNvPr id="52" name=" 216">
                <a:extLst>
                  <a:ext uri="{FF2B5EF4-FFF2-40B4-BE49-F238E27FC236}">
                    <a16:creationId xmlns:a16="http://schemas.microsoft.com/office/drawing/2014/main" id="{A2296C78-97D0-45CB-BB44-01A7B75EE867}"/>
                  </a:ext>
                </a:extLst>
              </p:cNvPr>
              <p:cNvSpPr/>
              <p:nvPr/>
            </p:nvSpPr>
            <p:spPr>
              <a:xfrm>
                <a:off x="5258752" y="1901077"/>
                <a:ext cx="187643" cy="193358"/>
              </a:xfrm>
              <a:prstGeom prst="sun">
                <a:avLst/>
              </a:prstGeom>
            </p:spPr>
            <p:style>
              <a:lnRef idx="1">
                <a:schemeClr val="accent3"/>
              </a:lnRef>
              <a:fillRef idx="3">
                <a:schemeClr val="accent3"/>
              </a:fillRef>
              <a:effectRef idx="2">
                <a:schemeClr val="accent3"/>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sp>
            <p:nvSpPr>
              <p:cNvPr id="53" name=" 194">
                <a:extLst>
                  <a:ext uri="{FF2B5EF4-FFF2-40B4-BE49-F238E27FC236}">
                    <a16:creationId xmlns:a16="http://schemas.microsoft.com/office/drawing/2014/main" id="{2DCAE57D-93EF-4598-8FA7-16B338BD0225}"/>
                  </a:ext>
                </a:extLst>
              </p:cNvPr>
              <p:cNvSpPr/>
              <p:nvPr/>
            </p:nvSpPr>
            <p:spPr>
              <a:xfrm>
                <a:off x="4942522" y="3171110"/>
                <a:ext cx="45719" cy="68580"/>
              </a:xfrm>
              <a:prstGeom prst="octagon">
                <a:avLst/>
              </a:prstGeom>
            </p:spPr>
            <p:style>
              <a:lnRef idx="2">
                <a:schemeClr val="accent2">
                  <a:shade val="50000"/>
                </a:schemeClr>
              </a:lnRef>
              <a:fillRef idx="1">
                <a:schemeClr val="accent2"/>
              </a:fillRef>
              <a:effectRef idx="0">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sp>
            <p:nvSpPr>
              <p:cNvPr id="54" name=" 219">
                <a:extLst>
                  <a:ext uri="{FF2B5EF4-FFF2-40B4-BE49-F238E27FC236}">
                    <a16:creationId xmlns:a16="http://schemas.microsoft.com/office/drawing/2014/main" id="{0CCD16EC-127F-4C71-BCAE-50E65D8AF553}"/>
                  </a:ext>
                </a:extLst>
              </p:cNvPr>
              <p:cNvSpPr/>
              <p:nvPr/>
            </p:nvSpPr>
            <p:spPr>
              <a:xfrm>
                <a:off x="5146833" y="3191395"/>
                <a:ext cx="205740" cy="68580"/>
              </a:xfrm>
              <a:prstGeom prst="roundRect">
                <a:avLst>
                  <a:gd name="adj" fmla="val 50000"/>
                </a:avLst>
              </a:prstGeom>
            </p:spPr>
            <p:style>
              <a:lnRef idx="1">
                <a:schemeClr val="accent5"/>
              </a:lnRef>
              <a:fillRef idx="2">
                <a:schemeClr val="accent5"/>
              </a:fillRef>
              <a:effectRef idx="1">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pic>
            <p:nvPicPr>
              <p:cNvPr id="55" name="图片 54">
                <a:extLst>
                  <a:ext uri="{FF2B5EF4-FFF2-40B4-BE49-F238E27FC236}">
                    <a16:creationId xmlns:a16="http://schemas.microsoft.com/office/drawing/2014/main" id="{A5161BD2-C173-4E2C-BC8B-C88443D8334C}"/>
                  </a:ext>
                </a:extLst>
              </p:cNvPr>
              <p:cNvPicPr>
                <a:picLocks noChangeAspect="1"/>
              </p:cNvPicPr>
              <p:nvPr/>
            </p:nvPicPr>
            <p:blipFill>
              <a:blip r:embed="rId4" cstate="print"/>
              <a:stretch>
                <a:fillRect/>
              </a:stretch>
            </p:blipFill>
            <p:spPr>
              <a:xfrm>
                <a:off x="124716" y="1974512"/>
                <a:ext cx="1790224" cy="1786414"/>
              </a:xfrm>
              <a:prstGeom prst="rect">
                <a:avLst/>
              </a:prstGeom>
            </p:spPr>
          </p:pic>
          <p:pic>
            <p:nvPicPr>
              <p:cNvPr id="56" name="图片 55">
                <a:extLst>
                  <a:ext uri="{FF2B5EF4-FFF2-40B4-BE49-F238E27FC236}">
                    <a16:creationId xmlns:a16="http://schemas.microsoft.com/office/drawing/2014/main" id="{9AACA772-0715-48B6-9D31-C8F564A99BF2}"/>
                  </a:ext>
                </a:extLst>
              </p:cNvPr>
              <p:cNvPicPr>
                <a:picLocks noChangeAspect="1"/>
              </p:cNvPicPr>
              <p:nvPr/>
            </p:nvPicPr>
            <p:blipFill>
              <a:blip r:embed="rId5" cstate="print"/>
              <a:stretch>
                <a:fillRect/>
              </a:stretch>
            </p:blipFill>
            <p:spPr>
              <a:xfrm>
                <a:off x="120440" y="3854402"/>
                <a:ext cx="2116931" cy="1065848"/>
              </a:xfrm>
              <a:prstGeom prst="rect">
                <a:avLst/>
              </a:prstGeom>
            </p:spPr>
          </p:pic>
          <p:cxnSp>
            <p:nvCxnSpPr>
              <p:cNvPr id="57" name="直接箭头连接符 56">
                <a:extLst>
                  <a:ext uri="{FF2B5EF4-FFF2-40B4-BE49-F238E27FC236}">
                    <a16:creationId xmlns:a16="http://schemas.microsoft.com/office/drawing/2014/main" id="{58C5FDE4-B626-4AC5-8836-2AB4E7710DDD}"/>
                  </a:ext>
                </a:extLst>
              </p:cNvPr>
              <p:cNvCxnSpPr>
                <a:cxnSpLocks/>
                <a:endCxn id="56" idx="3"/>
              </p:cNvCxnSpPr>
              <p:nvPr/>
            </p:nvCxnSpPr>
            <p:spPr>
              <a:xfrm flipH="1">
                <a:off x="2237371" y="4019160"/>
                <a:ext cx="337691" cy="368166"/>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cxnSp>
            <p:nvCxnSpPr>
              <p:cNvPr id="58" name="直接箭头连接符 57">
                <a:extLst>
                  <a:ext uri="{FF2B5EF4-FFF2-40B4-BE49-F238E27FC236}">
                    <a16:creationId xmlns:a16="http://schemas.microsoft.com/office/drawing/2014/main" id="{5AEE496B-08AF-49C9-BEC9-8EF2A7F4EBD3}"/>
                  </a:ext>
                </a:extLst>
              </p:cNvPr>
              <p:cNvCxnSpPr>
                <a:cxnSpLocks/>
              </p:cNvCxnSpPr>
              <p:nvPr/>
            </p:nvCxnSpPr>
            <p:spPr>
              <a:xfrm flipV="1">
                <a:off x="5352573" y="2412445"/>
                <a:ext cx="2150746" cy="591353"/>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grpSp>
            <p:nvGrpSpPr>
              <p:cNvPr id="59" name="组合 58">
                <a:extLst>
                  <a:ext uri="{FF2B5EF4-FFF2-40B4-BE49-F238E27FC236}">
                    <a16:creationId xmlns:a16="http://schemas.microsoft.com/office/drawing/2014/main" id="{B1C3C4C3-57A6-4FB9-B14C-A4BD823676E9}"/>
                  </a:ext>
                </a:extLst>
              </p:cNvPr>
              <p:cNvGrpSpPr/>
              <p:nvPr/>
            </p:nvGrpSpPr>
            <p:grpSpPr>
              <a:xfrm>
                <a:off x="7214711" y="3401380"/>
                <a:ext cx="1935480" cy="1578770"/>
                <a:chOff x="15149" y="7142"/>
                <a:chExt cx="4064" cy="3315"/>
              </a:xfrm>
            </p:grpSpPr>
            <p:pic>
              <p:nvPicPr>
                <p:cNvPr id="77" name="图片 76">
                  <a:extLst>
                    <a:ext uri="{FF2B5EF4-FFF2-40B4-BE49-F238E27FC236}">
                      <a16:creationId xmlns:a16="http://schemas.microsoft.com/office/drawing/2014/main" id="{595ACD30-42D6-49D0-88AB-BABCBA75593A}"/>
                    </a:ext>
                  </a:extLst>
                </p:cNvPr>
                <p:cNvPicPr>
                  <a:picLocks noChangeAspect="1"/>
                </p:cNvPicPr>
                <p:nvPr/>
              </p:nvPicPr>
              <p:blipFill>
                <a:blip r:embed="rId6" cstate="print"/>
                <a:stretch>
                  <a:fillRect/>
                </a:stretch>
              </p:blipFill>
              <p:spPr>
                <a:xfrm>
                  <a:off x="16281" y="7142"/>
                  <a:ext cx="1800" cy="2595"/>
                </a:xfrm>
                <a:prstGeom prst="rect">
                  <a:avLst/>
                </a:prstGeom>
              </p:spPr>
            </p:pic>
            <p:sp>
              <p:nvSpPr>
                <p:cNvPr id="78" name="文本框 71">
                  <a:extLst>
                    <a:ext uri="{FF2B5EF4-FFF2-40B4-BE49-F238E27FC236}">
                      <a16:creationId xmlns:a16="http://schemas.microsoft.com/office/drawing/2014/main" id="{B501147C-DCF1-42CB-A02D-8D909C008AD5}"/>
                    </a:ext>
                  </a:extLst>
                </p:cNvPr>
                <p:cNvSpPr txBox="1"/>
                <p:nvPr/>
              </p:nvSpPr>
              <p:spPr>
                <a:xfrm>
                  <a:off x="15149" y="9875"/>
                  <a:ext cx="4064" cy="582"/>
                </a:xfrm>
                <a:prstGeom prst="rect">
                  <a:avLst/>
                </a:prstGeom>
                <a:noFill/>
              </p:spPr>
              <p:txBody>
                <a:bodyPr wrap="square" rtlCol="0" anchor="t">
                  <a:spAutoFit/>
                </a:bodyPr>
                <a:lstStyle/>
                <a:p>
                  <a:pPr algn="ctr"/>
                  <a:r>
                    <a:rPr lang="zh-CN" altLang="en-US" sz="1200" dirty="0">
                      <a:solidFill>
                        <a:srgbClr val="000000"/>
                      </a:solidFill>
                      <a:latin typeface="宋体" panose="02010600030101010101" pitchFamily="2" charset="-122"/>
                      <a:ea typeface="宋体" panose="02010600030101010101" pitchFamily="2" charset="-122"/>
                    </a:rPr>
                    <a:t>会议音箱</a:t>
                  </a:r>
                  <a:endParaRPr lang="en-US" altLang="zh-CN" sz="1200" dirty="0">
                    <a:solidFill>
                      <a:srgbClr val="000000"/>
                    </a:solidFill>
                    <a:latin typeface="宋体" panose="02010600030101010101" pitchFamily="2" charset="-122"/>
                    <a:ea typeface="宋体" panose="02010600030101010101" pitchFamily="2" charset="-122"/>
                  </a:endParaRPr>
                </a:p>
              </p:txBody>
            </p:sp>
          </p:grpSp>
          <p:grpSp>
            <p:nvGrpSpPr>
              <p:cNvPr id="60" name="组合 59">
                <a:extLst>
                  <a:ext uri="{FF2B5EF4-FFF2-40B4-BE49-F238E27FC236}">
                    <a16:creationId xmlns:a16="http://schemas.microsoft.com/office/drawing/2014/main" id="{AF2B8A01-276B-4FED-8991-5E3DB9E4627A}"/>
                  </a:ext>
                </a:extLst>
              </p:cNvPr>
              <p:cNvGrpSpPr/>
              <p:nvPr/>
            </p:nvGrpSpPr>
            <p:grpSpPr>
              <a:xfrm>
                <a:off x="7407116" y="71438"/>
                <a:ext cx="1935480" cy="1309688"/>
                <a:chOff x="7407116" y="71438"/>
                <a:chExt cx="1935480" cy="1309688"/>
              </a:xfrm>
            </p:grpSpPr>
            <p:pic>
              <p:nvPicPr>
                <p:cNvPr id="75" name="图片 74">
                  <a:extLst>
                    <a:ext uri="{FF2B5EF4-FFF2-40B4-BE49-F238E27FC236}">
                      <a16:creationId xmlns:a16="http://schemas.microsoft.com/office/drawing/2014/main" id="{F806E146-334B-436D-B8CD-3D779D2076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8579" y="71438"/>
                  <a:ext cx="1299210" cy="1032510"/>
                </a:xfrm>
                <a:prstGeom prst="rect">
                  <a:avLst/>
                </a:prstGeom>
              </p:spPr>
            </p:pic>
            <p:sp>
              <p:nvSpPr>
                <p:cNvPr id="76" name="文本框 69">
                  <a:extLst>
                    <a:ext uri="{FF2B5EF4-FFF2-40B4-BE49-F238E27FC236}">
                      <a16:creationId xmlns:a16="http://schemas.microsoft.com/office/drawing/2014/main" id="{6F3621A3-D190-41B9-B7CA-D3D6651CC1E3}"/>
                    </a:ext>
                  </a:extLst>
                </p:cNvPr>
                <p:cNvSpPr txBox="1"/>
                <p:nvPr/>
              </p:nvSpPr>
              <p:spPr>
                <a:xfrm>
                  <a:off x="7407116" y="1103948"/>
                  <a:ext cx="1935480" cy="277178"/>
                </a:xfrm>
                <a:prstGeom prst="rect">
                  <a:avLst/>
                </a:prstGeom>
                <a:noFill/>
              </p:spPr>
              <p:txBody>
                <a:bodyPr wrap="square" rtlCol="0" anchor="t">
                  <a:spAutoFit/>
                </a:bodyPr>
                <a:lstStyle/>
                <a:p>
                  <a:pPr algn="ctr"/>
                  <a:r>
                    <a:rPr lang="zh-CN" altLang="en-US" sz="1200" dirty="0">
                      <a:solidFill>
                        <a:srgbClr val="000000"/>
                      </a:solidFill>
                      <a:latin typeface="宋体" panose="02010600030101010101" pitchFamily="2" charset="-122"/>
                      <a:ea typeface="宋体" panose="02010600030101010101" pitchFamily="2" charset="-122"/>
                    </a:rPr>
                    <a:t>会议话筒</a:t>
                  </a:r>
                </a:p>
              </p:txBody>
            </p:sp>
          </p:grpSp>
          <p:grpSp>
            <p:nvGrpSpPr>
              <p:cNvPr id="61" name="组合 60">
                <a:extLst>
                  <a:ext uri="{FF2B5EF4-FFF2-40B4-BE49-F238E27FC236}">
                    <a16:creationId xmlns:a16="http://schemas.microsoft.com/office/drawing/2014/main" id="{05747C1A-EB96-4CEA-93D1-9C5FB20B7D43}"/>
                  </a:ext>
                </a:extLst>
              </p:cNvPr>
              <p:cNvGrpSpPr/>
              <p:nvPr/>
            </p:nvGrpSpPr>
            <p:grpSpPr>
              <a:xfrm>
                <a:off x="6242685" y="104299"/>
                <a:ext cx="1156335" cy="999649"/>
                <a:chOff x="13108" y="219"/>
                <a:chExt cx="2428" cy="2099"/>
              </a:xfrm>
            </p:grpSpPr>
            <p:pic>
              <p:nvPicPr>
                <p:cNvPr id="73" name="图片 72">
                  <a:extLst>
                    <a:ext uri="{FF2B5EF4-FFF2-40B4-BE49-F238E27FC236}">
                      <a16:creationId xmlns:a16="http://schemas.microsoft.com/office/drawing/2014/main" id="{EF98DFB5-C308-43A6-A137-F848DBA9F96A}"/>
                    </a:ext>
                  </a:extLst>
                </p:cNvPr>
                <p:cNvPicPr>
                  <a:picLocks noChangeAspect="1"/>
                </p:cNvPicPr>
                <p:nvPr/>
              </p:nvPicPr>
              <p:blipFill>
                <a:blip r:embed="rId8" cstate="print"/>
                <a:stretch>
                  <a:fillRect/>
                </a:stretch>
              </p:blipFill>
              <p:spPr>
                <a:xfrm>
                  <a:off x="13108" y="750"/>
                  <a:ext cx="2428" cy="1568"/>
                </a:xfrm>
                <a:prstGeom prst="rect">
                  <a:avLst/>
                </a:prstGeom>
              </p:spPr>
            </p:pic>
            <p:sp>
              <p:nvSpPr>
                <p:cNvPr id="74" name="文本框 67">
                  <a:extLst>
                    <a:ext uri="{FF2B5EF4-FFF2-40B4-BE49-F238E27FC236}">
                      <a16:creationId xmlns:a16="http://schemas.microsoft.com/office/drawing/2014/main" id="{BCBA2027-9986-4C03-8560-EBCDF9777E6C}"/>
                    </a:ext>
                  </a:extLst>
                </p:cNvPr>
                <p:cNvSpPr txBox="1"/>
                <p:nvPr/>
              </p:nvSpPr>
              <p:spPr>
                <a:xfrm>
                  <a:off x="13664" y="219"/>
                  <a:ext cx="1799" cy="582"/>
                </a:xfrm>
                <a:prstGeom prst="rect">
                  <a:avLst/>
                </a:prstGeom>
                <a:noFill/>
              </p:spPr>
              <p:txBody>
                <a:bodyPr wrap="square" rtlCol="0" anchor="t">
                  <a:spAutoFit/>
                </a:bodyPr>
                <a:lstStyle/>
                <a:p>
                  <a:r>
                    <a:rPr lang="zh-CN" altLang="en-US" sz="1200">
                      <a:solidFill>
                        <a:srgbClr val="000000"/>
                      </a:solidFill>
                      <a:latin typeface="宋体" panose="02010600030101010101" pitchFamily="2" charset="-122"/>
                      <a:ea typeface="宋体" panose="02010600030101010101" pitchFamily="2" charset="-122"/>
                    </a:rPr>
                    <a:t>无线</a:t>
                  </a:r>
                  <a:r>
                    <a:rPr lang="en-US" altLang="zh-CN" sz="1200">
                      <a:solidFill>
                        <a:srgbClr val="000000"/>
                      </a:solidFill>
                      <a:latin typeface="宋体" panose="02010600030101010101" pitchFamily="2" charset="-122"/>
                      <a:ea typeface="宋体" panose="02010600030101010101" pitchFamily="2" charset="-122"/>
                    </a:rPr>
                    <a:t>AP</a:t>
                  </a:r>
                </a:p>
              </p:txBody>
            </p:sp>
          </p:grpSp>
          <p:cxnSp>
            <p:nvCxnSpPr>
              <p:cNvPr id="62" name="直接箭头连接符 61">
                <a:extLst>
                  <a:ext uri="{FF2B5EF4-FFF2-40B4-BE49-F238E27FC236}">
                    <a16:creationId xmlns:a16="http://schemas.microsoft.com/office/drawing/2014/main" id="{B03B8278-DE4D-44C4-8D3E-41393688DB65}"/>
                  </a:ext>
                </a:extLst>
              </p:cNvPr>
              <p:cNvCxnSpPr>
                <a:cxnSpLocks/>
                <a:stCxn id="52" idx="3"/>
                <a:endCxn id="73" idx="2"/>
              </p:cNvCxnSpPr>
              <p:nvPr/>
            </p:nvCxnSpPr>
            <p:spPr>
              <a:xfrm flipV="1">
                <a:off x="5446395" y="1103948"/>
                <a:ext cx="1374458" cy="893808"/>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pic>
            <p:nvPicPr>
              <p:cNvPr id="63" name="图片 62">
                <a:extLst>
                  <a:ext uri="{FF2B5EF4-FFF2-40B4-BE49-F238E27FC236}">
                    <a16:creationId xmlns:a16="http://schemas.microsoft.com/office/drawing/2014/main" id="{58058905-E28C-43D5-A831-0CBE6724E2D4}"/>
                  </a:ext>
                </a:extLst>
              </p:cNvPr>
              <p:cNvPicPr>
                <a:picLocks noChangeAspect="1"/>
              </p:cNvPicPr>
              <p:nvPr/>
            </p:nvPicPr>
            <p:blipFill>
              <a:blip r:embed="rId9" cstate="print"/>
              <a:stretch>
                <a:fillRect/>
              </a:stretch>
            </p:blipFill>
            <p:spPr>
              <a:xfrm>
                <a:off x="2124313" y="222077"/>
                <a:ext cx="1983581" cy="1054894"/>
              </a:xfrm>
              <a:prstGeom prst="rect">
                <a:avLst/>
              </a:prstGeom>
            </p:spPr>
          </p:pic>
          <p:cxnSp>
            <p:nvCxnSpPr>
              <p:cNvPr id="64" name="直接箭头连接符 63">
                <a:extLst>
                  <a:ext uri="{FF2B5EF4-FFF2-40B4-BE49-F238E27FC236}">
                    <a16:creationId xmlns:a16="http://schemas.microsoft.com/office/drawing/2014/main" id="{5B6A5623-470D-444F-A0FE-D2E06784F72C}"/>
                  </a:ext>
                </a:extLst>
              </p:cNvPr>
              <p:cNvCxnSpPr>
                <a:cxnSpLocks/>
                <a:stCxn id="53" idx="5"/>
              </p:cNvCxnSpPr>
              <p:nvPr/>
            </p:nvCxnSpPr>
            <p:spPr>
              <a:xfrm flipH="1" flipV="1">
                <a:off x="3469314" y="1113301"/>
                <a:ext cx="1473208" cy="2071200"/>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pic>
            <p:nvPicPr>
              <p:cNvPr id="65" name="图片 64">
                <a:extLst>
                  <a:ext uri="{FF2B5EF4-FFF2-40B4-BE49-F238E27FC236}">
                    <a16:creationId xmlns:a16="http://schemas.microsoft.com/office/drawing/2014/main" id="{B5182A53-AEAC-4377-952F-72B0BE9B6528}"/>
                  </a:ext>
                </a:extLst>
              </p:cNvPr>
              <p:cNvPicPr>
                <a:picLocks noChangeAspect="1"/>
              </p:cNvPicPr>
              <p:nvPr/>
            </p:nvPicPr>
            <p:blipFill>
              <a:blip r:embed="rId10" cstate="print"/>
              <a:stretch>
                <a:fillRect/>
              </a:stretch>
            </p:blipFill>
            <p:spPr>
              <a:xfrm>
                <a:off x="5094706" y="4630689"/>
                <a:ext cx="1060609" cy="349568"/>
              </a:xfrm>
              <a:prstGeom prst="rect">
                <a:avLst/>
              </a:prstGeom>
            </p:spPr>
          </p:pic>
          <p:cxnSp>
            <p:nvCxnSpPr>
              <p:cNvPr id="66" name="直接箭头连接符 65">
                <a:extLst>
                  <a:ext uri="{FF2B5EF4-FFF2-40B4-BE49-F238E27FC236}">
                    <a16:creationId xmlns:a16="http://schemas.microsoft.com/office/drawing/2014/main" id="{2860F27B-C16A-4FC3-B0D7-95F53CBD6B78}"/>
                  </a:ext>
                </a:extLst>
              </p:cNvPr>
              <p:cNvCxnSpPr>
                <a:cxnSpLocks/>
                <a:stCxn id="54" idx="2"/>
                <a:endCxn id="65" idx="0"/>
              </p:cNvCxnSpPr>
              <p:nvPr/>
            </p:nvCxnSpPr>
            <p:spPr>
              <a:xfrm>
                <a:off x="5249703" y="3259975"/>
                <a:ext cx="375308" cy="1370714"/>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cxnSp>
            <p:nvCxnSpPr>
              <p:cNvPr id="67" name="直接箭头连接符 66">
                <a:extLst>
                  <a:ext uri="{FF2B5EF4-FFF2-40B4-BE49-F238E27FC236}">
                    <a16:creationId xmlns:a16="http://schemas.microsoft.com/office/drawing/2014/main" id="{F391FCA3-EAED-4083-8A52-E7FE81639B88}"/>
                  </a:ext>
                </a:extLst>
              </p:cNvPr>
              <p:cNvCxnSpPr>
                <a:cxnSpLocks/>
                <a:stCxn id="51" idx="1"/>
              </p:cNvCxnSpPr>
              <p:nvPr/>
            </p:nvCxnSpPr>
            <p:spPr>
              <a:xfrm flipH="1" flipV="1">
                <a:off x="1868268" y="3150027"/>
                <a:ext cx="717770" cy="414456"/>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pic>
            <p:nvPicPr>
              <p:cNvPr id="68" name="图片 67">
                <a:extLst>
                  <a:ext uri="{FF2B5EF4-FFF2-40B4-BE49-F238E27FC236}">
                    <a16:creationId xmlns:a16="http://schemas.microsoft.com/office/drawing/2014/main" id="{6E9873CE-399F-4F17-B704-B3B20120FC65}"/>
                  </a:ext>
                </a:extLst>
              </p:cNvPr>
              <p:cNvPicPr>
                <a:picLocks noChangeAspect="1"/>
              </p:cNvPicPr>
              <p:nvPr/>
            </p:nvPicPr>
            <p:blipFill>
              <a:blip r:embed="rId11"/>
              <a:stretch>
                <a:fillRect/>
              </a:stretch>
            </p:blipFill>
            <p:spPr>
              <a:xfrm>
                <a:off x="7523396" y="1741378"/>
                <a:ext cx="1533226" cy="893809"/>
              </a:xfrm>
              <a:prstGeom prst="rect">
                <a:avLst/>
              </a:prstGeom>
            </p:spPr>
          </p:pic>
          <p:grpSp>
            <p:nvGrpSpPr>
              <p:cNvPr id="69" name="组合 68">
                <a:extLst>
                  <a:ext uri="{FF2B5EF4-FFF2-40B4-BE49-F238E27FC236}">
                    <a16:creationId xmlns:a16="http://schemas.microsoft.com/office/drawing/2014/main" id="{ECDF0A56-0882-4BA0-8FEF-F25EF9C2C443}"/>
                  </a:ext>
                </a:extLst>
              </p:cNvPr>
              <p:cNvGrpSpPr/>
              <p:nvPr/>
            </p:nvGrpSpPr>
            <p:grpSpPr>
              <a:xfrm>
                <a:off x="57220" y="381477"/>
                <a:ext cx="1935480" cy="1421931"/>
                <a:chOff x="57220" y="381477"/>
                <a:chExt cx="1935480" cy="1421931"/>
              </a:xfrm>
            </p:grpSpPr>
            <p:pic>
              <p:nvPicPr>
                <p:cNvPr id="71" name="图片 70">
                  <a:extLst>
                    <a:ext uri="{FF2B5EF4-FFF2-40B4-BE49-F238E27FC236}">
                      <a16:creationId xmlns:a16="http://schemas.microsoft.com/office/drawing/2014/main" id="{49DE1205-C874-448D-B5DD-9966F8407102}"/>
                    </a:ext>
                  </a:extLst>
                </p:cNvPr>
                <p:cNvPicPr>
                  <a:picLocks noChangeAspect="1"/>
                </p:cNvPicPr>
                <p:nvPr/>
              </p:nvPicPr>
              <p:blipFill>
                <a:blip r:embed="rId12"/>
                <a:stretch>
                  <a:fillRect/>
                </a:stretch>
              </p:blipFill>
              <p:spPr>
                <a:xfrm>
                  <a:off x="166337" y="381477"/>
                  <a:ext cx="1730754" cy="1075757"/>
                </a:xfrm>
                <a:prstGeom prst="rect">
                  <a:avLst/>
                </a:prstGeom>
              </p:spPr>
            </p:pic>
            <p:sp>
              <p:nvSpPr>
                <p:cNvPr id="72" name="文本框 65">
                  <a:extLst>
                    <a:ext uri="{FF2B5EF4-FFF2-40B4-BE49-F238E27FC236}">
                      <a16:creationId xmlns:a16="http://schemas.microsoft.com/office/drawing/2014/main" id="{5AF21820-7797-497A-84D7-CD6EC4443342}"/>
                    </a:ext>
                  </a:extLst>
                </p:cNvPr>
                <p:cNvSpPr txBox="1"/>
                <p:nvPr/>
              </p:nvSpPr>
              <p:spPr>
                <a:xfrm>
                  <a:off x="57220" y="1526230"/>
                  <a:ext cx="1935480" cy="277178"/>
                </a:xfrm>
                <a:prstGeom prst="rect">
                  <a:avLst/>
                </a:prstGeom>
                <a:noFill/>
              </p:spPr>
              <p:txBody>
                <a:bodyPr wrap="square" rtlCol="0" anchor="t">
                  <a:spAutoFit/>
                </a:bodyPr>
                <a:lstStyle/>
                <a:p>
                  <a:pPr algn="ctr"/>
                  <a:r>
                    <a:rPr lang="zh-CN" altLang="en-US" sz="1200" dirty="0">
                      <a:solidFill>
                        <a:srgbClr val="000000"/>
                      </a:solidFill>
                      <a:latin typeface="宋体" panose="02010600030101010101" pitchFamily="2" charset="-122"/>
                      <a:ea typeface="宋体" panose="02010600030101010101" pitchFamily="2" charset="-122"/>
                    </a:rPr>
                    <a:t>电视机</a:t>
                  </a:r>
                </a:p>
              </p:txBody>
            </p:sp>
          </p:grpSp>
          <p:cxnSp>
            <p:nvCxnSpPr>
              <p:cNvPr id="70" name="直接箭头连接符 69">
                <a:extLst>
                  <a:ext uri="{FF2B5EF4-FFF2-40B4-BE49-F238E27FC236}">
                    <a16:creationId xmlns:a16="http://schemas.microsoft.com/office/drawing/2014/main" id="{97A16797-3058-48B0-88CC-B29EEE32CBE3}"/>
                  </a:ext>
                </a:extLst>
              </p:cNvPr>
              <p:cNvCxnSpPr>
                <a:cxnSpLocks/>
              </p:cNvCxnSpPr>
              <p:nvPr/>
            </p:nvCxnSpPr>
            <p:spPr>
              <a:xfrm flipH="1" flipV="1">
                <a:off x="1714094" y="1613057"/>
                <a:ext cx="2418864" cy="1490728"/>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grpSp>
        <p:sp>
          <p:nvSpPr>
            <p:cNvPr id="48" name="文本框 65">
              <a:extLst>
                <a:ext uri="{FF2B5EF4-FFF2-40B4-BE49-F238E27FC236}">
                  <a16:creationId xmlns:a16="http://schemas.microsoft.com/office/drawing/2014/main" id="{5AF21820-7797-497A-84D7-CD6EC4443342}"/>
                </a:ext>
              </a:extLst>
            </p:cNvPr>
            <p:cNvSpPr txBox="1"/>
            <p:nvPr/>
          </p:nvSpPr>
          <p:spPr>
            <a:xfrm>
              <a:off x="6966296" y="2885079"/>
              <a:ext cx="1781618" cy="461665"/>
            </a:xfrm>
            <a:prstGeom prst="rect">
              <a:avLst/>
            </a:prstGeom>
            <a:noFill/>
          </p:spPr>
          <p:txBody>
            <a:bodyPr wrap="square" rtlCol="0" anchor="t">
              <a:spAutoFit/>
            </a:bodyPr>
            <a:lstStyle/>
            <a:p>
              <a:pPr algn="ctr"/>
              <a:r>
                <a:rPr lang="en-US" altLang="zh-CN" sz="1200" dirty="0">
                  <a:solidFill>
                    <a:srgbClr val="000000"/>
                  </a:solidFill>
                  <a:latin typeface="宋体" panose="02010600030101010101" pitchFamily="2" charset="-122"/>
                  <a:ea typeface="宋体" panose="02010600030101010101" pitchFamily="2" charset="-122"/>
                </a:rPr>
                <a:t>LED</a:t>
              </a:r>
              <a:r>
                <a:rPr lang="zh-CN" altLang="en-US" sz="1200" dirty="0">
                  <a:solidFill>
                    <a:srgbClr val="000000"/>
                  </a:solidFill>
                  <a:latin typeface="宋体" panose="02010600030101010101" pitchFamily="2" charset="-122"/>
                  <a:ea typeface="宋体" panose="02010600030101010101" pitchFamily="2" charset="-122"/>
                </a:rPr>
                <a:t>室内小间距全彩</a:t>
              </a:r>
              <a:endParaRPr lang="en-US" altLang="zh-CN" sz="1200" dirty="0">
                <a:solidFill>
                  <a:srgbClr val="000000"/>
                </a:solidFill>
                <a:latin typeface="宋体" panose="02010600030101010101" pitchFamily="2" charset="-122"/>
                <a:ea typeface="宋体" panose="02010600030101010101" pitchFamily="2" charset="-122"/>
              </a:endParaRPr>
            </a:p>
            <a:p>
              <a:pPr algn="ctr"/>
              <a:r>
                <a:rPr lang="zh-CN" altLang="en-US" sz="1200" dirty="0">
                  <a:solidFill>
                    <a:srgbClr val="000000"/>
                  </a:solidFill>
                  <a:latin typeface="宋体" panose="02010600030101010101" pitchFamily="2" charset="-122"/>
                  <a:ea typeface="宋体" panose="02010600030101010101" pitchFamily="2" charset="-122"/>
                </a:rPr>
                <a:t>大屏幕</a:t>
              </a:r>
            </a:p>
          </p:txBody>
        </p:sp>
      </p:grpSp>
    </p:spTree>
    <p:extLst>
      <p:ext uri="{BB962C8B-B14F-4D97-AF65-F5344CB8AC3E}">
        <p14:creationId xmlns:p14="http://schemas.microsoft.com/office/powerpoint/2010/main" val="733834597"/>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8107985"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4.12.</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共享会议系统</a:t>
            </a:r>
          </a:p>
        </p:txBody>
      </p:sp>
      <p:sp>
        <p:nvSpPr>
          <p:cNvPr id="44" name="TextBox 22"/>
          <p:cNvSpPr txBox="1"/>
          <p:nvPr/>
        </p:nvSpPr>
        <p:spPr>
          <a:xfrm>
            <a:off x="1288432" y="969620"/>
            <a:ext cx="5134796" cy="430883"/>
          </a:xfrm>
          <a:prstGeom prst="rect">
            <a:avLst/>
          </a:prstGeom>
          <a:noFill/>
        </p:spPr>
        <p:txBody>
          <a:bodyPr wrap="square" lIns="121917" tIns="60958" rIns="121917" bIns="60958" rtlCol="0">
            <a:spAutoFit/>
          </a:bodyPr>
          <a:lstStyle/>
          <a:p>
            <a:r>
              <a:rPr lang="zh-CN" altLang="en-US" sz="2000" b="1" dirty="0">
                <a:solidFill>
                  <a:schemeClr val="accent5">
                    <a:lumMod val="75000"/>
                  </a:schemeClr>
                </a:solidFill>
                <a:cs typeface="+mn-ea"/>
                <a:sym typeface="+mn-lt"/>
              </a:rPr>
              <a:t>会议管理</a:t>
            </a:r>
            <a:r>
              <a:rPr lang="en-US" altLang="zh-CN" sz="2000" b="1" dirty="0">
                <a:solidFill>
                  <a:schemeClr val="accent5">
                    <a:lumMod val="75000"/>
                  </a:schemeClr>
                </a:solidFill>
                <a:cs typeface="+mn-ea"/>
                <a:sym typeface="+mn-lt"/>
              </a:rPr>
              <a:t>——</a:t>
            </a:r>
            <a:r>
              <a:rPr lang="zh-CN" altLang="en-US" sz="2000" b="1" dirty="0">
                <a:solidFill>
                  <a:schemeClr val="accent5">
                    <a:lumMod val="75000"/>
                  </a:schemeClr>
                </a:solidFill>
                <a:cs typeface="+mn-ea"/>
                <a:sym typeface="+mn-lt"/>
              </a:rPr>
              <a:t>无纸化会议应用场景</a:t>
            </a:r>
          </a:p>
        </p:txBody>
      </p:sp>
      <p:pic>
        <p:nvPicPr>
          <p:cNvPr id="38" name="Picture 2">
            <a:extLst>
              <a:ext uri="{FF2B5EF4-FFF2-40B4-BE49-F238E27FC236}">
                <a16:creationId xmlns:a16="http://schemas.microsoft.com/office/drawing/2014/main" id="{64BB2AFB-200E-45E8-A828-42BECF1351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832" y="1400503"/>
            <a:ext cx="10638887" cy="524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8093331"/>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8498510"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4.12.</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共享会议系统</a:t>
            </a:r>
          </a:p>
        </p:txBody>
      </p:sp>
      <p:sp>
        <p:nvSpPr>
          <p:cNvPr id="44" name="TextBox 22"/>
          <p:cNvSpPr txBox="1"/>
          <p:nvPr/>
        </p:nvSpPr>
        <p:spPr>
          <a:xfrm>
            <a:off x="1288432" y="969620"/>
            <a:ext cx="5134796" cy="430883"/>
          </a:xfrm>
          <a:prstGeom prst="rect">
            <a:avLst/>
          </a:prstGeom>
          <a:noFill/>
        </p:spPr>
        <p:txBody>
          <a:bodyPr wrap="square" lIns="121917" tIns="60958" rIns="121917" bIns="60958" rtlCol="0">
            <a:spAutoFit/>
          </a:bodyPr>
          <a:lstStyle/>
          <a:p>
            <a:pPr lvl="0"/>
            <a:r>
              <a:rPr lang="zh-CN" altLang="en-US" sz="2000" b="1" dirty="0">
                <a:solidFill>
                  <a:schemeClr val="accent5">
                    <a:lumMod val="75000"/>
                  </a:schemeClr>
                </a:solidFill>
                <a:cs typeface="+mn-ea"/>
                <a:sym typeface="+mn-lt"/>
              </a:rPr>
              <a:t>会议管理</a:t>
            </a:r>
            <a:r>
              <a:rPr lang="en-US" altLang="zh-CN" sz="2000" b="1" dirty="0">
                <a:solidFill>
                  <a:schemeClr val="accent5">
                    <a:lumMod val="75000"/>
                  </a:schemeClr>
                </a:solidFill>
                <a:cs typeface="+mn-ea"/>
                <a:sym typeface="+mn-lt"/>
              </a:rPr>
              <a:t>——</a:t>
            </a:r>
            <a:r>
              <a:rPr lang="zh-CN" altLang="en-US" sz="2000" b="1" dirty="0">
                <a:solidFill>
                  <a:schemeClr val="accent5">
                    <a:lumMod val="75000"/>
                  </a:schemeClr>
                </a:solidFill>
                <a:cs typeface="+mn-ea"/>
                <a:sym typeface="+mn-lt"/>
              </a:rPr>
              <a:t>培训室应用场景</a:t>
            </a:r>
          </a:p>
        </p:txBody>
      </p:sp>
      <p:grpSp>
        <p:nvGrpSpPr>
          <p:cNvPr id="39" name="组合 38">
            <a:extLst>
              <a:ext uri="{FF2B5EF4-FFF2-40B4-BE49-F238E27FC236}">
                <a16:creationId xmlns:a16="http://schemas.microsoft.com/office/drawing/2014/main" id="{C5DE8780-725A-4AC4-80F0-9FE03786F2F3}"/>
              </a:ext>
            </a:extLst>
          </p:cNvPr>
          <p:cNvGrpSpPr/>
          <p:nvPr/>
        </p:nvGrpSpPr>
        <p:grpSpPr>
          <a:xfrm>
            <a:off x="1182067" y="1458712"/>
            <a:ext cx="10057433" cy="5237363"/>
            <a:chOff x="12859" y="15240"/>
            <a:chExt cx="9136856" cy="5151120"/>
          </a:xfrm>
        </p:grpSpPr>
        <p:pic>
          <p:nvPicPr>
            <p:cNvPr id="40" name="图片 39">
              <a:extLst>
                <a:ext uri="{FF2B5EF4-FFF2-40B4-BE49-F238E27FC236}">
                  <a16:creationId xmlns:a16="http://schemas.microsoft.com/office/drawing/2014/main" id="{4FE7883F-727F-4B9E-A7B7-B6FB91CDB722}"/>
                </a:ext>
              </a:extLst>
            </p:cNvPr>
            <p:cNvPicPr>
              <a:picLocks noChangeAspect="1"/>
            </p:cNvPicPr>
            <p:nvPr/>
          </p:nvPicPr>
          <p:blipFill>
            <a:blip r:embed="rId3" cstate="print"/>
            <a:stretch>
              <a:fillRect/>
            </a:stretch>
          </p:blipFill>
          <p:spPr>
            <a:xfrm>
              <a:off x="2245995" y="698183"/>
              <a:ext cx="4835843" cy="2928461"/>
            </a:xfrm>
            <a:prstGeom prst="rect">
              <a:avLst/>
            </a:prstGeom>
          </p:spPr>
        </p:pic>
        <p:sp>
          <p:nvSpPr>
            <p:cNvPr id="41" name="矩形 40">
              <a:extLst>
                <a:ext uri="{FF2B5EF4-FFF2-40B4-BE49-F238E27FC236}">
                  <a16:creationId xmlns:a16="http://schemas.microsoft.com/office/drawing/2014/main" id="{F93BE0DA-9F7B-42B4-AEC4-26A58BF5C1C5}"/>
                </a:ext>
              </a:extLst>
            </p:cNvPr>
            <p:cNvSpPr/>
            <p:nvPr/>
          </p:nvSpPr>
          <p:spPr>
            <a:xfrm rot="5400000">
              <a:off x="4601051" y="2959894"/>
              <a:ext cx="57150" cy="5705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350">
                <a:solidFill>
                  <a:srgbClr val="000000"/>
                </a:solidFill>
                <a:latin typeface="Franklin Gothic Book"/>
                <a:ea typeface="黑体" panose="02010609060101010101" pitchFamily="49" charset="-122"/>
              </a:endParaRPr>
            </a:p>
          </p:txBody>
        </p:sp>
        <p:sp>
          <p:nvSpPr>
            <p:cNvPr id="42" name="矩形 41">
              <a:extLst>
                <a:ext uri="{FF2B5EF4-FFF2-40B4-BE49-F238E27FC236}">
                  <a16:creationId xmlns:a16="http://schemas.microsoft.com/office/drawing/2014/main" id="{CD23EE7B-3D5E-4C14-8E8C-B4728240E6F0}"/>
                </a:ext>
              </a:extLst>
            </p:cNvPr>
            <p:cNvSpPr/>
            <p:nvPr/>
          </p:nvSpPr>
          <p:spPr>
            <a:xfrm rot="7380000">
              <a:off x="2967038" y="2365058"/>
              <a:ext cx="57150" cy="786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350">
                <a:solidFill>
                  <a:srgbClr val="000000"/>
                </a:solidFill>
                <a:latin typeface="Franklin Gothic Book"/>
                <a:ea typeface="黑体" panose="02010609060101010101" pitchFamily="49" charset="-122"/>
              </a:endParaRPr>
            </a:p>
          </p:txBody>
        </p:sp>
        <p:sp>
          <p:nvSpPr>
            <p:cNvPr id="43" name="矩形 42">
              <a:extLst>
                <a:ext uri="{FF2B5EF4-FFF2-40B4-BE49-F238E27FC236}">
                  <a16:creationId xmlns:a16="http://schemas.microsoft.com/office/drawing/2014/main" id="{83F6A53D-B518-4B44-AB72-57FD7569893A}"/>
                </a:ext>
              </a:extLst>
            </p:cNvPr>
            <p:cNvSpPr/>
            <p:nvPr/>
          </p:nvSpPr>
          <p:spPr>
            <a:xfrm rot="3720000">
              <a:off x="6300788" y="2393633"/>
              <a:ext cx="57150" cy="78628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350">
                <a:solidFill>
                  <a:srgbClr val="000000"/>
                </a:solidFill>
                <a:latin typeface="Franklin Gothic Book"/>
                <a:ea typeface="黑体" panose="02010609060101010101" pitchFamily="49" charset="-122"/>
              </a:endParaRPr>
            </a:p>
          </p:txBody>
        </p:sp>
        <p:sp>
          <p:nvSpPr>
            <p:cNvPr id="79" name=" 216">
              <a:extLst>
                <a:ext uri="{FF2B5EF4-FFF2-40B4-BE49-F238E27FC236}">
                  <a16:creationId xmlns:a16="http://schemas.microsoft.com/office/drawing/2014/main" id="{19D8CF8D-A65B-4F40-9DA2-6D648BDC1DB4}"/>
                </a:ext>
              </a:extLst>
            </p:cNvPr>
            <p:cNvSpPr/>
            <p:nvPr/>
          </p:nvSpPr>
          <p:spPr>
            <a:xfrm>
              <a:off x="4535805" y="1669732"/>
              <a:ext cx="187643" cy="193358"/>
            </a:xfrm>
            <a:prstGeom prst="sun">
              <a:avLst/>
            </a:prstGeom>
          </p:spPr>
          <p:style>
            <a:lnRef idx="1">
              <a:schemeClr val="accent3"/>
            </a:lnRef>
            <a:fillRef idx="3">
              <a:schemeClr val="accent3"/>
            </a:fillRef>
            <a:effectRef idx="2">
              <a:schemeClr val="accent3"/>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sp>
          <p:nvSpPr>
            <p:cNvPr id="80" name=" 184">
              <a:extLst>
                <a:ext uri="{FF2B5EF4-FFF2-40B4-BE49-F238E27FC236}">
                  <a16:creationId xmlns:a16="http://schemas.microsoft.com/office/drawing/2014/main" id="{C41B514A-F07D-49FC-9185-584636DF318E}"/>
                </a:ext>
              </a:extLst>
            </p:cNvPr>
            <p:cNvSpPr/>
            <p:nvPr/>
          </p:nvSpPr>
          <p:spPr>
            <a:xfrm>
              <a:off x="2436019" y="901065"/>
              <a:ext cx="214313" cy="200025"/>
            </a:xfrm>
            <a:prstGeom prst="ellipse">
              <a:avLst/>
            </a:prstGeom>
          </p:spPr>
          <p:style>
            <a:lnRef idx="1">
              <a:schemeClr val="accent2"/>
            </a:lnRef>
            <a:fillRef idx="2">
              <a:schemeClr val="accent2"/>
            </a:fillRef>
            <a:effectRef idx="1">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sp>
          <p:nvSpPr>
            <p:cNvPr id="81" name=" 184">
              <a:extLst>
                <a:ext uri="{FF2B5EF4-FFF2-40B4-BE49-F238E27FC236}">
                  <a16:creationId xmlns:a16="http://schemas.microsoft.com/office/drawing/2014/main" id="{943BFEF9-E228-49C6-A5FA-C47C6ED5BE31}"/>
                </a:ext>
              </a:extLst>
            </p:cNvPr>
            <p:cNvSpPr/>
            <p:nvPr/>
          </p:nvSpPr>
          <p:spPr>
            <a:xfrm>
              <a:off x="6592252" y="879158"/>
              <a:ext cx="214313" cy="200025"/>
            </a:xfrm>
            <a:prstGeom prst="ellipse">
              <a:avLst/>
            </a:prstGeom>
          </p:spPr>
          <p:style>
            <a:lnRef idx="1">
              <a:schemeClr val="accent2"/>
            </a:lnRef>
            <a:fillRef idx="2">
              <a:schemeClr val="accent2"/>
            </a:fillRef>
            <a:effectRef idx="1">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sp>
          <p:nvSpPr>
            <p:cNvPr id="82" name=" 184">
              <a:extLst>
                <a:ext uri="{FF2B5EF4-FFF2-40B4-BE49-F238E27FC236}">
                  <a16:creationId xmlns:a16="http://schemas.microsoft.com/office/drawing/2014/main" id="{2F1F023C-0C01-448A-9872-661624803438}"/>
                </a:ext>
              </a:extLst>
            </p:cNvPr>
            <p:cNvSpPr/>
            <p:nvPr/>
          </p:nvSpPr>
          <p:spPr>
            <a:xfrm>
              <a:off x="6548914" y="3073718"/>
              <a:ext cx="214313" cy="200025"/>
            </a:xfrm>
            <a:prstGeom prst="ellipse">
              <a:avLst/>
            </a:prstGeom>
          </p:spPr>
          <p:style>
            <a:lnRef idx="1">
              <a:schemeClr val="accent2"/>
            </a:lnRef>
            <a:fillRef idx="2">
              <a:schemeClr val="accent2"/>
            </a:fillRef>
            <a:effectRef idx="1">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sp>
          <p:nvSpPr>
            <p:cNvPr id="83" name=" 184">
              <a:extLst>
                <a:ext uri="{FF2B5EF4-FFF2-40B4-BE49-F238E27FC236}">
                  <a16:creationId xmlns:a16="http://schemas.microsoft.com/office/drawing/2014/main" id="{F6A9A750-5BD9-4F29-B28B-2BBF0CA909EB}"/>
                </a:ext>
              </a:extLst>
            </p:cNvPr>
            <p:cNvSpPr/>
            <p:nvPr/>
          </p:nvSpPr>
          <p:spPr>
            <a:xfrm>
              <a:off x="2544127" y="3073718"/>
              <a:ext cx="214313" cy="200025"/>
            </a:xfrm>
            <a:prstGeom prst="ellipse">
              <a:avLst/>
            </a:prstGeom>
          </p:spPr>
          <p:style>
            <a:lnRef idx="1">
              <a:schemeClr val="accent2"/>
            </a:lnRef>
            <a:fillRef idx="2">
              <a:schemeClr val="accent2"/>
            </a:fillRef>
            <a:effectRef idx="1">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sp>
          <p:nvSpPr>
            <p:cNvPr id="84" name="矩形 83">
              <a:extLst>
                <a:ext uri="{FF2B5EF4-FFF2-40B4-BE49-F238E27FC236}">
                  <a16:creationId xmlns:a16="http://schemas.microsoft.com/office/drawing/2014/main" id="{F33C3ACD-CCEF-4AB4-92DA-6EA8867AA683}"/>
                </a:ext>
              </a:extLst>
            </p:cNvPr>
            <p:cNvSpPr/>
            <p:nvPr/>
          </p:nvSpPr>
          <p:spPr>
            <a:xfrm rot="5400000">
              <a:off x="3144203" y="3419476"/>
              <a:ext cx="60960" cy="3319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solidFill>
                  <a:srgbClr val="FFFFFF"/>
                </a:solidFill>
                <a:latin typeface="Franklin Gothic Book"/>
                <a:ea typeface="黑体" panose="02010609060101010101" pitchFamily="49" charset="-122"/>
              </a:endParaRPr>
            </a:p>
          </p:txBody>
        </p:sp>
        <p:sp>
          <p:nvSpPr>
            <p:cNvPr id="85" name="矩形 84">
              <a:extLst>
                <a:ext uri="{FF2B5EF4-FFF2-40B4-BE49-F238E27FC236}">
                  <a16:creationId xmlns:a16="http://schemas.microsoft.com/office/drawing/2014/main" id="{8FEC1C05-25A9-4670-88A7-F6AD1676E813}"/>
                </a:ext>
              </a:extLst>
            </p:cNvPr>
            <p:cNvSpPr/>
            <p:nvPr/>
          </p:nvSpPr>
          <p:spPr>
            <a:xfrm rot="5400000">
              <a:off x="2723674" y="3402330"/>
              <a:ext cx="60484" cy="2076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solidFill>
                  <a:srgbClr val="000000"/>
                </a:solidFill>
                <a:latin typeface="Franklin Gothic Book"/>
                <a:ea typeface="黑体" panose="02010609060101010101" pitchFamily="49" charset="-122"/>
              </a:endParaRPr>
            </a:p>
          </p:txBody>
        </p:sp>
        <p:sp>
          <p:nvSpPr>
            <p:cNvPr id="86" name="矩形 85">
              <a:extLst>
                <a:ext uri="{FF2B5EF4-FFF2-40B4-BE49-F238E27FC236}">
                  <a16:creationId xmlns:a16="http://schemas.microsoft.com/office/drawing/2014/main" id="{392A655A-70CC-492F-9FCF-FE2A740E9B7B}"/>
                </a:ext>
              </a:extLst>
            </p:cNvPr>
            <p:cNvSpPr/>
            <p:nvPr/>
          </p:nvSpPr>
          <p:spPr>
            <a:xfrm rot="5400000">
              <a:off x="6476524" y="3382804"/>
              <a:ext cx="60484" cy="2076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solidFill>
                  <a:srgbClr val="000000"/>
                </a:solidFill>
                <a:latin typeface="Franklin Gothic Book"/>
                <a:ea typeface="黑体" panose="02010609060101010101" pitchFamily="49" charset="-122"/>
              </a:endParaRPr>
            </a:p>
          </p:txBody>
        </p:sp>
        <p:sp>
          <p:nvSpPr>
            <p:cNvPr id="87" name=" 194">
              <a:extLst>
                <a:ext uri="{FF2B5EF4-FFF2-40B4-BE49-F238E27FC236}">
                  <a16:creationId xmlns:a16="http://schemas.microsoft.com/office/drawing/2014/main" id="{CE547F64-2349-437D-99DC-2FB3791C08B3}"/>
                </a:ext>
              </a:extLst>
            </p:cNvPr>
            <p:cNvSpPr/>
            <p:nvPr/>
          </p:nvSpPr>
          <p:spPr>
            <a:xfrm>
              <a:off x="3970021" y="3203258"/>
              <a:ext cx="99536" cy="84296"/>
            </a:xfrm>
            <a:prstGeom prst="octagon">
              <a:avLst>
                <a:gd name="adj" fmla="val 50000"/>
              </a:avLst>
            </a:prstGeom>
          </p:spPr>
          <p:style>
            <a:lnRef idx="2">
              <a:schemeClr val="accent2">
                <a:shade val="50000"/>
              </a:schemeClr>
            </a:lnRef>
            <a:fillRef idx="1">
              <a:schemeClr val="accent2"/>
            </a:fillRef>
            <a:effectRef idx="0">
              <a:schemeClr val="accent2"/>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latin typeface="Franklin Gothic Book"/>
                <a:ea typeface="黑体" panose="02010609060101010101" pitchFamily="49" charset="-122"/>
              </a:endParaRPr>
            </a:p>
          </p:txBody>
        </p:sp>
        <p:pic>
          <p:nvPicPr>
            <p:cNvPr id="88" name="图片 87">
              <a:extLst>
                <a:ext uri="{FF2B5EF4-FFF2-40B4-BE49-F238E27FC236}">
                  <a16:creationId xmlns:a16="http://schemas.microsoft.com/office/drawing/2014/main" id="{05D7361A-2F41-4EA4-A291-459171136902}"/>
                </a:ext>
              </a:extLst>
            </p:cNvPr>
            <p:cNvPicPr>
              <a:picLocks noChangeAspect="1"/>
            </p:cNvPicPr>
            <p:nvPr/>
          </p:nvPicPr>
          <p:blipFill>
            <a:blip r:embed="rId4" cstate="print"/>
            <a:stretch>
              <a:fillRect/>
            </a:stretch>
          </p:blipFill>
          <p:spPr>
            <a:xfrm>
              <a:off x="12859" y="3322320"/>
              <a:ext cx="1790224" cy="1786414"/>
            </a:xfrm>
            <a:prstGeom prst="rect">
              <a:avLst/>
            </a:prstGeom>
          </p:spPr>
        </p:pic>
        <p:pic>
          <p:nvPicPr>
            <p:cNvPr id="89" name="图片 88">
              <a:extLst>
                <a:ext uri="{FF2B5EF4-FFF2-40B4-BE49-F238E27FC236}">
                  <a16:creationId xmlns:a16="http://schemas.microsoft.com/office/drawing/2014/main" id="{6AE6B439-A8D8-464D-9670-9F76B7CB8510}"/>
                </a:ext>
              </a:extLst>
            </p:cNvPr>
            <p:cNvPicPr>
              <a:picLocks noChangeAspect="1"/>
            </p:cNvPicPr>
            <p:nvPr/>
          </p:nvPicPr>
          <p:blipFill>
            <a:blip r:embed="rId5" cstate="print"/>
            <a:stretch>
              <a:fillRect/>
            </a:stretch>
          </p:blipFill>
          <p:spPr>
            <a:xfrm>
              <a:off x="4923472" y="3926682"/>
              <a:ext cx="1883093" cy="948214"/>
            </a:xfrm>
            <a:prstGeom prst="rect">
              <a:avLst/>
            </a:prstGeom>
          </p:spPr>
        </p:pic>
        <p:grpSp>
          <p:nvGrpSpPr>
            <p:cNvPr id="90" name="组合 89">
              <a:extLst>
                <a:ext uri="{FF2B5EF4-FFF2-40B4-BE49-F238E27FC236}">
                  <a16:creationId xmlns:a16="http://schemas.microsoft.com/office/drawing/2014/main" id="{CA9EF867-CCFD-4A77-83B4-AAA2FD4363CF}"/>
                </a:ext>
              </a:extLst>
            </p:cNvPr>
            <p:cNvGrpSpPr/>
            <p:nvPr/>
          </p:nvGrpSpPr>
          <p:grpSpPr>
            <a:xfrm>
              <a:off x="2650332" y="3823811"/>
              <a:ext cx="1716881" cy="1318260"/>
              <a:chOff x="27" y="4523"/>
              <a:chExt cx="4090" cy="3348"/>
            </a:xfrm>
          </p:grpSpPr>
          <p:grpSp>
            <p:nvGrpSpPr>
              <p:cNvPr id="110" name="组合 109">
                <a:extLst>
                  <a:ext uri="{FF2B5EF4-FFF2-40B4-BE49-F238E27FC236}">
                    <a16:creationId xmlns:a16="http://schemas.microsoft.com/office/drawing/2014/main" id="{1DEE3283-BF8C-429E-901F-382BC287ABE2}"/>
                  </a:ext>
                </a:extLst>
              </p:cNvPr>
              <p:cNvGrpSpPr/>
              <p:nvPr/>
            </p:nvGrpSpPr>
            <p:grpSpPr>
              <a:xfrm>
                <a:off x="27" y="4523"/>
                <a:ext cx="4090" cy="3348"/>
                <a:chOff x="27" y="4523"/>
                <a:chExt cx="4090" cy="3348"/>
              </a:xfrm>
            </p:grpSpPr>
            <p:pic>
              <p:nvPicPr>
                <p:cNvPr id="112" name="图片 111">
                  <a:extLst>
                    <a:ext uri="{FF2B5EF4-FFF2-40B4-BE49-F238E27FC236}">
                      <a16:creationId xmlns:a16="http://schemas.microsoft.com/office/drawing/2014/main" id="{272DE850-C20E-45C3-8BEE-2F05CB63A9C2}"/>
                    </a:ext>
                  </a:extLst>
                </p:cNvPr>
                <p:cNvPicPr>
                  <a:picLocks noChangeAspect="1"/>
                </p:cNvPicPr>
                <p:nvPr/>
              </p:nvPicPr>
              <p:blipFill>
                <a:blip r:embed="rId6" cstate="print"/>
                <a:stretch>
                  <a:fillRect/>
                </a:stretch>
              </p:blipFill>
              <p:spPr>
                <a:xfrm>
                  <a:off x="27" y="4523"/>
                  <a:ext cx="4090" cy="3348"/>
                </a:xfrm>
                <a:prstGeom prst="rect">
                  <a:avLst/>
                </a:prstGeom>
              </p:spPr>
            </p:pic>
            <p:pic>
              <p:nvPicPr>
                <p:cNvPr id="113" name="图片 112">
                  <a:extLst>
                    <a:ext uri="{FF2B5EF4-FFF2-40B4-BE49-F238E27FC236}">
                      <a16:creationId xmlns:a16="http://schemas.microsoft.com/office/drawing/2014/main" id="{42A1F244-BE49-4437-BA04-6D4F3BB574EB}"/>
                    </a:ext>
                  </a:extLst>
                </p:cNvPr>
                <p:cNvPicPr>
                  <a:picLocks noChangeAspect="1"/>
                </p:cNvPicPr>
                <p:nvPr/>
              </p:nvPicPr>
              <p:blipFill>
                <a:blip r:embed="rId7" cstate="print"/>
                <a:stretch>
                  <a:fillRect/>
                </a:stretch>
              </p:blipFill>
              <p:spPr>
                <a:xfrm>
                  <a:off x="676" y="6999"/>
                  <a:ext cx="2430" cy="251"/>
                </a:xfrm>
                <a:prstGeom prst="rect">
                  <a:avLst/>
                </a:prstGeom>
              </p:spPr>
            </p:pic>
          </p:grpSp>
          <p:sp>
            <p:nvSpPr>
              <p:cNvPr id="111" name="文本框 45">
                <a:extLst>
                  <a:ext uri="{FF2B5EF4-FFF2-40B4-BE49-F238E27FC236}">
                    <a16:creationId xmlns:a16="http://schemas.microsoft.com/office/drawing/2014/main" id="{629215EA-57F7-4CF6-A344-311F6A9C6430}"/>
                  </a:ext>
                </a:extLst>
              </p:cNvPr>
              <p:cNvSpPr txBox="1"/>
              <p:nvPr/>
            </p:nvSpPr>
            <p:spPr>
              <a:xfrm>
                <a:off x="53" y="6908"/>
                <a:ext cx="4064" cy="586"/>
              </a:xfrm>
              <a:prstGeom prst="rect">
                <a:avLst/>
              </a:prstGeom>
              <a:noFill/>
            </p:spPr>
            <p:txBody>
              <a:bodyPr wrap="square" rtlCol="0" anchor="t">
                <a:spAutoFit/>
              </a:bodyPr>
              <a:lstStyle/>
              <a:p>
                <a:pPr algn="ctr"/>
                <a:r>
                  <a:rPr lang="zh-CN" altLang="en-US" sz="900" b="1">
                    <a:solidFill>
                      <a:srgbClr val="000000"/>
                    </a:solidFill>
                    <a:latin typeface="宋体" panose="02010600030101010101" pitchFamily="2" charset="-122"/>
                    <a:ea typeface="宋体" panose="02010600030101010101" pitchFamily="2" charset="-122"/>
                  </a:rPr>
                  <a:t>电子白板（</a:t>
                </a:r>
                <a:r>
                  <a:rPr lang="en-US" altLang="zh-CN" sz="900" b="1">
                    <a:solidFill>
                      <a:srgbClr val="000000"/>
                    </a:solidFill>
                    <a:latin typeface="宋体" panose="02010600030101010101" pitchFamily="2" charset="-122"/>
                    <a:ea typeface="宋体" panose="02010600030101010101" pitchFamily="2" charset="-122"/>
                  </a:rPr>
                  <a:t>65</a:t>
                </a:r>
                <a:r>
                  <a:rPr lang="zh-CN" altLang="en-US" sz="900" b="1">
                    <a:solidFill>
                      <a:srgbClr val="000000"/>
                    </a:solidFill>
                    <a:latin typeface="宋体" panose="02010600030101010101" pitchFamily="2" charset="-122"/>
                    <a:ea typeface="宋体" panose="02010600030101010101" pitchFamily="2" charset="-122"/>
                  </a:rPr>
                  <a:t>寸）</a:t>
                </a:r>
              </a:p>
            </p:txBody>
          </p:sp>
        </p:grpSp>
        <p:grpSp>
          <p:nvGrpSpPr>
            <p:cNvPr id="91" name="组合 90">
              <a:extLst>
                <a:ext uri="{FF2B5EF4-FFF2-40B4-BE49-F238E27FC236}">
                  <a16:creationId xmlns:a16="http://schemas.microsoft.com/office/drawing/2014/main" id="{465536FD-E4C1-4609-869E-EB2C2F6C2672}"/>
                </a:ext>
              </a:extLst>
            </p:cNvPr>
            <p:cNvGrpSpPr/>
            <p:nvPr/>
          </p:nvGrpSpPr>
          <p:grpSpPr>
            <a:xfrm>
              <a:off x="7493317" y="111919"/>
              <a:ext cx="1656398" cy="1216170"/>
              <a:chOff x="15068" y="7796"/>
              <a:chExt cx="4064" cy="3165"/>
            </a:xfrm>
          </p:grpSpPr>
          <p:pic>
            <p:nvPicPr>
              <p:cNvPr id="108" name="图片 107">
                <a:extLst>
                  <a:ext uri="{FF2B5EF4-FFF2-40B4-BE49-F238E27FC236}">
                    <a16:creationId xmlns:a16="http://schemas.microsoft.com/office/drawing/2014/main" id="{3A82FB93-E965-4D80-B59B-F780D101A690}"/>
                  </a:ext>
                </a:extLst>
              </p:cNvPr>
              <p:cNvPicPr>
                <a:picLocks noChangeAspect="1"/>
              </p:cNvPicPr>
              <p:nvPr/>
            </p:nvPicPr>
            <p:blipFill>
              <a:blip r:embed="rId8" cstate="print"/>
              <a:stretch>
                <a:fillRect/>
              </a:stretch>
            </p:blipFill>
            <p:spPr>
              <a:xfrm>
                <a:off x="16200" y="7796"/>
                <a:ext cx="1800" cy="2595"/>
              </a:xfrm>
              <a:prstGeom prst="rect">
                <a:avLst/>
              </a:prstGeom>
            </p:spPr>
          </p:pic>
          <p:sp>
            <p:nvSpPr>
              <p:cNvPr id="109" name="文本框 43">
                <a:extLst>
                  <a:ext uri="{FF2B5EF4-FFF2-40B4-BE49-F238E27FC236}">
                    <a16:creationId xmlns:a16="http://schemas.microsoft.com/office/drawing/2014/main" id="{1E44384D-6B59-4D74-BCCA-00A040300900}"/>
                  </a:ext>
                </a:extLst>
              </p:cNvPr>
              <p:cNvSpPr txBox="1"/>
              <p:nvPr/>
            </p:nvSpPr>
            <p:spPr>
              <a:xfrm>
                <a:off x="15068" y="10240"/>
                <a:ext cx="4064" cy="721"/>
              </a:xfrm>
              <a:prstGeom prst="rect">
                <a:avLst/>
              </a:prstGeom>
              <a:noFill/>
            </p:spPr>
            <p:txBody>
              <a:bodyPr wrap="square" rtlCol="0" anchor="t">
                <a:spAutoFit/>
              </a:bodyPr>
              <a:lstStyle/>
              <a:p>
                <a:pPr algn="ctr"/>
                <a:r>
                  <a:rPr lang="zh-CN" altLang="en-US" sz="1200">
                    <a:solidFill>
                      <a:srgbClr val="000000"/>
                    </a:solidFill>
                    <a:latin typeface="宋体" panose="02010600030101010101" pitchFamily="2" charset="-122"/>
                    <a:ea typeface="宋体" panose="02010600030101010101" pitchFamily="2" charset="-122"/>
                  </a:rPr>
                  <a:t>会议音箱</a:t>
                </a:r>
                <a:endParaRPr lang="en-US" altLang="zh-CN" sz="1200">
                  <a:solidFill>
                    <a:srgbClr val="000000"/>
                  </a:solidFill>
                  <a:latin typeface="宋体" panose="02010600030101010101" pitchFamily="2" charset="-122"/>
                  <a:ea typeface="宋体" panose="02010600030101010101" pitchFamily="2" charset="-122"/>
                </a:endParaRPr>
              </a:p>
            </p:txBody>
          </p:sp>
        </p:grpSp>
        <p:pic>
          <p:nvPicPr>
            <p:cNvPr id="92" name="图片 91">
              <a:extLst>
                <a:ext uri="{FF2B5EF4-FFF2-40B4-BE49-F238E27FC236}">
                  <a16:creationId xmlns:a16="http://schemas.microsoft.com/office/drawing/2014/main" id="{2E3075F5-2EF6-496C-8298-102DDF5F87DD}"/>
                </a:ext>
              </a:extLst>
            </p:cNvPr>
            <p:cNvPicPr>
              <a:picLocks noChangeAspect="1"/>
            </p:cNvPicPr>
            <p:nvPr/>
          </p:nvPicPr>
          <p:blipFill>
            <a:blip r:embed="rId9" cstate="print"/>
            <a:stretch>
              <a:fillRect/>
            </a:stretch>
          </p:blipFill>
          <p:spPr>
            <a:xfrm>
              <a:off x="7349014" y="3799999"/>
              <a:ext cx="1771650" cy="1366361"/>
            </a:xfrm>
            <a:prstGeom prst="rect">
              <a:avLst/>
            </a:prstGeom>
          </p:spPr>
        </p:pic>
        <p:grpSp>
          <p:nvGrpSpPr>
            <p:cNvPr id="93" name="组合 92">
              <a:extLst>
                <a:ext uri="{FF2B5EF4-FFF2-40B4-BE49-F238E27FC236}">
                  <a16:creationId xmlns:a16="http://schemas.microsoft.com/office/drawing/2014/main" id="{74771532-952E-4A09-BB2F-2C15861151B2}"/>
                </a:ext>
              </a:extLst>
            </p:cNvPr>
            <p:cNvGrpSpPr/>
            <p:nvPr/>
          </p:nvGrpSpPr>
          <p:grpSpPr>
            <a:xfrm>
              <a:off x="7743349" y="2255044"/>
              <a:ext cx="1156335" cy="999649"/>
              <a:chOff x="13108" y="219"/>
              <a:chExt cx="2428" cy="2099"/>
            </a:xfrm>
          </p:grpSpPr>
          <p:pic>
            <p:nvPicPr>
              <p:cNvPr id="106" name="图片 105">
                <a:extLst>
                  <a:ext uri="{FF2B5EF4-FFF2-40B4-BE49-F238E27FC236}">
                    <a16:creationId xmlns:a16="http://schemas.microsoft.com/office/drawing/2014/main" id="{484BDDEA-0D82-4691-8CC7-B480C95E1731}"/>
                  </a:ext>
                </a:extLst>
              </p:cNvPr>
              <p:cNvPicPr>
                <a:picLocks noChangeAspect="1"/>
              </p:cNvPicPr>
              <p:nvPr/>
            </p:nvPicPr>
            <p:blipFill>
              <a:blip r:embed="rId10" cstate="print"/>
              <a:stretch>
                <a:fillRect/>
              </a:stretch>
            </p:blipFill>
            <p:spPr>
              <a:xfrm>
                <a:off x="13108" y="750"/>
                <a:ext cx="2428" cy="1568"/>
              </a:xfrm>
              <a:prstGeom prst="rect">
                <a:avLst/>
              </a:prstGeom>
            </p:spPr>
          </p:pic>
          <p:sp>
            <p:nvSpPr>
              <p:cNvPr id="107" name="文本框 41">
                <a:extLst>
                  <a:ext uri="{FF2B5EF4-FFF2-40B4-BE49-F238E27FC236}">
                    <a16:creationId xmlns:a16="http://schemas.microsoft.com/office/drawing/2014/main" id="{7F43CB41-46D2-41DE-8F3A-213F7C06F936}"/>
                  </a:ext>
                </a:extLst>
              </p:cNvPr>
              <p:cNvSpPr txBox="1"/>
              <p:nvPr/>
            </p:nvSpPr>
            <p:spPr>
              <a:xfrm>
                <a:off x="13664" y="219"/>
                <a:ext cx="1799" cy="582"/>
              </a:xfrm>
              <a:prstGeom prst="rect">
                <a:avLst/>
              </a:prstGeom>
              <a:noFill/>
            </p:spPr>
            <p:txBody>
              <a:bodyPr wrap="square" rtlCol="0" anchor="t">
                <a:spAutoFit/>
              </a:bodyPr>
              <a:lstStyle/>
              <a:p>
                <a:r>
                  <a:rPr lang="zh-CN" altLang="en-US" sz="1200">
                    <a:solidFill>
                      <a:srgbClr val="000000"/>
                    </a:solidFill>
                    <a:latin typeface="宋体" panose="02010600030101010101" pitchFamily="2" charset="-122"/>
                    <a:ea typeface="宋体" panose="02010600030101010101" pitchFamily="2" charset="-122"/>
                  </a:rPr>
                  <a:t>无线</a:t>
                </a:r>
                <a:r>
                  <a:rPr lang="en-US" altLang="zh-CN" sz="1200">
                    <a:solidFill>
                      <a:srgbClr val="000000"/>
                    </a:solidFill>
                    <a:latin typeface="宋体" panose="02010600030101010101" pitchFamily="2" charset="-122"/>
                    <a:ea typeface="宋体" panose="02010600030101010101" pitchFamily="2" charset="-122"/>
                  </a:rPr>
                  <a:t>AP</a:t>
                </a:r>
              </a:p>
            </p:txBody>
          </p:sp>
        </p:grpSp>
        <p:grpSp>
          <p:nvGrpSpPr>
            <p:cNvPr id="94" name="组合 93">
              <a:extLst>
                <a:ext uri="{FF2B5EF4-FFF2-40B4-BE49-F238E27FC236}">
                  <a16:creationId xmlns:a16="http://schemas.microsoft.com/office/drawing/2014/main" id="{829E08A3-6535-4A63-AC20-CF7E4A8206CE}"/>
                </a:ext>
              </a:extLst>
            </p:cNvPr>
            <p:cNvGrpSpPr/>
            <p:nvPr/>
          </p:nvGrpSpPr>
          <p:grpSpPr>
            <a:xfrm>
              <a:off x="63818" y="15240"/>
              <a:ext cx="1802606" cy="1887183"/>
              <a:chOff x="15583" y="3086"/>
              <a:chExt cx="4064" cy="4585"/>
            </a:xfrm>
          </p:grpSpPr>
          <p:pic>
            <p:nvPicPr>
              <p:cNvPr id="104" name="图片 103">
                <a:extLst>
                  <a:ext uri="{FF2B5EF4-FFF2-40B4-BE49-F238E27FC236}">
                    <a16:creationId xmlns:a16="http://schemas.microsoft.com/office/drawing/2014/main" id="{00FB5B89-BDC3-4A9C-AE35-76F2F9E256E9}"/>
                  </a:ext>
                </a:extLst>
              </p:cNvPr>
              <p:cNvPicPr>
                <a:picLocks noChangeAspect="1"/>
              </p:cNvPicPr>
              <p:nvPr/>
            </p:nvPicPr>
            <p:blipFill>
              <a:blip r:embed="rId11" cstate="print"/>
              <a:stretch>
                <a:fillRect/>
              </a:stretch>
            </p:blipFill>
            <p:spPr>
              <a:xfrm>
                <a:off x="15755" y="3086"/>
                <a:ext cx="3463" cy="3959"/>
              </a:xfrm>
              <a:prstGeom prst="rect">
                <a:avLst/>
              </a:prstGeom>
            </p:spPr>
          </p:pic>
          <p:sp>
            <p:nvSpPr>
              <p:cNvPr id="105" name="文本框 39">
                <a:extLst>
                  <a:ext uri="{FF2B5EF4-FFF2-40B4-BE49-F238E27FC236}">
                    <a16:creationId xmlns:a16="http://schemas.microsoft.com/office/drawing/2014/main" id="{70F62080-84D3-41BA-AC43-0BBCD0220F16}"/>
                  </a:ext>
                </a:extLst>
              </p:cNvPr>
              <p:cNvSpPr txBox="1"/>
              <p:nvPr/>
            </p:nvSpPr>
            <p:spPr>
              <a:xfrm>
                <a:off x="15583" y="6998"/>
                <a:ext cx="4064" cy="673"/>
              </a:xfrm>
              <a:prstGeom prst="rect">
                <a:avLst/>
              </a:prstGeom>
              <a:noFill/>
            </p:spPr>
            <p:txBody>
              <a:bodyPr wrap="square" rtlCol="0" anchor="t">
                <a:spAutoFit/>
              </a:bodyPr>
              <a:lstStyle/>
              <a:p>
                <a:pPr algn="ctr"/>
                <a:r>
                  <a:rPr lang="zh-CN" altLang="en-US" sz="1200">
                    <a:solidFill>
                      <a:srgbClr val="000000"/>
                    </a:solidFill>
                    <a:latin typeface="宋体" panose="02010600030101010101" pitchFamily="2" charset="-122"/>
                    <a:ea typeface="宋体" panose="02010600030101010101" pitchFamily="2" charset="-122"/>
                  </a:rPr>
                  <a:t>投影幕布</a:t>
                </a:r>
                <a:r>
                  <a:rPr lang="en-US" altLang="zh-CN" sz="1200">
                    <a:solidFill>
                      <a:srgbClr val="000000"/>
                    </a:solidFill>
                    <a:latin typeface="宋体" panose="02010600030101010101" pitchFamily="2" charset="-122"/>
                    <a:ea typeface="宋体" panose="02010600030101010101" pitchFamily="2" charset="-122"/>
                  </a:rPr>
                  <a:t>150</a:t>
                </a:r>
                <a:r>
                  <a:rPr lang="zh-CN" altLang="en-US" sz="1200">
                    <a:solidFill>
                      <a:srgbClr val="000000"/>
                    </a:solidFill>
                    <a:latin typeface="宋体" panose="02010600030101010101" pitchFamily="2" charset="-122"/>
                    <a:ea typeface="宋体" panose="02010600030101010101" pitchFamily="2" charset="-122"/>
                  </a:rPr>
                  <a:t>寸</a:t>
                </a:r>
              </a:p>
            </p:txBody>
          </p:sp>
        </p:grpSp>
        <p:pic>
          <p:nvPicPr>
            <p:cNvPr id="95" name="图片 94">
              <a:extLst>
                <a:ext uri="{FF2B5EF4-FFF2-40B4-BE49-F238E27FC236}">
                  <a16:creationId xmlns:a16="http://schemas.microsoft.com/office/drawing/2014/main" id="{63ED4E5A-3B92-44C0-ACAF-04609CB04043}"/>
                </a:ext>
              </a:extLst>
            </p:cNvPr>
            <p:cNvPicPr>
              <a:picLocks noChangeAspect="1"/>
            </p:cNvPicPr>
            <p:nvPr/>
          </p:nvPicPr>
          <p:blipFill>
            <a:blip r:embed="rId12" cstate="print"/>
            <a:stretch>
              <a:fillRect/>
            </a:stretch>
          </p:blipFill>
          <p:spPr>
            <a:xfrm>
              <a:off x="38100" y="2054543"/>
              <a:ext cx="1656874" cy="881539"/>
            </a:xfrm>
            <a:prstGeom prst="rect">
              <a:avLst/>
            </a:prstGeom>
          </p:spPr>
        </p:pic>
        <p:cxnSp>
          <p:nvCxnSpPr>
            <p:cNvPr id="96" name="直接箭头连接符 95">
              <a:extLst>
                <a:ext uri="{FF2B5EF4-FFF2-40B4-BE49-F238E27FC236}">
                  <a16:creationId xmlns:a16="http://schemas.microsoft.com/office/drawing/2014/main" id="{F124DC89-E45D-4494-9FF9-6A0D43199341}"/>
                </a:ext>
              </a:extLst>
            </p:cNvPr>
            <p:cNvCxnSpPr/>
            <p:nvPr/>
          </p:nvCxnSpPr>
          <p:spPr>
            <a:xfrm>
              <a:off x="5097780" y="3201353"/>
              <a:ext cx="2924175" cy="1181100"/>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cxnSp>
          <p:nvCxnSpPr>
            <p:cNvPr id="97" name="直接箭头连接符 96">
              <a:extLst>
                <a:ext uri="{FF2B5EF4-FFF2-40B4-BE49-F238E27FC236}">
                  <a16:creationId xmlns:a16="http://schemas.microsoft.com/office/drawing/2014/main" id="{24B7E8EA-AD98-4DB7-81DE-22B42BAEFB56}"/>
                </a:ext>
              </a:extLst>
            </p:cNvPr>
            <p:cNvCxnSpPr/>
            <p:nvPr/>
          </p:nvCxnSpPr>
          <p:spPr>
            <a:xfrm>
              <a:off x="4765357" y="1766411"/>
              <a:ext cx="3060383" cy="1038225"/>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cxnSp>
          <p:nvCxnSpPr>
            <p:cNvPr id="98" name="直接箭头连接符 97">
              <a:extLst>
                <a:ext uri="{FF2B5EF4-FFF2-40B4-BE49-F238E27FC236}">
                  <a16:creationId xmlns:a16="http://schemas.microsoft.com/office/drawing/2014/main" id="{43A9027D-067A-41E1-9EFB-69775CCCF32E}"/>
                </a:ext>
              </a:extLst>
            </p:cNvPr>
            <p:cNvCxnSpPr/>
            <p:nvPr/>
          </p:nvCxnSpPr>
          <p:spPr>
            <a:xfrm flipV="1">
              <a:off x="6848475" y="410527"/>
              <a:ext cx="1173480" cy="568643"/>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cxnSp>
          <p:nvCxnSpPr>
            <p:cNvPr id="99" name="直接箭头连接符 98">
              <a:extLst>
                <a:ext uri="{FF2B5EF4-FFF2-40B4-BE49-F238E27FC236}">
                  <a16:creationId xmlns:a16="http://schemas.microsoft.com/office/drawing/2014/main" id="{C7EAFC6B-96F9-48C8-B844-772E063FD17B}"/>
                </a:ext>
              </a:extLst>
            </p:cNvPr>
            <p:cNvCxnSpPr>
              <a:stCxn id="42" idx="2"/>
            </p:cNvCxnSpPr>
            <p:nvPr/>
          </p:nvCxnSpPr>
          <p:spPr>
            <a:xfrm flipH="1" flipV="1">
              <a:off x="1426845" y="1082993"/>
              <a:ext cx="1239203" cy="1461135"/>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cxnSp>
          <p:nvCxnSpPr>
            <p:cNvPr id="100" name="直接箭头连接符 99">
              <a:extLst>
                <a:ext uri="{FF2B5EF4-FFF2-40B4-BE49-F238E27FC236}">
                  <a16:creationId xmlns:a16="http://schemas.microsoft.com/office/drawing/2014/main" id="{0E7A73C4-2C18-4EB9-8807-A126BBFB3DF7}"/>
                </a:ext>
              </a:extLst>
            </p:cNvPr>
            <p:cNvCxnSpPr/>
            <p:nvPr/>
          </p:nvCxnSpPr>
          <p:spPr>
            <a:xfrm flipH="1">
              <a:off x="3970021" y="3228975"/>
              <a:ext cx="587216" cy="578168"/>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cxnSp>
          <p:nvCxnSpPr>
            <p:cNvPr id="101" name="直接箭头连接符 100">
              <a:extLst>
                <a:ext uri="{FF2B5EF4-FFF2-40B4-BE49-F238E27FC236}">
                  <a16:creationId xmlns:a16="http://schemas.microsoft.com/office/drawing/2014/main" id="{14ADDD77-23D5-4DA5-BA78-7EC76E87B697}"/>
                </a:ext>
              </a:extLst>
            </p:cNvPr>
            <p:cNvCxnSpPr/>
            <p:nvPr/>
          </p:nvCxnSpPr>
          <p:spPr>
            <a:xfrm flipH="1" flipV="1">
              <a:off x="1684020" y="2635568"/>
              <a:ext cx="2286000" cy="619125"/>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cxnSp>
          <p:nvCxnSpPr>
            <p:cNvPr id="102" name="直接箭头连接符 101">
              <a:extLst>
                <a:ext uri="{FF2B5EF4-FFF2-40B4-BE49-F238E27FC236}">
                  <a16:creationId xmlns:a16="http://schemas.microsoft.com/office/drawing/2014/main" id="{7C9B52C0-8E0B-4EBA-B402-2BA2EDF8EB4D}"/>
                </a:ext>
              </a:extLst>
            </p:cNvPr>
            <p:cNvCxnSpPr>
              <a:stCxn id="84" idx="3"/>
            </p:cNvCxnSpPr>
            <p:nvPr/>
          </p:nvCxnSpPr>
          <p:spPr>
            <a:xfrm flipH="1">
              <a:off x="1684020" y="3616167"/>
              <a:ext cx="1490663" cy="676751"/>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cxnSp>
          <p:nvCxnSpPr>
            <p:cNvPr id="103" name="直接箭头连接符 102">
              <a:extLst>
                <a:ext uri="{FF2B5EF4-FFF2-40B4-BE49-F238E27FC236}">
                  <a16:creationId xmlns:a16="http://schemas.microsoft.com/office/drawing/2014/main" id="{30263D65-22C0-453A-95E1-CC88834EBCCA}"/>
                </a:ext>
              </a:extLst>
            </p:cNvPr>
            <p:cNvCxnSpPr/>
            <p:nvPr/>
          </p:nvCxnSpPr>
          <p:spPr>
            <a:xfrm flipH="1">
              <a:off x="5803583" y="3517106"/>
              <a:ext cx="745331" cy="433388"/>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1328093331"/>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7622209"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4.13.</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智能照明</a:t>
            </a:r>
          </a:p>
        </p:txBody>
      </p:sp>
      <p:grpSp>
        <p:nvGrpSpPr>
          <p:cNvPr id="11" name="组合 10"/>
          <p:cNvGrpSpPr/>
          <p:nvPr/>
        </p:nvGrpSpPr>
        <p:grpSpPr>
          <a:xfrm>
            <a:off x="559766" y="1366519"/>
            <a:ext cx="11060734" cy="5262881"/>
            <a:chOff x="870" y="922"/>
            <a:chExt cx="12566" cy="7132"/>
          </a:xfrm>
        </p:grpSpPr>
        <p:pic>
          <p:nvPicPr>
            <p:cNvPr id="12" name="Picture 2" descr="6"/>
            <p:cNvPicPr>
              <a:picLocks noChangeAspect="1"/>
            </p:cNvPicPr>
            <p:nvPr/>
          </p:nvPicPr>
          <p:blipFill>
            <a:blip r:embed="rId3"/>
            <a:stretch>
              <a:fillRect/>
            </a:stretch>
          </p:blipFill>
          <p:spPr>
            <a:xfrm>
              <a:off x="870" y="922"/>
              <a:ext cx="12566" cy="7133"/>
            </a:xfrm>
            <a:prstGeom prst="rect">
              <a:avLst/>
            </a:prstGeom>
            <a:noFill/>
            <a:ln w="9525">
              <a:noFill/>
            </a:ln>
          </p:spPr>
        </p:pic>
        <p:pic>
          <p:nvPicPr>
            <p:cNvPr id="13" name="图片 12"/>
            <p:cNvPicPr>
              <a:picLocks noChangeAspect="1"/>
            </p:cNvPicPr>
            <p:nvPr/>
          </p:nvPicPr>
          <p:blipFill>
            <a:blip r:embed="rId4"/>
            <a:stretch>
              <a:fillRect/>
            </a:stretch>
          </p:blipFill>
          <p:spPr>
            <a:xfrm>
              <a:off x="1027" y="1087"/>
              <a:ext cx="1450" cy="130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7"/>
          <p:cNvSpPr txBox="1"/>
          <p:nvPr/>
        </p:nvSpPr>
        <p:spPr>
          <a:xfrm>
            <a:off x="559765" y="322044"/>
            <a:ext cx="7793659"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4.13.1.</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智能照明</a:t>
            </a:r>
          </a:p>
        </p:txBody>
      </p:sp>
      <p:grpSp>
        <p:nvGrpSpPr>
          <p:cNvPr id="2" name="组合 1"/>
          <p:cNvGrpSpPr/>
          <p:nvPr/>
        </p:nvGrpSpPr>
        <p:grpSpPr>
          <a:xfrm>
            <a:off x="1288431" y="969620"/>
            <a:ext cx="9827244" cy="5697784"/>
            <a:chOff x="1288431" y="969620"/>
            <a:chExt cx="9827244" cy="5697784"/>
          </a:xfrm>
        </p:grpSpPr>
        <p:pic>
          <p:nvPicPr>
            <p:cNvPr id="6" name="Picture 2" descr="8"/>
            <p:cNvPicPr>
              <a:picLocks noChangeAspect="1"/>
            </p:cNvPicPr>
            <p:nvPr/>
          </p:nvPicPr>
          <p:blipFill>
            <a:blip r:embed="rId3"/>
            <a:stretch>
              <a:fillRect/>
            </a:stretch>
          </p:blipFill>
          <p:spPr>
            <a:xfrm>
              <a:off x="1837233" y="1400503"/>
              <a:ext cx="9278442" cy="5266901"/>
            </a:xfrm>
            <a:prstGeom prst="rect">
              <a:avLst/>
            </a:prstGeom>
            <a:noFill/>
            <a:ln w="9525">
              <a:noFill/>
            </a:ln>
          </p:spPr>
        </p:pic>
        <p:sp>
          <p:nvSpPr>
            <p:cNvPr id="7" name="TextBox 22"/>
            <p:cNvSpPr txBox="1"/>
            <p:nvPr/>
          </p:nvSpPr>
          <p:spPr>
            <a:xfrm>
              <a:off x="1288431" y="969620"/>
              <a:ext cx="1616693" cy="430883"/>
            </a:xfrm>
            <a:prstGeom prst="rect">
              <a:avLst/>
            </a:prstGeom>
            <a:noFill/>
          </p:spPr>
          <p:txBody>
            <a:bodyPr wrap="square" lIns="121917" tIns="60958" rIns="121917" bIns="60958" rtlCol="0">
              <a:spAutoFit/>
            </a:bodyPr>
            <a:lstStyle/>
            <a:p>
              <a:pPr lvl="0"/>
              <a:r>
                <a:rPr lang="zh-CN" altLang="en-US" sz="2000" b="1" dirty="0">
                  <a:solidFill>
                    <a:schemeClr val="accent5">
                      <a:lumMod val="75000"/>
                    </a:schemeClr>
                  </a:solidFill>
                  <a:cs typeface="+mn-ea"/>
                  <a:sym typeface="+mn-lt"/>
                </a:rPr>
                <a:t>整体架构</a:t>
              </a: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p:cNvSpPr txBox="1"/>
          <p:nvPr/>
        </p:nvSpPr>
        <p:spPr>
          <a:xfrm>
            <a:off x="559765" y="322044"/>
            <a:ext cx="8422310"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4.13.3.</a:t>
            </a:r>
            <a:r>
              <a:rPr lang="en-US" altLang="zh-CN" sz="2400" b="1" dirty="0">
                <a:solidFill>
                  <a:schemeClr val="accent4">
                    <a:lumMod val="50000"/>
                  </a:schemeClr>
                </a:solidFill>
                <a:cs typeface="+mn-ea"/>
                <a:sym typeface="+mn-lt"/>
              </a:rPr>
              <a:t> ----</a:t>
            </a:r>
            <a:r>
              <a:rPr lang="zh-CN" altLang="en-US" sz="2400" b="1" dirty="0">
                <a:solidFill>
                  <a:schemeClr val="accent4">
                    <a:lumMod val="50000"/>
                  </a:schemeClr>
                </a:solidFill>
                <a:cs typeface="+mn-ea"/>
                <a:sym typeface="+mn-lt"/>
              </a:rPr>
              <a:t>智能照明</a:t>
            </a:r>
            <a:endParaRPr lang="zh-CN" altLang="en-US" sz="2400" b="1" dirty="0">
              <a:solidFill>
                <a:srgbClr val="E0B328"/>
              </a:solidFill>
              <a:cs typeface="+mn-ea"/>
              <a:sym typeface="+mn-lt"/>
            </a:endParaRPr>
          </a:p>
        </p:txBody>
      </p:sp>
      <p:grpSp>
        <p:nvGrpSpPr>
          <p:cNvPr id="2" name="组合 1"/>
          <p:cNvGrpSpPr/>
          <p:nvPr/>
        </p:nvGrpSpPr>
        <p:grpSpPr>
          <a:xfrm>
            <a:off x="909364" y="969620"/>
            <a:ext cx="10597583" cy="5755029"/>
            <a:chOff x="909364" y="969620"/>
            <a:chExt cx="10597583" cy="5755029"/>
          </a:xfrm>
        </p:grpSpPr>
        <p:grpSp>
          <p:nvGrpSpPr>
            <p:cNvPr id="4" name="组合 3"/>
            <p:cNvGrpSpPr/>
            <p:nvPr/>
          </p:nvGrpSpPr>
          <p:grpSpPr>
            <a:xfrm>
              <a:off x="909364" y="1314450"/>
              <a:ext cx="10597583" cy="5410199"/>
              <a:chOff x="113" y="32"/>
              <a:chExt cx="14174" cy="8046"/>
            </a:xfrm>
          </p:grpSpPr>
          <p:pic>
            <p:nvPicPr>
              <p:cNvPr id="7" name="Picture 3" descr="29"/>
              <p:cNvPicPr>
                <a:picLocks noChangeAspect="1"/>
              </p:cNvPicPr>
              <p:nvPr/>
            </p:nvPicPr>
            <p:blipFill>
              <a:blip r:embed="rId2"/>
              <a:stretch>
                <a:fillRect/>
              </a:stretch>
            </p:blipFill>
            <p:spPr>
              <a:xfrm>
                <a:off x="113" y="32"/>
                <a:ext cx="14175" cy="8046"/>
              </a:xfrm>
              <a:prstGeom prst="rect">
                <a:avLst/>
              </a:prstGeom>
              <a:noFill/>
              <a:ln w="9525">
                <a:noFill/>
              </a:ln>
            </p:spPr>
          </p:pic>
          <p:pic>
            <p:nvPicPr>
              <p:cNvPr id="8" name="图片 7"/>
              <p:cNvPicPr>
                <a:picLocks noChangeAspect="1"/>
              </p:cNvPicPr>
              <p:nvPr/>
            </p:nvPicPr>
            <p:blipFill>
              <a:blip r:embed="rId3"/>
              <a:stretch>
                <a:fillRect/>
              </a:stretch>
            </p:blipFill>
            <p:spPr>
              <a:xfrm>
                <a:off x="337" y="157"/>
                <a:ext cx="1389" cy="1618"/>
              </a:xfrm>
              <a:prstGeom prst="rect">
                <a:avLst/>
              </a:prstGeom>
            </p:spPr>
          </p:pic>
        </p:grpSp>
        <p:sp>
          <p:nvSpPr>
            <p:cNvPr id="9" name="TextBox 22"/>
            <p:cNvSpPr txBox="1"/>
            <p:nvPr/>
          </p:nvSpPr>
          <p:spPr>
            <a:xfrm>
              <a:off x="1288431" y="969620"/>
              <a:ext cx="1616693" cy="430883"/>
            </a:xfrm>
            <a:prstGeom prst="rect">
              <a:avLst/>
            </a:prstGeom>
            <a:noFill/>
          </p:spPr>
          <p:txBody>
            <a:bodyPr wrap="square" lIns="121917" tIns="60958" rIns="121917" bIns="60958" rtlCol="0">
              <a:spAutoFit/>
            </a:bodyPr>
            <a:lstStyle/>
            <a:p>
              <a:r>
                <a:rPr lang="zh-CN" altLang="en-US" sz="2000" b="1" dirty="0">
                  <a:solidFill>
                    <a:schemeClr val="accent5">
                      <a:lumMod val="75000"/>
                    </a:schemeClr>
                  </a:solidFill>
                  <a:cs typeface="+mn-ea"/>
                  <a:sym typeface="+mn-lt"/>
                </a:rPr>
                <a:t>整体概念</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27"/>
          <p:cNvSpPr txBox="1"/>
          <p:nvPr/>
        </p:nvSpPr>
        <p:spPr>
          <a:xfrm>
            <a:off x="559765" y="322044"/>
            <a:ext cx="7448453"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4.13.3.</a:t>
            </a:r>
            <a:r>
              <a:rPr lang="en-US" altLang="zh-CN" sz="2400" b="1" dirty="0">
                <a:solidFill>
                  <a:schemeClr val="accent4">
                    <a:lumMod val="50000"/>
                  </a:schemeClr>
                </a:solidFill>
                <a:cs typeface="+mn-ea"/>
                <a:sym typeface="+mn-lt"/>
              </a:rPr>
              <a:t>----</a:t>
            </a:r>
            <a:r>
              <a:rPr lang="zh-CN" altLang="en-US" sz="2400" b="1" dirty="0">
                <a:solidFill>
                  <a:schemeClr val="accent4">
                    <a:lumMod val="50000"/>
                  </a:schemeClr>
                </a:solidFill>
                <a:cs typeface="+mn-ea"/>
                <a:sym typeface="+mn-lt"/>
              </a:rPr>
              <a:t>智能照明</a:t>
            </a:r>
            <a:endParaRPr lang="zh-CN" altLang="en-US" sz="2400" b="1" dirty="0">
              <a:solidFill>
                <a:srgbClr val="E0B328"/>
              </a:solidFill>
              <a:cs typeface="+mn-ea"/>
              <a:sym typeface="+mn-lt"/>
            </a:endParaRPr>
          </a:p>
        </p:txBody>
      </p:sp>
      <p:grpSp>
        <p:nvGrpSpPr>
          <p:cNvPr id="2" name="组合 1"/>
          <p:cNvGrpSpPr/>
          <p:nvPr/>
        </p:nvGrpSpPr>
        <p:grpSpPr>
          <a:xfrm>
            <a:off x="971550" y="969620"/>
            <a:ext cx="9848850" cy="5711945"/>
            <a:chOff x="971550" y="969620"/>
            <a:chExt cx="9848850" cy="5711945"/>
          </a:xfrm>
        </p:grpSpPr>
        <p:grpSp>
          <p:nvGrpSpPr>
            <p:cNvPr id="16" name="组合 15"/>
            <p:cNvGrpSpPr/>
            <p:nvPr/>
          </p:nvGrpSpPr>
          <p:grpSpPr>
            <a:xfrm>
              <a:off x="971550" y="1047751"/>
              <a:ext cx="9848850" cy="5633814"/>
              <a:chOff x="13" y="32"/>
              <a:chExt cx="14274" cy="8046"/>
            </a:xfrm>
          </p:grpSpPr>
          <p:pic>
            <p:nvPicPr>
              <p:cNvPr id="17" name="Picture 2" descr="30"/>
              <p:cNvPicPr>
                <a:picLocks noChangeAspect="1"/>
              </p:cNvPicPr>
              <p:nvPr/>
            </p:nvPicPr>
            <p:blipFill>
              <a:blip r:embed="rId2"/>
              <a:stretch>
                <a:fillRect/>
              </a:stretch>
            </p:blipFill>
            <p:spPr>
              <a:xfrm>
                <a:off x="113" y="32"/>
                <a:ext cx="14175" cy="8046"/>
              </a:xfrm>
              <a:prstGeom prst="rect">
                <a:avLst/>
              </a:prstGeom>
              <a:noFill/>
              <a:ln w="9525">
                <a:noFill/>
              </a:ln>
            </p:spPr>
          </p:pic>
          <p:pic>
            <p:nvPicPr>
              <p:cNvPr id="18" name="图片 17"/>
              <p:cNvPicPr>
                <a:picLocks noChangeAspect="1"/>
              </p:cNvPicPr>
              <p:nvPr/>
            </p:nvPicPr>
            <p:blipFill>
              <a:blip r:embed="rId3"/>
              <a:stretch>
                <a:fillRect/>
              </a:stretch>
            </p:blipFill>
            <p:spPr>
              <a:xfrm>
                <a:off x="13" y="32"/>
                <a:ext cx="1686" cy="1650"/>
              </a:xfrm>
              <a:prstGeom prst="rect">
                <a:avLst/>
              </a:prstGeom>
            </p:spPr>
          </p:pic>
        </p:grpSp>
        <p:sp>
          <p:nvSpPr>
            <p:cNvPr id="19" name="TextBox 22"/>
            <p:cNvSpPr txBox="1"/>
            <p:nvPr/>
          </p:nvSpPr>
          <p:spPr>
            <a:xfrm>
              <a:off x="1288431" y="969620"/>
              <a:ext cx="3997944" cy="430883"/>
            </a:xfrm>
            <a:prstGeom prst="rect">
              <a:avLst/>
            </a:prstGeom>
            <a:noFill/>
          </p:spPr>
          <p:txBody>
            <a:bodyPr wrap="square" lIns="121917" tIns="60958" rIns="121917" bIns="60958" rtlCol="0">
              <a:spAutoFit/>
            </a:bodyPr>
            <a:lstStyle/>
            <a:p>
              <a:r>
                <a:rPr lang="zh-CN" altLang="en-US" sz="2000" b="1" dirty="0">
                  <a:solidFill>
                    <a:schemeClr val="accent5">
                      <a:lumMod val="75000"/>
                    </a:schemeClr>
                  </a:solidFill>
                  <a:cs typeface="+mn-ea"/>
                  <a:sym typeface="+mn-lt"/>
                </a:rPr>
                <a:t>公共区域应用场景</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9766" y="322044"/>
            <a:ext cx="2916183"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智慧园区</a:t>
            </a:r>
            <a:r>
              <a:rPr lang="en-US" altLang="zh-CN" sz="2400" b="1" dirty="0">
                <a:solidFill>
                  <a:srgbClr val="FFC000"/>
                </a:solidFill>
                <a:cs typeface="+mn-ea"/>
                <a:sym typeface="+mn-lt"/>
              </a:rPr>
              <a:t>--</a:t>
            </a:r>
            <a:r>
              <a:rPr lang="zh-CN" altLang="en-US" sz="2400" b="1" dirty="0">
                <a:solidFill>
                  <a:srgbClr val="FFC000"/>
                </a:solidFill>
                <a:cs typeface="+mn-ea"/>
                <a:sym typeface="+mn-lt"/>
              </a:rPr>
              <a:t>建设目标</a:t>
            </a:r>
          </a:p>
        </p:txBody>
      </p:sp>
      <p:grpSp>
        <p:nvGrpSpPr>
          <p:cNvPr id="49" name="组合 48"/>
          <p:cNvGrpSpPr/>
          <p:nvPr/>
        </p:nvGrpSpPr>
        <p:grpSpPr>
          <a:xfrm>
            <a:off x="4049436" y="1346891"/>
            <a:ext cx="4155786" cy="4141720"/>
            <a:chOff x="4071470" y="2018014"/>
            <a:chExt cx="4155786" cy="4141720"/>
          </a:xfrm>
        </p:grpSpPr>
        <p:sp>
          <p:nvSpPr>
            <p:cNvPr id="50" name="任意多边形 49"/>
            <p:cNvSpPr>
              <a:spLocks noChangeAspect="1"/>
            </p:cNvSpPr>
            <p:nvPr/>
          </p:nvSpPr>
          <p:spPr>
            <a:xfrm>
              <a:off x="4071471" y="2018014"/>
              <a:ext cx="2077893" cy="3004580"/>
            </a:xfrm>
            <a:custGeom>
              <a:avLst/>
              <a:gdLst>
                <a:gd name="connsiteX0" fmla="*/ 1502290 w 2077893"/>
                <a:gd name="connsiteY0" fmla="*/ 0 h 3004580"/>
                <a:gd name="connsiteX1" fmla="*/ 1949025 w 2077893"/>
                <a:gd name="connsiteY1" fmla="*/ 67540 h 3004580"/>
                <a:gd name="connsiteX2" fmla="*/ 2077893 w 2077893"/>
                <a:gd name="connsiteY2" fmla="*/ 114706 h 3004580"/>
                <a:gd name="connsiteX3" fmla="*/ 2068737 w 2077893"/>
                <a:gd name="connsiteY3" fmla="*/ 118058 h 3004580"/>
                <a:gd name="connsiteX4" fmla="*/ 1151206 w 2077893"/>
                <a:gd name="connsiteY4" fmla="*/ 1502290 h 3004580"/>
                <a:gd name="connsiteX5" fmla="*/ 2068737 w 2077893"/>
                <a:gd name="connsiteY5" fmla="*/ 2886523 h 3004580"/>
                <a:gd name="connsiteX6" fmla="*/ 2077893 w 2077893"/>
                <a:gd name="connsiteY6" fmla="*/ 2889874 h 3004580"/>
                <a:gd name="connsiteX7" fmla="*/ 1949025 w 2077893"/>
                <a:gd name="connsiteY7" fmla="*/ 2937040 h 3004580"/>
                <a:gd name="connsiteX8" fmla="*/ 1502290 w 2077893"/>
                <a:gd name="connsiteY8" fmla="*/ 3004580 h 3004580"/>
                <a:gd name="connsiteX9" fmla="*/ 0 w 2077893"/>
                <a:gd name="connsiteY9" fmla="*/ 1502290 h 3004580"/>
                <a:gd name="connsiteX10" fmla="*/ 1502290 w 2077893"/>
                <a:gd name="connsiteY10"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7893" h="3004580">
                  <a:moveTo>
                    <a:pt x="1502290" y="0"/>
                  </a:moveTo>
                  <a:cubicBezTo>
                    <a:pt x="1657858" y="0"/>
                    <a:pt x="1807902" y="23646"/>
                    <a:pt x="1949025" y="67540"/>
                  </a:cubicBezTo>
                  <a:lnTo>
                    <a:pt x="2077893" y="114706"/>
                  </a:lnTo>
                  <a:lnTo>
                    <a:pt x="2068737" y="118058"/>
                  </a:lnTo>
                  <a:cubicBezTo>
                    <a:pt x="1529543" y="346118"/>
                    <a:pt x="1151206" y="880021"/>
                    <a:pt x="1151206" y="1502290"/>
                  </a:cubicBezTo>
                  <a:cubicBezTo>
                    <a:pt x="1151206" y="2124559"/>
                    <a:pt x="1529543" y="2658463"/>
                    <a:pt x="2068737" y="2886523"/>
                  </a:cubicBezTo>
                  <a:lnTo>
                    <a:pt x="2077893" y="2889874"/>
                  </a:lnTo>
                  <a:lnTo>
                    <a:pt x="1949025" y="2937040"/>
                  </a:lnTo>
                  <a:cubicBezTo>
                    <a:pt x="1807902" y="2980934"/>
                    <a:pt x="1657858" y="3004580"/>
                    <a:pt x="1502290" y="3004580"/>
                  </a:cubicBezTo>
                  <a:cubicBezTo>
                    <a:pt x="672598" y="3004580"/>
                    <a:pt x="0" y="2331982"/>
                    <a:pt x="0" y="1502290"/>
                  </a:cubicBezTo>
                  <a:cubicBezTo>
                    <a:pt x="0" y="672598"/>
                    <a:pt x="672598" y="0"/>
                    <a:pt x="1502290" y="0"/>
                  </a:cubicBez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50"/>
            <p:cNvSpPr>
              <a:spLocks noChangeAspect="1"/>
            </p:cNvSpPr>
            <p:nvPr/>
          </p:nvSpPr>
          <p:spPr>
            <a:xfrm>
              <a:off x="4071470" y="3155154"/>
              <a:ext cx="3004580" cy="3004580"/>
            </a:xfrm>
            <a:custGeom>
              <a:avLst/>
              <a:gdLst>
                <a:gd name="connsiteX0" fmla="*/ 1502290 w 3004580"/>
                <a:gd name="connsiteY0" fmla="*/ 0 h 3004580"/>
                <a:gd name="connsiteX1" fmla="*/ 3004580 w 3004580"/>
                <a:gd name="connsiteY1" fmla="*/ 1502290 h 3004580"/>
                <a:gd name="connsiteX2" fmla="*/ 1502290 w 3004580"/>
                <a:gd name="connsiteY2" fmla="*/ 3004580 h 3004580"/>
                <a:gd name="connsiteX3" fmla="*/ 0 w 3004580"/>
                <a:gd name="connsiteY3" fmla="*/ 1502290 h 3004580"/>
                <a:gd name="connsiteX4" fmla="*/ 67540 w 3004580"/>
                <a:gd name="connsiteY4" fmla="*/ 1055555 h 3004580"/>
                <a:gd name="connsiteX5" fmla="*/ 112133 w 3004580"/>
                <a:gd name="connsiteY5" fmla="*/ 933719 h 3004580"/>
                <a:gd name="connsiteX6" fmla="*/ 118059 w 3004580"/>
                <a:gd name="connsiteY6" fmla="*/ 949909 h 3004580"/>
                <a:gd name="connsiteX7" fmla="*/ 1502291 w 3004580"/>
                <a:gd name="connsiteY7" fmla="*/ 1867440 h 3004580"/>
                <a:gd name="connsiteX8" fmla="*/ 1949026 w 3004580"/>
                <a:gd name="connsiteY8" fmla="*/ 1799900 h 3004580"/>
                <a:gd name="connsiteX9" fmla="*/ 2077894 w 3004580"/>
                <a:gd name="connsiteY9" fmla="*/ 1752734 h 3004580"/>
                <a:gd name="connsiteX10" fmla="*/ 2068738 w 3004580"/>
                <a:gd name="connsiteY10" fmla="*/ 1749383 h 3004580"/>
                <a:gd name="connsiteX11" fmla="*/ 1151207 w 3004580"/>
                <a:gd name="connsiteY11" fmla="*/ 365150 h 3004580"/>
                <a:gd name="connsiteX12" fmla="*/ 1168517 w 3004580"/>
                <a:gd name="connsiteY12" fmla="*/ 136366 h 3004580"/>
                <a:gd name="connsiteX13" fmla="*/ 1188231 w 3004580"/>
                <a:gd name="connsiteY13" fmla="*/ 33426 h 3004580"/>
                <a:gd name="connsiteX14" fmla="*/ 1199526 w 3004580"/>
                <a:gd name="connsiteY14" fmla="*/ 30521 h 3004580"/>
                <a:gd name="connsiteX15" fmla="*/ 1502290 w 3004580"/>
                <a:gd name="connsiteY15"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4580" h="3004580">
                  <a:moveTo>
                    <a:pt x="1502290" y="0"/>
                  </a:moveTo>
                  <a:cubicBezTo>
                    <a:pt x="2331982" y="0"/>
                    <a:pt x="3004580" y="672598"/>
                    <a:pt x="3004580" y="1502290"/>
                  </a:cubicBezTo>
                  <a:cubicBezTo>
                    <a:pt x="3004580" y="2331982"/>
                    <a:pt x="2331982" y="3004580"/>
                    <a:pt x="1502290" y="3004580"/>
                  </a:cubicBezTo>
                  <a:cubicBezTo>
                    <a:pt x="672598" y="3004580"/>
                    <a:pt x="0" y="2331982"/>
                    <a:pt x="0" y="1502290"/>
                  </a:cubicBezTo>
                  <a:cubicBezTo>
                    <a:pt x="0" y="1346723"/>
                    <a:pt x="23646" y="1196679"/>
                    <a:pt x="67540" y="1055555"/>
                  </a:cubicBezTo>
                  <a:lnTo>
                    <a:pt x="112133" y="933719"/>
                  </a:lnTo>
                  <a:lnTo>
                    <a:pt x="118059" y="949909"/>
                  </a:lnTo>
                  <a:cubicBezTo>
                    <a:pt x="346119" y="1489104"/>
                    <a:pt x="880022" y="1867440"/>
                    <a:pt x="1502291" y="1867440"/>
                  </a:cubicBezTo>
                  <a:cubicBezTo>
                    <a:pt x="1657859" y="1867440"/>
                    <a:pt x="1807903" y="1843794"/>
                    <a:pt x="1949026" y="1799900"/>
                  </a:cubicBezTo>
                  <a:lnTo>
                    <a:pt x="2077894" y="1752734"/>
                  </a:lnTo>
                  <a:lnTo>
                    <a:pt x="2068738" y="1749383"/>
                  </a:lnTo>
                  <a:cubicBezTo>
                    <a:pt x="1529544" y="1521323"/>
                    <a:pt x="1151207" y="987419"/>
                    <a:pt x="1151207" y="365150"/>
                  </a:cubicBezTo>
                  <a:cubicBezTo>
                    <a:pt x="1151207" y="287367"/>
                    <a:pt x="1157119" y="210964"/>
                    <a:pt x="1168517" y="136366"/>
                  </a:cubicBezTo>
                  <a:lnTo>
                    <a:pt x="1188231" y="33426"/>
                  </a:lnTo>
                  <a:lnTo>
                    <a:pt x="1199526" y="30521"/>
                  </a:lnTo>
                  <a:cubicBezTo>
                    <a:pt x="1297322" y="10510"/>
                    <a:pt x="1398579" y="0"/>
                    <a:pt x="1502290" y="0"/>
                  </a:cubicBez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2" name="任意多边形 51"/>
            <p:cNvSpPr>
              <a:spLocks noChangeAspect="1"/>
            </p:cNvSpPr>
            <p:nvPr/>
          </p:nvSpPr>
          <p:spPr>
            <a:xfrm>
              <a:off x="6149315" y="3155154"/>
              <a:ext cx="2077843" cy="3004580"/>
            </a:xfrm>
            <a:custGeom>
              <a:avLst/>
              <a:gdLst>
                <a:gd name="connsiteX0" fmla="*/ 575553 w 2077843"/>
                <a:gd name="connsiteY0" fmla="*/ 0 h 3004580"/>
                <a:gd name="connsiteX1" fmla="*/ 2077843 w 2077843"/>
                <a:gd name="connsiteY1" fmla="*/ 1502290 h 3004580"/>
                <a:gd name="connsiteX2" fmla="*/ 575553 w 2077843"/>
                <a:gd name="connsiteY2" fmla="*/ 3004580 h 3004580"/>
                <a:gd name="connsiteX3" fmla="*/ 128818 w 2077843"/>
                <a:gd name="connsiteY3" fmla="*/ 2937040 h 3004580"/>
                <a:gd name="connsiteX4" fmla="*/ 0 w 2077843"/>
                <a:gd name="connsiteY4" fmla="*/ 2889892 h 3004580"/>
                <a:gd name="connsiteX5" fmla="*/ 9205 w 2077843"/>
                <a:gd name="connsiteY5" fmla="*/ 2886523 h 3004580"/>
                <a:gd name="connsiteX6" fmla="*/ 9230 w 2077843"/>
                <a:gd name="connsiteY6" fmla="*/ 2886511 h 3004580"/>
                <a:gd name="connsiteX7" fmla="*/ 140526 w 2077843"/>
                <a:gd name="connsiteY7" fmla="*/ 2823262 h 3004580"/>
                <a:gd name="connsiteX8" fmla="*/ 182019 w 2077843"/>
                <a:gd name="connsiteY8" fmla="*/ 2798054 h 3004580"/>
                <a:gd name="connsiteX9" fmla="*/ 203438 w 2077843"/>
                <a:gd name="connsiteY9" fmla="*/ 2787089 h 3004580"/>
                <a:gd name="connsiteX10" fmla="*/ 223229 w 2077843"/>
                <a:gd name="connsiteY10" fmla="*/ 2773018 h 3004580"/>
                <a:gd name="connsiteX11" fmla="*/ 264390 w 2077843"/>
                <a:gd name="connsiteY11" fmla="*/ 2748013 h 3004580"/>
                <a:gd name="connsiteX12" fmla="*/ 380011 w 2077843"/>
                <a:gd name="connsiteY12" fmla="*/ 2661553 h 3004580"/>
                <a:gd name="connsiteX13" fmla="*/ 380042 w 2077843"/>
                <a:gd name="connsiteY13" fmla="*/ 2661531 h 3004580"/>
                <a:gd name="connsiteX14" fmla="*/ 380072 w 2077843"/>
                <a:gd name="connsiteY14" fmla="*/ 2661502 h 3004580"/>
                <a:gd name="connsiteX15" fmla="*/ 486725 w 2077843"/>
                <a:gd name="connsiteY15" fmla="*/ 2564570 h 3004580"/>
                <a:gd name="connsiteX16" fmla="*/ 519049 w 2077843"/>
                <a:gd name="connsiteY16" fmla="*/ 2529004 h 3004580"/>
                <a:gd name="connsiteX17" fmla="*/ 536469 w 2077843"/>
                <a:gd name="connsiteY17" fmla="*/ 2512396 h 3004580"/>
                <a:gd name="connsiteX18" fmla="*/ 551308 w 2077843"/>
                <a:gd name="connsiteY18" fmla="*/ 2493510 h 3004580"/>
                <a:gd name="connsiteX19" fmla="*/ 583685 w 2077843"/>
                <a:gd name="connsiteY19" fmla="*/ 2457886 h 3004580"/>
                <a:gd name="connsiteX20" fmla="*/ 670142 w 2077843"/>
                <a:gd name="connsiteY20" fmla="*/ 2342269 h 3004580"/>
                <a:gd name="connsiteX21" fmla="*/ 670169 w 2077843"/>
                <a:gd name="connsiteY21" fmla="*/ 2342235 h 3004580"/>
                <a:gd name="connsiteX22" fmla="*/ 670191 w 2077843"/>
                <a:gd name="connsiteY22" fmla="*/ 2342197 h 3004580"/>
                <a:gd name="connsiteX23" fmla="*/ 745417 w 2077843"/>
                <a:gd name="connsiteY23" fmla="*/ 2218371 h 3004580"/>
                <a:gd name="connsiteX24" fmla="*/ 766406 w 2077843"/>
                <a:gd name="connsiteY24" fmla="*/ 2174801 h 3004580"/>
                <a:gd name="connsiteX25" fmla="*/ 778594 w 2077843"/>
                <a:gd name="connsiteY25" fmla="*/ 2153595 h 3004580"/>
                <a:gd name="connsiteX26" fmla="*/ 787457 w 2077843"/>
                <a:gd name="connsiteY26" fmla="*/ 2131100 h 3004580"/>
                <a:gd name="connsiteX27" fmla="*/ 808678 w 2077843"/>
                <a:gd name="connsiteY27" fmla="*/ 2087049 h 3004580"/>
                <a:gd name="connsiteX28" fmla="*/ 859181 w 2077843"/>
                <a:gd name="connsiteY28" fmla="*/ 1949064 h 3004580"/>
                <a:gd name="connsiteX29" fmla="*/ 859196 w 2077843"/>
                <a:gd name="connsiteY29" fmla="*/ 1949025 h 3004580"/>
                <a:gd name="connsiteX30" fmla="*/ 859206 w 2077843"/>
                <a:gd name="connsiteY30" fmla="*/ 1948986 h 3004580"/>
                <a:gd name="connsiteX31" fmla="*/ 896214 w 2077843"/>
                <a:gd name="connsiteY31" fmla="*/ 1805054 h 3004580"/>
                <a:gd name="connsiteX32" fmla="*/ 903737 w 2077843"/>
                <a:gd name="connsiteY32" fmla="*/ 1755761 h 3004580"/>
                <a:gd name="connsiteX33" fmla="*/ 909427 w 2077843"/>
                <a:gd name="connsiteY33" fmla="*/ 1731074 h 3004580"/>
                <a:gd name="connsiteX34" fmla="*/ 911316 w 2077843"/>
                <a:gd name="connsiteY34" fmla="*/ 1706102 h 3004580"/>
                <a:gd name="connsiteX35" fmla="*/ 918979 w 2077843"/>
                <a:gd name="connsiteY35" fmla="*/ 1655891 h 3004580"/>
                <a:gd name="connsiteX36" fmla="*/ 926733 w 2077843"/>
                <a:gd name="connsiteY36" fmla="*/ 1502330 h 3004580"/>
                <a:gd name="connsiteX37" fmla="*/ 926736 w 2077843"/>
                <a:gd name="connsiteY37" fmla="*/ 1502290 h 3004580"/>
                <a:gd name="connsiteX38" fmla="*/ 926733 w 2077843"/>
                <a:gd name="connsiteY38" fmla="*/ 1502251 h 3004580"/>
                <a:gd name="connsiteX39" fmla="*/ 918979 w 2077843"/>
                <a:gd name="connsiteY39" fmla="*/ 1348690 h 3004580"/>
                <a:gd name="connsiteX40" fmla="*/ 911316 w 2077843"/>
                <a:gd name="connsiteY40" fmla="*/ 1298478 h 3004580"/>
                <a:gd name="connsiteX41" fmla="*/ 909427 w 2077843"/>
                <a:gd name="connsiteY41" fmla="*/ 1273506 h 3004580"/>
                <a:gd name="connsiteX42" fmla="*/ 903737 w 2077843"/>
                <a:gd name="connsiteY42" fmla="*/ 1248819 h 3004580"/>
                <a:gd name="connsiteX43" fmla="*/ 896214 w 2077843"/>
                <a:gd name="connsiteY43" fmla="*/ 1199526 h 3004580"/>
                <a:gd name="connsiteX44" fmla="*/ 859205 w 2077843"/>
                <a:gd name="connsiteY44" fmla="*/ 1055594 h 3004580"/>
                <a:gd name="connsiteX45" fmla="*/ 859196 w 2077843"/>
                <a:gd name="connsiteY45" fmla="*/ 1055555 h 3004580"/>
                <a:gd name="connsiteX46" fmla="*/ 859182 w 2077843"/>
                <a:gd name="connsiteY46" fmla="*/ 1055519 h 3004580"/>
                <a:gd name="connsiteX47" fmla="*/ 808678 w 2077843"/>
                <a:gd name="connsiteY47" fmla="*/ 917531 h 3004580"/>
                <a:gd name="connsiteX48" fmla="*/ 787457 w 2077843"/>
                <a:gd name="connsiteY48" fmla="*/ 873479 h 3004580"/>
                <a:gd name="connsiteX49" fmla="*/ 778594 w 2077843"/>
                <a:gd name="connsiteY49" fmla="*/ 850985 h 3004580"/>
                <a:gd name="connsiteX50" fmla="*/ 766407 w 2077843"/>
                <a:gd name="connsiteY50" fmla="*/ 829781 h 3004580"/>
                <a:gd name="connsiteX51" fmla="*/ 745417 w 2077843"/>
                <a:gd name="connsiteY51" fmla="*/ 786209 h 3004580"/>
                <a:gd name="connsiteX52" fmla="*/ 670185 w 2077843"/>
                <a:gd name="connsiteY52" fmla="*/ 662374 h 3004580"/>
                <a:gd name="connsiteX53" fmla="*/ 670169 w 2077843"/>
                <a:gd name="connsiteY53" fmla="*/ 662346 h 3004580"/>
                <a:gd name="connsiteX54" fmla="*/ 670151 w 2077843"/>
                <a:gd name="connsiteY54" fmla="*/ 662323 h 3004580"/>
                <a:gd name="connsiteX55" fmla="*/ 583685 w 2077843"/>
                <a:gd name="connsiteY55" fmla="*/ 546694 h 3004580"/>
                <a:gd name="connsiteX56" fmla="*/ 551305 w 2077843"/>
                <a:gd name="connsiteY56" fmla="*/ 511066 h 3004580"/>
                <a:gd name="connsiteX57" fmla="*/ 536469 w 2077843"/>
                <a:gd name="connsiteY57" fmla="*/ 492185 h 3004580"/>
                <a:gd name="connsiteX58" fmla="*/ 519054 w 2077843"/>
                <a:gd name="connsiteY58" fmla="*/ 475582 h 3004580"/>
                <a:gd name="connsiteX59" fmla="*/ 486725 w 2077843"/>
                <a:gd name="connsiteY59" fmla="*/ 440011 h 3004580"/>
                <a:gd name="connsiteX60" fmla="*/ 380053 w 2077843"/>
                <a:gd name="connsiteY60" fmla="*/ 343061 h 3004580"/>
                <a:gd name="connsiteX61" fmla="*/ 380042 w 2077843"/>
                <a:gd name="connsiteY61" fmla="*/ 343051 h 3004580"/>
                <a:gd name="connsiteX62" fmla="*/ 380034 w 2077843"/>
                <a:gd name="connsiteY62" fmla="*/ 343045 h 3004580"/>
                <a:gd name="connsiteX63" fmla="*/ 264390 w 2077843"/>
                <a:gd name="connsiteY63" fmla="*/ 256568 h 3004580"/>
                <a:gd name="connsiteX64" fmla="*/ 223220 w 2077843"/>
                <a:gd name="connsiteY64" fmla="*/ 231557 h 3004580"/>
                <a:gd name="connsiteX65" fmla="*/ 203438 w 2077843"/>
                <a:gd name="connsiteY65" fmla="*/ 217492 h 3004580"/>
                <a:gd name="connsiteX66" fmla="*/ 182029 w 2077843"/>
                <a:gd name="connsiteY66" fmla="*/ 206532 h 3004580"/>
                <a:gd name="connsiteX67" fmla="*/ 140526 w 2077843"/>
                <a:gd name="connsiteY67" fmla="*/ 181318 h 3004580"/>
                <a:gd name="connsiteX68" fmla="*/ 9204 w 2077843"/>
                <a:gd name="connsiteY68" fmla="*/ 118058 h 3004580"/>
                <a:gd name="connsiteX69" fmla="*/ 6008 w 2077843"/>
                <a:gd name="connsiteY69" fmla="*/ 116888 h 3004580"/>
                <a:gd name="connsiteX70" fmla="*/ 0 w 2077843"/>
                <a:gd name="connsiteY70" fmla="*/ 114688 h 3004580"/>
                <a:gd name="connsiteX71" fmla="*/ 128818 w 2077843"/>
                <a:gd name="connsiteY71" fmla="*/ 67540 h 3004580"/>
                <a:gd name="connsiteX72" fmla="*/ 575553 w 2077843"/>
                <a:gd name="connsiteY72"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077843" h="3004580">
                  <a:moveTo>
                    <a:pt x="575553" y="0"/>
                  </a:moveTo>
                  <a:cubicBezTo>
                    <a:pt x="1405245" y="0"/>
                    <a:pt x="2077843" y="672598"/>
                    <a:pt x="2077843" y="1502290"/>
                  </a:cubicBezTo>
                  <a:cubicBezTo>
                    <a:pt x="2077843" y="2331982"/>
                    <a:pt x="1405245" y="3004580"/>
                    <a:pt x="575553" y="3004580"/>
                  </a:cubicBezTo>
                  <a:cubicBezTo>
                    <a:pt x="419986" y="3004580"/>
                    <a:pt x="269942" y="2980934"/>
                    <a:pt x="128818" y="2937040"/>
                  </a:cubicBezTo>
                  <a:lnTo>
                    <a:pt x="0" y="2889892"/>
                  </a:lnTo>
                  <a:lnTo>
                    <a:pt x="9205" y="2886523"/>
                  </a:lnTo>
                  <a:lnTo>
                    <a:pt x="9230" y="2886511"/>
                  </a:lnTo>
                  <a:lnTo>
                    <a:pt x="140526" y="2823262"/>
                  </a:lnTo>
                  <a:lnTo>
                    <a:pt x="182019" y="2798054"/>
                  </a:lnTo>
                  <a:lnTo>
                    <a:pt x="203438" y="2787089"/>
                  </a:lnTo>
                  <a:lnTo>
                    <a:pt x="223229" y="2773018"/>
                  </a:lnTo>
                  <a:lnTo>
                    <a:pt x="264390" y="2748013"/>
                  </a:lnTo>
                  <a:lnTo>
                    <a:pt x="380011" y="2661553"/>
                  </a:lnTo>
                  <a:lnTo>
                    <a:pt x="380042" y="2661531"/>
                  </a:lnTo>
                  <a:lnTo>
                    <a:pt x="380072" y="2661502"/>
                  </a:lnTo>
                  <a:lnTo>
                    <a:pt x="486725" y="2564570"/>
                  </a:lnTo>
                  <a:lnTo>
                    <a:pt x="519049" y="2529004"/>
                  </a:lnTo>
                  <a:lnTo>
                    <a:pt x="536469" y="2512396"/>
                  </a:lnTo>
                  <a:lnTo>
                    <a:pt x="551308" y="2493510"/>
                  </a:lnTo>
                  <a:lnTo>
                    <a:pt x="583685" y="2457886"/>
                  </a:lnTo>
                  <a:lnTo>
                    <a:pt x="670142" y="2342269"/>
                  </a:lnTo>
                  <a:lnTo>
                    <a:pt x="670169" y="2342235"/>
                  </a:lnTo>
                  <a:lnTo>
                    <a:pt x="670191" y="2342197"/>
                  </a:lnTo>
                  <a:lnTo>
                    <a:pt x="745417" y="2218371"/>
                  </a:lnTo>
                  <a:lnTo>
                    <a:pt x="766406" y="2174801"/>
                  </a:lnTo>
                  <a:lnTo>
                    <a:pt x="778594" y="2153595"/>
                  </a:lnTo>
                  <a:lnTo>
                    <a:pt x="787457" y="2131100"/>
                  </a:lnTo>
                  <a:lnTo>
                    <a:pt x="808678" y="2087049"/>
                  </a:lnTo>
                  <a:lnTo>
                    <a:pt x="859181" y="1949064"/>
                  </a:lnTo>
                  <a:lnTo>
                    <a:pt x="859196" y="1949025"/>
                  </a:lnTo>
                  <a:lnTo>
                    <a:pt x="859206" y="1948986"/>
                  </a:lnTo>
                  <a:lnTo>
                    <a:pt x="896214" y="1805054"/>
                  </a:lnTo>
                  <a:lnTo>
                    <a:pt x="903737" y="1755761"/>
                  </a:lnTo>
                  <a:lnTo>
                    <a:pt x="909427" y="1731074"/>
                  </a:lnTo>
                  <a:lnTo>
                    <a:pt x="911316" y="1706102"/>
                  </a:lnTo>
                  <a:lnTo>
                    <a:pt x="918979" y="1655891"/>
                  </a:lnTo>
                  <a:lnTo>
                    <a:pt x="926733" y="1502330"/>
                  </a:lnTo>
                  <a:lnTo>
                    <a:pt x="926736" y="1502290"/>
                  </a:lnTo>
                  <a:lnTo>
                    <a:pt x="926733" y="1502251"/>
                  </a:lnTo>
                  <a:lnTo>
                    <a:pt x="918979" y="1348690"/>
                  </a:lnTo>
                  <a:lnTo>
                    <a:pt x="911316" y="1298478"/>
                  </a:lnTo>
                  <a:lnTo>
                    <a:pt x="909427" y="1273506"/>
                  </a:lnTo>
                  <a:lnTo>
                    <a:pt x="903737" y="1248819"/>
                  </a:lnTo>
                  <a:lnTo>
                    <a:pt x="896214" y="1199526"/>
                  </a:lnTo>
                  <a:lnTo>
                    <a:pt x="859205" y="1055594"/>
                  </a:lnTo>
                  <a:lnTo>
                    <a:pt x="859196" y="1055555"/>
                  </a:lnTo>
                  <a:lnTo>
                    <a:pt x="859182" y="1055519"/>
                  </a:lnTo>
                  <a:lnTo>
                    <a:pt x="808678" y="917531"/>
                  </a:lnTo>
                  <a:lnTo>
                    <a:pt x="787457" y="873479"/>
                  </a:lnTo>
                  <a:lnTo>
                    <a:pt x="778594" y="850985"/>
                  </a:lnTo>
                  <a:lnTo>
                    <a:pt x="766407" y="829781"/>
                  </a:lnTo>
                  <a:lnTo>
                    <a:pt x="745417" y="786209"/>
                  </a:lnTo>
                  <a:lnTo>
                    <a:pt x="670185" y="662374"/>
                  </a:lnTo>
                  <a:lnTo>
                    <a:pt x="670169" y="662346"/>
                  </a:lnTo>
                  <a:lnTo>
                    <a:pt x="670151" y="662323"/>
                  </a:lnTo>
                  <a:lnTo>
                    <a:pt x="583685" y="546694"/>
                  </a:lnTo>
                  <a:lnTo>
                    <a:pt x="551305" y="511066"/>
                  </a:lnTo>
                  <a:lnTo>
                    <a:pt x="536469" y="492185"/>
                  </a:lnTo>
                  <a:lnTo>
                    <a:pt x="519054" y="475582"/>
                  </a:lnTo>
                  <a:lnTo>
                    <a:pt x="486725" y="440011"/>
                  </a:lnTo>
                  <a:lnTo>
                    <a:pt x="380053" y="343061"/>
                  </a:lnTo>
                  <a:lnTo>
                    <a:pt x="380042" y="343051"/>
                  </a:lnTo>
                  <a:lnTo>
                    <a:pt x="380034" y="343045"/>
                  </a:lnTo>
                  <a:lnTo>
                    <a:pt x="264390" y="256568"/>
                  </a:lnTo>
                  <a:lnTo>
                    <a:pt x="223220" y="231557"/>
                  </a:lnTo>
                  <a:lnTo>
                    <a:pt x="203438" y="217492"/>
                  </a:lnTo>
                  <a:lnTo>
                    <a:pt x="182029" y="206532"/>
                  </a:lnTo>
                  <a:lnTo>
                    <a:pt x="140526" y="181318"/>
                  </a:lnTo>
                  <a:cubicBezTo>
                    <a:pt x="97953" y="158191"/>
                    <a:pt x="54137" y="137063"/>
                    <a:pt x="9204" y="118058"/>
                  </a:cubicBezTo>
                  <a:lnTo>
                    <a:pt x="6008" y="116888"/>
                  </a:lnTo>
                  <a:lnTo>
                    <a:pt x="0" y="114688"/>
                  </a:lnTo>
                  <a:lnTo>
                    <a:pt x="128818" y="67540"/>
                  </a:lnTo>
                  <a:cubicBezTo>
                    <a:pt x="269942" y="23646"/>
                    <a:pt x="419986" y="0"/>
                    <a:pt x="575553" y="0"/>
                  </a:cubicBez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52"/>
            <p:cNvSpPr>
              <a:spLocks noChangeAspect="1"/>
            </p:cNvSpPr>
            <p:nvPr/>
          </p:nvSpPr>
          <p:spPr>
            <a:xfrm>
              <a:off x="5222676" y="2018014"/>
              <a:ext cx="3004580" cy="3004580"/>
            </a:xfrm>
            <a:custGeom>
              <a:avLst/>
              <a:gdLst>
                <a:gd name="connsiteX0" fmla="*/ 1502290 w 3004580"/>
                <a:gd name="connsiteY0" fmla="*/ 0 h 3004580"/>
                <a:gd name="connsiteX1" fmla="*/ 3004580 w 3004580"/>
                <a:gd name="connsiteY1" fmla="*/ 1502290 h 3004580"/>
                <a:gd name="connsiteX2" fmla="*/ 2937040 w 3004580"/>
                <a:gd name="connsiteY2" fmla="*/ 1949025 h 3004580"/>
                <a:gd name="connsiteX3" fmla="*/ 2892399 w 3004580"/>
                <a:gd name="connsiteY3" fmla="*/ 2070994 h 3004580"/>
                <a:gd name="connsiteX4" fmla="*/ 2886425 w 3004580"/>
                <a:gd name="connsiteY4" fmla="*/ 2054671 h 3004580"/>
                <a:gd name="connsiteX5" fmla="*/ 1502192 w 3004580"/>
                <a:gd name="connsiteY5" fmla="*/ 1137140 h 3004580"/>
                <a:gd name="connsiteX6" fmla="*/ 1055457 w 3004580"/>
                <a:gd name="connsiteY6" fmla="*/ 1204680 h 3004580"/>
                <a:gd name="connsiteX7" fmla="*/ 926639 w 3004580"/>
                <a:gd name="connsiteY7" fmla="*/ 1251828 h 3004580"/>
                <a:gd name="connsiteX8" fmla="*/ 935844 w 3004580"/>
                <a:gd name="connsiteY8" fmla="*/ 1255198 h 3004580"/>
                <a:gd name="connsiteX9" fmla="*/ 1853375 w 3004580"/>
                <a:gd name="connsiteY9" fmla="*/ 2639430 h 3004580"/>
                <a:gd name="connsiteX10" fmla="*/ 1836066 w 3004580"/>
                <a:gd name="connsiteY10" fmla="*/ 2868214 h 3004580"/>
                <a:gd name="connsiteX11" fmla="*/ 1816352 w 3004580"/>
                <a:gd name="connsiteY11" fmla="*/ 2971154 h 3004580"/>
                <a:gd name="connsiteX12" fmla="*/ 1805054 w 3004580"/>
                <a:gd name="connsiteY12" fmla="*/ 2974059 h 3004580"/>
                <a:gd name="connsiteX13" fmla="*/ 1502290 w 3004580"/>
                <a:gd name="connsiteY13" fmla="*/ 3004580 h 3004580"/>
                <a:gd name="connsiteX14" fmla="*/ 0 w 3004580"/>
                <a:gd name="connsiteY14" fmla="*/ 1502290 h 3004580"/>
                <a:gd name="connsiteX15" fmla="*/ 1502290 w 3004580"/>
                <a:gd name="connsiteY15"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4580" h="3004580">
                  <a:moveTo>
                    <a:pt x="1502290" y="0"/>
                  </a:moveTo>
                  <a:cubicBezTo>
                    <a:pt x="2331982" y="0"/>
                    <a:pt x="3004580" y="672598"/>
                    <a:pt x="3004580" y="1502290"/>
                  </a:cubicBezTo>
                  <a:cubicBezTo>
                    <a:pt x="3004580" y="1657857"/>
                    <a:pt x="2980934" y="1807902"/>
                    <a:pt x="2937040" y="1949025"/>
                  </a:cubicBezTo>
                  <a:lnTo>
                    <a:pt x="2892399" y="2070994"/>
                  </a:lnTo>
                  <a:lnTo>
                    <a:pt x="2886425" y="2054671"/>
                  </a:lnTo>
                  <a:cubicBezTo>
                    <a:pt x="2658365" y="1515477"/>
                    <a:pt x="2124461" y="1137140"/>
                    <a:pt x="1502192" y="1137140"/>
                  </a:cubicBezTo>
                  <a:cubicBezTo>
                    <a:pt x="1346625" y="1137140"/>
                    <a:pt x="1196581" y="1160786"/>
                    <a:pt x="1055457" y="1204680"/>
                  </a:cubicBezTo>
                  <a:lnTo>
                    <a:pt x="926639" y="1251828"/>
                  </a:lnTo>
                  <a:lnTo>
                    <a:pt x="935844" y="1255198"/>
                  </a:lnTo>
                  <a:cubicBezTo>
                    <a:pt x="1475039" y="1483258"/>
                    <a:pt x="1853375" y="2017161"/>
                    <a:pt x="1853375" y="2639430"/>
                  </a:cubicBezTo>
                  <a:cubicBezTo>
                    <a:pt x="1853375" y="2717214"/>
                    <a:pt x="1847464" y="2793617"/>
                    <a:pt x="1836066" y="2868214"/>
                  </a:cubicBezTo>
                  <a:lnTo>
                    <a:pt x="1816352" y="2971154"/>
                  </a:lnTo>
                  <a:lnTo>
                    <a:pt x="1805054" y="2974059"/>
                  </a:lnTo>
                  <a:cubicBezTo>
                    <a:pt x="1707259" y="2994071"/>
                    <a:pt x="1606002" y="3004580"/>
                    <a:pt x="1502290" y="3004580"/>
                  </a:cubicBezTo>
                  <a:cubicBezTo>
                    <a:pt x="672598" y="3004580"/>
                    <a:pt x="0" y="2331982"/>
                    <a:pt x="0" y="1502290"/>
                  </a:cubicBezTo>
                  <a:cubicBezTo>
                    <a:pt x="0" y="672598"/>
                    <a:pt x="672598" y="0"/>
                    <a:pt x="1502290" y="0"/>
                  </a:cubicBez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4" name="椭圆 53"/>
            <p:cNvSpPr>
              <a:spLocks noChangeAspect="1"/>
            </p:cNvSpPr>
            <p:nvPr/>
          </p:nvSpPr>
          <p:spPr>
            <a:xfrm>
              <a:off x="4886174" y="2844036"/>
              <a:ext cx="2543889" cy="254388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5" name="组合 54"/>
            <p:cNvGrpSpPr/>
            <p:nvPr/>
          </p:nvGrpSpPr>
          <p:grpSpPr>
            <a:xfrm>
              <a:off x="5899425" y="3575887"/>
              <a:ext cx="532501" cy="512100"/>
              <a:chOff x="9817901" y="5478255"/>
              <a:chExt cx="645684" cy="620947"/>
            </a:xfrm>
            <a:solidFill>
              <a:srgbClr val="4C4B50"/>
            </a:solidFill>
            <a:effectLst/>
          </p:grpSpPr>
          <p:sp>
            <p:nvSpPr>
              <p:cNvPr id="61" name="Oval 131"/>
              <p:cNvSpPr>
                <a:spLocks noChangeArrowheads="1"/>
              </p:cNvSpPr>
              <p:nvPr/>
            </p:nvSpPr>
            <p:spPr bwMode="auto">
              <a:xfrm>
                <a:off x="9995463" y="5478255"/>
                <a:ext cx="290558" cy="294275"/>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62" name="Freeform 134"/>
              <p:cNvSpPr/>
              <p:nvPr/>
            </p:nvSpPr>
            <p:spPr bwMode="auto">
              <a:xfrm>
                <a:off x="9817901" y="5818427"/>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6" name="文本框 24"/>
            <p:cNvSpPr txBox="1"/>
            <p:nvPr/>
          </p:nvSpPr>
          <p:spPr>
            <a:xfrm>
              <a:off x="5323690" y="4204954"/>
              <a:ext cx="1657350" cy="707886"/>
            </a:xfrm>
            <a:prstGeom prst="rect">
              <a:avLst/>
            </a:prstGeom>
            <a:noFill/>
            <a:effectLst/>
          </p:spPr>
          <p:txBody>
            <a:bodyPr wrap="square" rtlCol="0">
              <a:spAutoFit/>
            </a:bodyPr>
            <a:lstStyle/>
            <a:p>
              <a:pPr algn="ctr"/>
              <a:r>
                <a:rPr lang="zh-CN" altLang="en-US" sz="2000" dirty="0">
                  <a:solidFill>
                    <a:schemeClr val="accent1"/>
                  </a:solidFill>
                  <a:effectLst>
                    <a:outerShdw blurRad="38100" dist="25400" dir="5400000" algn="ctr" rotWithShape="0">
                      <a:srgbClr val="6E747A">
                        <a:alpha val="43000"/>
                      </a:srgbClr>
                    </a:outerShdw>
                  </a:effectLst>
                  <a:sym typeface="Arial" panose="020B0604020202020204" pitchFamily="34" charset="0"/>
                </a:rPr>
                <a:t>智慧园区建设目标</a:t>
              </a:r>
              <a:endParaRPr lang="zh-CN" altLang="en-US" sz="2000" b="1" dirty="0">
                <a:solidFill>
                  <a:schemeClr val="accent1"/>
                </a:solidFill>
                <a:effectLst>
                  <a:outerShdw blurRad="38100" dist="25400" dir="5400000" algn="ctr" rotWithShape="0">
                    <a:srgbClr val="6E747A">
                      <a:alpha val="43000"/>
                    </a:srgbClr>
                  </a:outerShdw>
                </a:effectLst>
                <a:cs typeface="+mn-ea"/>
                <a:sym typeface="Arial" panose="020B0604020202020204" pitchFamily="34" charset="0"/>
              </a:endParaRPr>
            </a:p>
          </p:txBody>
        </p:sp>
        <p:sp>
          <p:nvSpPr>
            <p:cNvPr id="57" name="文本框 25"/>
            <p:cNvSpPr txBox="1"/>
            <p:nvPr/>
          </p:nvSpPr>
          <p:spPr>
            <a:xfrm>
              <a:off x="4789661" y="5310400"/>
              <a:ext cx="841897" cy="523220"/>
            </a:xfrm>
            <a:prstGeom prst="rect">
              <a:avLst/>
            </a:prstGeom>
            <a:noFill/>
            <a:effectLst/>
          </p:spPr>
          <p:txBody>
            <a:bodyPr wrap="none" rtlCol="0">
              <a:spAutoFit/>
            </a:bodyPr>
            <a:lstStyle/>
            <a:p>
              <a:r>
                <a:rPr lang="en-US" altLang="zh-CN" sz="2800" b="1" dirty="0">
                  <a:solidFill>
                    <a:schemeClr val="bg1"/>
                  </a:solidFill>
                  <a:cs typeface="+mn-ea"/>
                  <a:sym typeface="+mn-lt"/>
                </a:rPr>
                <a:t>  04</a:t>
              </a:r>
              <a:endParaRPr lang="en-US" altLang="zh-CN" sz="2000" b="1" dirty="0">
                <a:solidFill>
                  <a:schemeClr val="bg1"/>
                </a:solidFill>
                <a:cs typeface="+mn-ea"/>
                <a:sym typeface="+mn-lt"/>
              </a:endParaRPr>
            </a:p>
          </p:txBody>
        </p:sp>
        <p:sp>
          <p:nvSpPr>
            <p:cNvPr id="58" name="文本框 26"/>
            <p:cNvSpPr txBox="1"/>
            <p:nvPr/>
          </p:nvSpPr>
          <p:spPr>
            <a:xfrm>
              <a:off x="7216639" y="4764072"/>
              <a:ext cx="841897" cy="523220"/>
            </a:xfrm>
            <a:prstGeom prst="rect">
              <a:avLst/>
            </a:prstGeom>
            <a:noFill/>
            <a:effectLst/>
          </p:spPr>
          <p:txBody>
            <a:bodyPr wrap="none" rtlCol="0">
              <a:spAutoFit/>
            </a:bodyPr>
            <a:lstStyle/>
            <a:p>
              <a:r>
                <a:rPr lang="en-US" altLang="zh-CN" sz="2800" b="1" dirty="0">
                  <a:solidFill>
                    <a:schemeClr val="bg1"/>
                  </a:solidFill>
                  <a:cs typeface="+mn-ea"/>
                  <a:sym typeface="+mn-lt"/>
                </a:rPr>
                <a:t>  03</a:t>
              </a:r>
              <a:endParaRPr lang="en-US" altLang="zh-CN" sz="2000" b="1" dirty="0">
                <a:solidFill>
                  <a:schemeClr val="bg1"/>
                </a:solidFill>
                <a:cs typeface="+mn-ea"/>
                <a:sym typeface="+mn-lt"/>
              </a:endParaRPr>
            </a:p>
          </p:txBody>
        </p:sp>
        <p:sp>
          <p:nvSpPr>
            <p:cNvPr id="59" name="文本框 28"/>
            <p:cNvSpPr txBox="1"/>
            <p:nvPr/>
          </p:nvSpPr>
          <p:spPr>
            <a:xfrm>
              <a:off x="6677934" y="2259261"/>
              <a:ext cx="870751" cy="584775"/>
            </a:xfrm>
            <a:prstGeom prst="rect">
              <a:avLst/>
            </a:prstGeom>
            <a:noFill/>
            <a:effectLst/>
          </p:spPr>
          <p:txBody>
            <a:bodyPr wrap="none" rtlCol="0">
              <a:spAutoFit/>
            </a:bodyPr>
            <a:lstStyle/>
            <a:p>
              <a:r>
                <a:rPr lang="en-US" altLang="zh-CN" sz="3200" b="1" dirty="0">
                  <a:solidFill>
                    <a:schemeClr val="bg1"/>
                  </a:solidFill>
                  <a:cs typeface="+mn-ea"/>
                  <a:sym typeface="+mn-lt"/>
                </a:rPr>
                <a:t>  </a:t>
              </a:r>
              <a:r>
                <a:rPr lang="en-US" altLang="zh-CN" sz="2800" b="1" dirty="0">
                  <a:solidFill>
                    <a:schemeClr val="bg1"/>
                  </a:solidFill>
                  <a:cs typeface="+mn-ea"/>
                  <a:sym typeface="+mn-lt"/>
                </a:rPr>
                <a:t>02</a:t>
              </a:r>
              <a:endParaRPr lang="en-US" altLang="zh-CN" sz="2000" b="1" dirty="0">
                <a:solidFill>
                  <a:schemeClr val="bg1"/>
                </a:solidFill>
                <a:cs typeface="+mn-ea"/>
                <a:sym typeface="+mn-lt"/>
              </a:endParaRPr>
            </a:p>
          </p:txBody>
        </p:sp>
        <p:sp>
          <p:nvSpPr>
            <p:cNvPr id="60" name="文本框 29"/>
            <p:cNvSpPr txBox="1"/>
            <p:nvPr/>
          </p:nvSpPr>
          <p:spPr>
            <a:xfrm>
              <a:off x="4183762" y="2935529"/>
              <a:ext cx="841897" cy="523220"/>
            </a:xfrm>
            <a:prstGeom prst="rect">
              <a:avLst/>
            </a:prstGeom>
            <a:noFill/>
            <a:effectLst/>
          </p:spPr>
          <p:txBody>
            <a:bodyPr wrap="none" rtlCol="0">
              <a:spAutoFit/>
            </a:bodyPr>
            <a:lstStyle/>
            <a:p>
              <a:r>
                <a:rPr lang="en-US" altLang="zh-CN" sz="2800" b="1" dirty="0">
                  <a:solidFill>
                    <a:schemeClr val="bg1"/>
                  </a:solidFill>
                  <a:cs typeface="+mn-ea"/>
                  <a:sym typeface="+mn-lt"/>
                </a:rPr>
                <a:t>  01</a:t>
              </a:r>
              <a:endParaRPr lang="en-US" altLang="zh-CN" sz="2000" b="1" dirty="0">
                <a:solidFill>
                  <a:schemeClr val="bg1"/>
                </a:solidFill>
                <a:cs typeface="+mn-ea"/>
                <a:sym typeface="+mn-lt"/>
              </a:endParaRPr>
            </a:p>
          </p:txBody>
        </p:sp>
      </p:grpSp>
      <p:sp>
        <p:nvSpPr>
          <p:cNvPr id="63" name="文本框 38"/>
          <p:cNvSpPr txBox="1"/>
          <p:nvPr/>
        </p:nvSpPr>
        <p:spPr>
          <a:xfrm>
            <a:off x="1191912" y="1508531"/>
            <a:ext cx="2651492" cy="1800493"/>
          </a:xfrm>
          <a:prstGeom prst="rect">
            <a:avLst/>
          </a:prstGeom>
          <a:noFill/>
          <a:effectLst/>
        </p:spPr>
        <p:txBody>
          <a:bodyPr wrap="square" rtlCol="0">
            <a:spAutoFit/>
          </a:bodyPr>
          <a:lstStyle/>
          <a:p>
            <a:pPr>
              <a:lnSpc>
                <a:spcPct val="150000"/>
              </a:lnSpc>
            </a:pPr>
            <a:r>
              <a:rPr lang="zh-CN" alt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charset="-122"/>
                <a:ea typeface="微软雅黑" panose="020B0503020204020204" charset="-122"/>
                <a:sym typeface="Arial" panose="020B0604020202020204" pitchFamily="34" charset="0"/>
              </a:rPr>
              <a:t>纵向能贯穿</a:t>
            </a:r>
          </a:p>
          <a:p>
            <a:pPr>
              <a:lnSpc>
                <a:spcPct val="150000"/>
              </a:lnSpc>
            </a:pPr>
            <a:r>
              <a:rPr lang="zh-CN" altLang="en-US" sz="1400" dirty="0">
                <a:latin typeface="微软雅黑" panose="020B0503020204020204" charset="-122"/>
                <a:ea typeface="微软雅黑" panose="020B0503020204020204" charset="-122"/>
                <a:sym typeface="Arial" panose="020B0604020202020204" pitchFamily="34" charset="0"/>
              </a:rPr>
              <a:t>充分挖掘创业园区信息资源，全面覆盖客户、创业园区经营者、创业园区管理者主体需求，提供完整的创业园区应用服务。</a:t>
            </a:r>
            <a:endParaRPr lang="en-US" altLang="zh-CN" sz="1400" dirty="0">
              <a:solidFill>
                <a:schemeClr val="tx1">
                  <a:lumMod val="65000"/>
                  <a:lumOff val="35000"/>
                </a:schemeClr>
              </a:solidFill>
              <a:cs typeface="+mn-ea"/>
              <a:sym typeface="+mn-lt"/>
            </a:endParaRPr>
          </a:p>
        </p:txBody>
      </p:sp>
      <p:sp>
        <p:nvSpPr>
          <p:cNvPr id="64" name="文本框 39"/>
          <p:cNvSpPr txBox="1"/>
          <p:nvPr/>
        </p:nvSpPr>
        <p:spPr>
          <a:xfrm>
            <a:off x="1181096" y="4214575"/>
            <a:ext cx="2651492" cy="1800493"/>
          </a:xfrm>
          <a:prstGeom prst="rect">
            <a:avLst/>
          </a:prstGeom>
          <a:noFill/>
          <a:effectLst/>
        </p:spPr>
        <p:txBody>
          <a:bodyPr wrap="square" rtlCol="0">
            <a:spAutoFit/>
          </a:bodyPr>
          <a:lstStyle/>
          <a:p>
            <a:pPr>
              <a:lnSpc>
                <a:spcPct val="150000"/>
              </a:lnSpc>
            </a:pPr>
            <a:r>
              <a:rPr lang="zh-CN" alt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charset="-122"/>
                <a:ea typeface="微软雅黑" panose="020B0503020204020204" charset="-122"/>
                <a:sym typeface="Arial" panose="020B0604020202020204" pitchFamily="34" charset="0"/>
              </a:rPr>
              <a:t>外围能扩展</a:t>
            </a:r>
            <a:endParaRPr lang="zh-CN" alt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charset="-122"/>
              <a:ea typeface="微软雅黑" panose="020B0503020204020204" charset="-122"/>
              <a:cs typeface="+mn-ea"/>
              <a:sym typeface="Arial" panose="020B0604020202020204" pitchFamily="34" charset="0"/>
            </a:endParaRPr>
          </a:p>
          <a:p>
            <a:pPr>
              <a:lnSpc>
                <a:spcPct val="150000"/>
              </a:lnSpc>
              <a:buFontTx/>
              <a:buNone/>
            </a:pPr>
            <a:r>
              <a:rPr lang="zh-CN" altLang="en-US" sz="1400" dirty="0">
                <a:latin typeface="微软雅黑" panose="020B0503020204020204" charset="-122"/>
                <a:ea typeface="微软雅黑" panose="020B0503020204020204" charset="-122"/>
                <a:sym typeface="Arial" panose="020B0604020202020204" pitchFamily="34" charset="0"/>
              </a:rPr>
              <a:t>扩展和融合来自相关行业（如交通、环保、卫生、商贸等）信息，并与其它智慧系统进行数据交换和共享。</a:t>
            </a:r>
            <a:endParaRPr lang="en-US" altLang="zh-CN" sz="1400" dirty="0">
              <a:solidFill>
                <a:schemeClr val="tx1">
                  <a:lumMod val="65000"/>
                  <a:lumOff val="35000"/>
                </a:schemeClr>
              </a:solidFill>
              <a:cs typeface="+mn-ea"/>
              <a:sym typeface="+mn-lt"/>
            </a:endParaRPr>
          </a:p>
        </p:txBody>
      </p:sp>
      <p:sp>
        <p:nvSpPr>
          <p:cNvPr id="65" name="文本框 40"/>
          <p:cNvSpPr txBox="1"/>
          <p:nvPr/>
        </p:nvSpPr>
        <p:spPr>
          <a:xfrm>
            <a:off x="8594577" y="1596145"/>
            <a:ext cx="2651492" cy="1800493"/>
          </a:xfrm>
          <a:prstGeom prst="rect">
            <a:avLst/>
          </a:prstGeom>
          <a:noFill/>
          <a:effectLst/>
        </p:spPr>
        <p:txBody>
          <a:bodyPr wrap="square" rtlCol="0">
            <a:spAutoFit/>
          </a:bodyPr>
          <a:lstStyle/>
          <a:p>
            <a:pPr>
              <a:lnSpc>
                <a:spcPct val="150000"/>
              </a:lnSpc>
            </a:pPr>
            <a:r>
              <a:rPr lang="zh-CN" alt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charset="-122"/>
                <a:ea typeface="微软雅黑" panose="020B0503020204020204" charset="-122"/>
                <a:sym typeface="Arial" panose="020B0604020202020204" pitchFamily="34" charset="0"/>
              </a:rPr>
              <a:t>横向能融合</a:t>
            </a:r>
            <a:endParaRPr lang="zh-CN" alt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charset="-122"/>
              <a:ea typeface="微软雅黑" panose="020B0503020204020204" charset="-122"/>
              <a:cs typeface="+mn-ea"/>
              <a:sym typeface="Arial" panose="020B0604020202020204" pitchFamily="34" charset="0"/>
            </a:endParaRPr>
          </a:p>
          <a:p>
            <a:pPr>
              <a:lnSpc>
                <a:spcPct val="150000"/>
              </a:lnSpc>
            </a:pPr>
            <a:r>
              <a:rPr lang="zh-CN" altLang="en-US" sz="1400" dirty="0">
                <a:latin typeface="微软雅黑" panose="020B0503020204020204" charset="-122"/>
                <a:ea typeface="微软雅黑" panose="020B0503020204020204" charset="-122"/>
                <a:sym typeface="Arial" panose="020B0604020202020204" pitchFamily="34" charset="0"/>
              </a:rPr>
              <a:t>对三类主体提供的服务，功能上相互配合和补充，数据层面最大限度共享，执行上协同联动。</a:t>
            </a:r>
            <a:endParaRPr lang="en-US" altLang="zh-CN" sz="1400" dirty="0">
              <a:solidFill>
                <a:schemeClr val="tx1">
                  <a:lumMod val="65000"/>
                  <a:lumOff val="35000"/>
                </a:schemeClr>
              </a:solidFill>
              <a:cs typeface="+mn-ea"/>
              <a:sym typeface="+mn-lt"/>
            </a:endParaRPr>
          </a:p>
        </p:txBody>
      </p:sp>
      <p:sp>
        <p:nvSpPr>
          <p:cNvPr id="66" name="文本框 41"/>
          <p:cNvSpPr txBox="1"/>
          <p:nvPr/>
        </p:nvSpPr>
        <p:spPr>
          <a:xfrm>
            <a:off x="8572186" y="4186439"/>
            <a:ext cx="2651492" cy="1154162"/>
          </a:xfrm>
          <a:prstGeom prst="rect">
            <a:avLst/>
          </a:prstGeom>
          <a:noFill/>
          <a:effectLst/>
        </p:spPr>
        <p:txBody>
          <a:bodyPr wrap="square" rtlCol="0">
            <a:spAutoFit/>
          </a:bodyPr>
          <a:lstStyle/>
          <a:p>
            <a:pPr>
              <a:lnSpc>
                <a:spcPct val="150000"/>
              </a:lnSpc>
            </a:pPr>
            <a:r>
              <a:rPr lang="zh-CN" alt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charset="-122"/>
                <a:ea typeface="微软雅黑" panose="020B0503020204020204" charset="-122"/>
                <a:sym typeface="Calibri" panose="020F0502020204030204" charset="0"/>
              </a:rPr>
              <a:t>整体可对接</a:t>
            </a:r>
          </a:p>
          <a:p>
            <a:pPr>
              <a:lnSpc>
                <a:spcPct val="150000"/>
              </a:lnSpc>
              <a:buFontTx/>
              <a:buNone/>
            </a:pPr>
            <a:r>
              <a:rPr lang="zh-CN" altLang="en-US" sz="1400" dirty="0">
                <a:latin typeface="微软雅黑" panose="020B0503020204020204" charset="-122"/>
                <a:ea typeface="微软雅黑" panose="020B0503020204020204" charset="-122"/>
                <a:sym typeface="Arial" panose="020B0604020202020204" pitchFamily="34" charset="0"/>
              </a:rPr>
              <a:t>无缝对接层次更高的智慧化体系，</a:t>
            </a:r>
            <a:r>
              <a:rPr lang="zh-CN" altLang="en-US" sz="1400" dirty="0">
                <a:latin typeface="Segoe UI" panose="020B0502040204020203" pitchFamily="34" charset="0"/>
                <a:ea typeface="微软雅黑" panose="020B0503020204020204" charset="-122"/>
                <a:sym typeface="Segoe UI" panose="020B0502040204020203" pitchFamily="34" charset="0"/>
              </a:rPr>
              <a:t>如智慧城市</a:t>
            </a:r>
            <a:endParaRPr lang="en-US" altLang="zh-CN" sz="14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circle(in)">
                                      <p:cBhvr>
                                        <p:cTn id="10" dur="2000"/>
                                        <p:tgtEl>
                                          <p:spTgt spid="49"/>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3" grpId="0" bldLvl="0" animBg="1"/>
      <p:bldP spid="64" grpId="0" bldLvl="0" animBg="1"/>
      <p:bldP spid="65" grpId="0" bldLvl="0" animBg="1"/>
      <p:bldP spid="66"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27"/>
          <p:cNvSpPr txBox="1"/>
          <p:nvPr/>
        </p:nvSpPr>
        <p:spPr>
          <a:xfrm>
            <a:off x="559765" y="322044"/>
            <a:ext cx="7448453"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4.13.3.</a:t>
            </a:r>
            <a:r>
              <a:rPr lang="en-US" altLang="zh-CN" sz="2400" b="1" dirty="0">
                <a:solidFill>
                  <a:schemeClr val="accent4">
                    <a:lumMod val="50000"/>
                  </a:schemeClr>
                </a:solidFill>
                <a:cs typeface="+mn-ea"/>
                <a:sym typeface="+mn-lt"/>
              </a:rPr>
              <a:t> ----</a:t>
            </a:r>
            <a:r>
              <a:rPr lang="zh-CN" altLang="en-US" sz="2400" b="1" dirty="0">
                <a:solidFill>
                  <a:schemeClr val="accent4">
                    <a:lumMod val="50000"/>
                  </a:schemeClr>
                </a:solidFill>
                <a:cs typeface="+mn-ea"/>
                <a:sym typeface="+mn-lt"/>
              </a:rPr>
              <a:t>智能照明</a:t>
            </a:r>
            <a:endParaRPr lang="zh-CN" altLang="en-US" sz="2400" b="1" dirty="0">
              <a:solidFill>
                <a:srgbClr val="E0B328"/>
              </a:solidFill>
              <a:cs typeface="+mn-ea"/>
              <a:sym typeface="+mn-lt"/>
            </a:endParaRPr>
          </a:p>
        </p:txBody>
      </p:sp>
      <p:grpSp>
        <p:nvGrpSpPr>
          <p:cNvPr id="2" name="组合 1"/>
          <p:cNvGrpSpPr/>
          <p:nvPr/>
        </p:nvGrpSpPr>
        <p:grpSpPr>
          <a:xfrm>
            <a:off x="781050" y="969620"/>
            <a:ext cx="10178355" cy="5730994"/>
            <a:chOff x="781050" y="969620"/>
            <a:chExt cx="10178355" cy="5730994"/>
          </a:xfrm>
        </p:grpSpPr>
        <p:grpSp>
          <p:nvGrpSpPr>
            <p:cNvPr id="29" name="组合 28"/>
            <p:cNvGrpSpPr/>
            <p:nvPr/>
          </p:nvGrpSpPr>
          <p:grpSpPr>
            <a:xfrm>
              <a:off x="781050" y="1085850"/>
              <a:ext cx="10178355" cy="5614764"/>
              <a:chOff x="81" y="32"/>
              <a:chExt cx="14206" cy="8046"/>
            </a:xfrm>
          </p:grpSpPr>
          <p:pic>
            <p:nvPicPr>
              <p:cNvPr id="30" name="Picture 2" descr="31"/>
              <p:cNvPicPr>
                <a:picLocks noChangeAspect="1"/>
              </p:cNvPicPr>
              <p:nvPr/>
            </p:nvPicPr>
            <p:blipFill>
              <a:blip r:embed="rId2"/>
              <a:stretch>
                <a:fillRect/>
              </a:stretch>
            </p:blipFill>
            <p:spPr>
              <a:xfrm>
                <a:off x="113" y="32"/>
                <a:ext cx="14175" cy="8046"/>
              </a:xfrm>
              <a:prstGeom prst="rect">
                <a:avLst/>
              </a:prstGeom>
              <a:noFill/>
              <a:ln w="9525">
                <a:noFill/>
              </a:ln>
            </p:spPr>
          </p:pic>
          <p:pic>
            <p:nvPicPr>
              <p:cNvPr id="31" name="图片 30"/>
              <p:cNvPicPr>
                <a:picLocks noChangeAspect="1"/>
              </p:cNvPicPr>
              <p:nvPr/>
            </p:nvPicPr>
            <p:blipFill>
              <a:blip r:embed="rId3"/>
              <a:stretch>
                <a:fillRect/>
              </a:stretch>
            </p:blipFill>
            <p:spPr>
              <a:xfrm>
                <a:off x="81" y="32"/>
                <a:ext cx="1567" cy="1665"/>
              </a:xfrm>
              <a:prstGeom prst="rect">
                <a:avLst/>
              </a:prstGeom>
            </p:spPr>
          </p:pic>
        </p:grpSp>
        <p:sp>
          <p:nvSpPr>
            <p:cNvPr id="28" name="TextBox 22"/>
            <p:cNvSpPr txBox="1"/>
            <p:nvPr/>
          </p:nvSpPr>
          <p:spPr>
            <a:xfrm>
              <a:off x="1288431" y="969620"/>
              <a:ext cx="3997944" cy="430883"/>
            </a:xfrm>
            <a:prstGeom prst="rect">
              <a:avLst/>
            </a:prstGeom>
            <a:noFill/>
          </p:spPr>
          <p:txBody>
            <a:bodyPr wrap="square" lIns="121917" tIns="60958" rIns="121917" bIns="60958" rtlCol="0">
              <a:spAutoFit/>
            </a:bodyPr>
            <a:lstStyle/>
            <a:p>
              <a:r>
                <a:rPr lang="zh-CN" altLang="en-US" sz="2000" b="1" dirty="0">
                  <a:solidFill>
                    <a:schemeClr val="accent5">
                      <a:lumMod val="75000"/>
                    </a:schemeClr>
                  </a:solidFill>
                  <a:cs typeface="+mn-ea"/>
                  <a:sym typeface="+mn-lt"/>
                </a:rPr>
                <a:t>办公区域应用场景</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866775" y="1185060"/>
            <a:ext cx="10430198" cy="5463389"/>
            <a:chOff x="0" y="32"/>
            <a:chExt cx="14287" cy="8046"/>
          </a:xfrm>
        </p:grpSpPr>
        <p:pic>
          <p:nvPicPr>
            <p:cNvPr id="16" name="Picture 3" descr="33"/>
            <p:cNvPicPr>
              <a:picLocks noChangeAspect="1"/>
            </p:cNvPicPr>
            <p:nvPr/>
          </p:nvPicPr>
          <p:blipFill>
            <a:blip r:embed="rId2"/>
            <a:stretch>
              <a:fillRect/>
            </a:stretch>
          </p:blipFill>
          <p:spPr>
            <a:xfrm>
              <a:off x="113" y="32"/>
              <a:ext cx="14175" cy="8046"/>
            </a:xfrm>
            <a:prstGeom prst="rect">
              <a:avLst/>
            </a:prstGeom>
            <a:noFill/>
            <a:ln w="9525">
              <a:noFill/>
            </a:ln>
          </p:spPr>
        </p:pic>
        <p:pic>
          <p:nvPicPr>
            <p:cNvPr id="17" name="图片 16"/>
            <p:cNvPicPr>
              <a:picLocks noChangeAspect="1"/>
            </p:cNvPicPr>
            <p:nvPr/>
          </p:nvPicPr>
          <p:blipFill>
            <a:blip r:embed="rId3"/>
            <a:stretch>
              <a:fillRect/>
            </a:stretch>
          </p:blipFill>
          <p:spPr>
            <a:xfrm>
              <a:off x="0" y="32"/>
              <a:ext cx="1645" cy="1604"/>
            </a:xfrm>
            <a:prstGeom prst="rect">
              <a:avLst/>
            </a:prstGeom>
          </p:spPr>
        </p:pic>
      </p:grpSp>
      <p:sp>
        <p:nvSpPr>
          <p:cNvPr id="5" name="文本框 27"/>
          <p:cNvSpPr txBox="1"/>
          <p:nvPr/>
        </p:nvSpPr>
        <p:spPr>
          <a:xfrm>
            <a:off x="559765" y="322044"/>
            <a:ext cx="7448453" cy="461665"/>
          </a:xfrm>
          <a:prstGeom prst="rect">
            <a:avLst/>
          </a:prstGeom>
          <a:noFill/>
          <a:effectLst/>
        </p:spPr>
        <p:txBody>
          <a:bodyPr wrap="square" rtlCol="0">
            <a:spAutoFit/>
          </a:bodyPr>
          <a:lstStyle/>
          <a:p>
            <a:r>
              <a:rPr lang="en-US" altLang="zh-CN" sz="2400" b="1" dirty="0">
                <a:solidFill>
                  <a:schemeClr val="tx1">
                    <a:lumMod val="65000"/>
                    <a:lumOff val="35000"/>
                  </a:schemeClr>
                </a:solidFill>
                <a:cs typeface="+mn-ea"/>
                <a:sym typeface="+mn-lt"/>
              </a:rPr>
              <a:t>4.13.3.</a:t>
            </a:r>
            <a:r>
              <a:rPr lang="en-US" altLang="zh-CN" sz="2400" b="1" dirty="0">
                <a:solidFill>
                  <a:schemeClr val="accent4">
                    <a:lumMod val="50000"/>
                  </a:schemeClr>
                </a:solidFill>
                <a:cs typeface="+mn-ea"/>
                <a:sym typeface="+mn-lt"/>
              </a:rPr>
              <a:t> ----</a:t>
            </a:r>
            <a:r>
              <a:rPr lang="zh-CN" altLang="en-US" sz="2400" b="1" dirty="0">
                <a:solidFill>
                  <a:schemeClr val="accent4">
                    <a:lumMod val="50000"/>
                  </a:schemeClr>
                </a:solidFill>
                <a:cs typeface="+mn-ea"/>
                <a:sym typeface="+mn-lt"/>
              </a:rPr>
              <a:t>智能照明</a:t>
            </a:r>
            <a:endParaRPr lang="zh-CN" altLang="en-US" sz="2400" b="1" dirty="0">
              <a:solidFill>
                <a:srgbClr val="E0B328"/>
              </a:solidFill>
              <a:cs typeface="+mn-ea"/>
              <a:sym typeface="+mn-lt"/>
            </a:endParaRPr>
          </a:p>
        </p:txBody>
      </p:sp>
      <p:sp>
        <p:nvSpPr>
          <p:cNvPr id="14" name="TextBox 22"/>
          <p:cNvSpPr txBox="1"/>
          <p:nvPr/>
        </p:nvSpPr>
        <p:spPr>
          <a:xfrm>
            <a:off x="1288431" y="969620"/>
            <a:ext cx="3997944" cy="430883"/>
          </a:xfrm>
          <a:prstGeom prst="rect">
            <a:avLst/>
          </a:prstGeom>
          <a:noFill/>
        </p:spPr>
        <p:txBody>
          <a:bodyPr wrap="square" lIns="121917" tIns="60958" rIns="121917" bIns="60958" rtlCol="0">
            <a:spAutoFit/>
          </a:bodyPr>
          <a:lstStyle/>
          <a:p>
            <a:r>
              <a:rPr lang="zh-CN" altLang="en-US" sz="2000" b="1" dirty="0">
                <a:solidFill>
                  <a:schemeClr val="accent5">
                    <a:lumMod val="75000"/>
                  </a:schemeClr>
                </a:solidFill>
                <a:cs typeface="+mn-ea"/>
                <a:sym typeface="+mn-lt"/>
              </a:rPr>
              <a:t>地下车库区域应用场景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4"/>
          <p:cNvSpPr txBox="1"/>
          <p:nvPr/>
        </p:nvSpPr>
        <p:spPr>
          <a:xfrm>
            <a:off x="3597271" y="2149657"/>
            <a:ext cx="4997458" cy="1015663"/>
          </a:xfrm>
          <a:prstGeom prst="rect">
            <a:avLst/>
          </a:prstGeom>
          <a:noFill/>
          <a:effectLst/>
        </p:spPr>
        <p:txBody>
          <a:bodyPr wrap="none" rtlCol="0">
            <a:spAutoFit/>
          </a:bodyPr>
          <a:lstStyle/>
          <a:p>
            <a:pPr algn="ctr"/>
            <a:r>
              <a:rPr lang="en-US" altLang="zh-CN" sz="6000" b="1" dirty="0">
                <a:solidFill>
                  <a:srgbClr val="0070C0"/>
                </a:solidFill>
                <a:cs typeface="+mn-ea"/>
                <a:sym typeface="+mn-lt"/>
              </a:rPr>
              <a:t>THANK YOU</a:t>
            </a:r>
          </a:p>
        </p:txBody>
      </p:sp>
      <p:pic>
        <p:nvPicPr>
          <p:cNvPr id="5" name="图片 4">
            <a:extLst>
              <a:ext uri="{FF2B5EF4-FFF2-40B4-BE49-F238E27FC236}">
                <a16:creationId xmlns:a16="http://schemas.microsoft.com/office/drawing/2014/main" id="{54095C70-E83B-4CE5-8D0E-7D83A9986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6" y="4551379"/>
            <a:ext cx="12192000" cy="22840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33"/>
          <p:cNvSpPr txBox="1"/>
          <p:nvPr/>
        </p:nvSpPr>
        <p:spPr>
          <a:xfrm>
            <a:off x="5026865" y="3256573"/>
            <a:ext cx="2236510" cy="707886"/>
          </a:xfrm>
          <a:prstGeom prst="rect">
            <a:avLst/>
          </a:prstGeom>
          <a:noFill/>
        </p:spPr>
        <p:txBody>
          <a:bodyPr wrap="none" rtlCol="0">
            <a:spAutoFit/>
          </a:bodyPr>
          <a:lstStyle/>
          <a:p>
            <a:pPr algn="ctr"/>
            <a:r>
              <a:rPr lang="zh-CN" altLang="en-US" sz="4000" b="1" dirty="0">
                <a:solidFill>
                  <a:srgbClr val="0070C0"/>
                </a:solidFill>
                <a:cs typeface="+mn-ea"/>
                <a:sym typeface="+mn-lt"/>
              </a:rPr>
              <a:t>项目概况</a:t>
            </a:r>
          </a:p>
        </p:txBody>
      </p:sp>
      <p:sp>
        <p:nvSpPr>
          <p:cNvPr id="7" name="椭圆 6"/>
          <p:cNvSpPr/>
          <p:nvPr/>
        </p:nvSpPr>
        <p:spPr>
          <a:xfrm>
            <a:off x="5134303" y="1177146"/>
            <a:ext cx="1923394" cy="1923394"/>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7"/>
          <p:cNvSpPr txBox="1"/>
          <p:nvPr/>
        </p:nvSpPr>
        <p:spPr>
          <a:xfrm>
            <a:off x="5376538" y="1875305"/>
            <a:ext cx="1415773" cy="574709"/>
          </a:xfrm>
          <a:prstGeom prst="rect">
            <a:avLst/>
          </a:prstGeom>
          <a:noFill/>
          <a:effectLst/>
        </p:spPr>
        <p:txBody>
          <a:bodyPr wrap="none" rtlCol="0">
            <a:spAutoFit/>
          </a:bodyPr>
          <a:lstStyle/>
          <a:p>
            <a:pPr algn="ctr">
              <a:lnSpc>
                <a:spcPts val="4000"/>
              </a:lnSpc>
            </a:pPr>
            <a:r>
              <a:rPr lang="zh-CN" altLang="en-US" sz="3200" b="1" dirty="0">
                <a:solidFill>
                  <a:schemeClr val="bg1"/>
                </a:solidFill>
                <a:cs typeface="+mn-ea"/>
                <a:sym typeface="+mn-lt"/>
              </a:rPr>
              <a:t>第二章</a:t>
            </a:r>
            <a:endParaRPr lang="en-US" altLang="zh-CN" sz="3200" b="1" dirty="0">
              <a:solidFill>
                <a:schemeClr val="bg1"/>
              </a:solidFill>
              <a:cs typeface="+mn-ea"/>
              <a:sym typeface="+mn-lt"/>
            </a:endParaRPr>
          </a:p>
        </p:txBody>
      </p:sp>
      <p:pic>
        <p:nvPicPr>
          <p:cNvPr id="9" name="图片 8">
            <a:extLst>
              <a:ext uri="{FF2B5EF4-FFF2-40B4-BE49-F238E27FC236}">
                <a16:creationId xmlns:a16="http://schemas.microsoft.com/office/drawing/2014/main" id="{E81182E1-2F2A-4B0A-97FC-D75EEBD1E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6" y="4551379"/>
            <a:ext cx="12192000" cy="2284073"/>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12" presetClass="entr" presetSubtype="1"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down)">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7"/>
          <p:cNvSpPr txBox="1"/>
          <p:nvPr/>
        </p:nvSpPr>
        <p:spPr>
          <a:xfrm>
            <a:off x="559766" y="322044"/>
            <a:ext cx="1402080" cy="46037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项目概况</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645935" y="1451609"/>
            <a:ext cx="5854912" cy="454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56024" y="1451609"/>
            <a:ext cx="5042746" cy="4540538"/>
          </a:xfrm>
          <a:prstGeom prst="rect">
            <a:avLst/>
          </a:prstGeom>
          <a:ln>
            <a:solidFill>
              <a:schemeClr val="accent1"/>
            </a:solidFill>
          </a:ln>
        </p:spPr>
        <p:txBody>
          <a:bodyPr wrap="square">
            <a:spAutoFit/>
          </a:bodyPr>
          <a:lstStyle/>
          <a:p>
            <a:pPr indent="457200">
              <a:lnSpc>
                <a:spcPct val="150000"/>
              </a:lnSpc>
            </a:pPr>
            <a:r>
              <a:rPr lang="zh-CN" altLang="en-US" sz="2800" dirty="0">
                <a:latin typeface="微软雅黑" panose="020B0503020204020204" charset="-122"/>
                <a:ea typeface="微软雅黑" panose="020B0503020204020204" charset="-122"/>
              </a:rPr>
              <a:t>本项目建成后主要满足创新创业联合办公、创业孵化、产业升级消费、国际化交流，新业态交互体验、商务社交、城市休闲等多元复合功能，打造一个时尚创意健康的产业生态圈，一个活力四射的新中心。</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7"/>
          <p:cNvSpPr txBox="1"/>
          <p:nvPr/>
        </p:nvSpPr>
        <p:spPr>
          <a:xfrm>
            <a:off x="559766" y="322044"/>
            <a:ext cx="1723549" cy="461665"/>
          </a:xfrm>
          <a:prstGeom prst="rect">
            <a:avLst/>
          </a:prstGeom>
          <a:noFill/>
          <a:effectLst/>
        </p:spPr>
        <p:txBody>
          <a:bodyPr wrap="none" rtlCol="0">
            <a:spAutoFit/>
          </a:bodyPr>
          <a:lstStyle/>
          <a:p>
            <a:r>
              <a:rPr lang="zh-CN" altLang="en-US" sz="2400" b="1" dirty="0">
                <a:solidFill>
                  <a:schemeClr val="tx1">
                    <a:lumMod val="65000"/>
                    <a:lumOff val="35000"/>
                  </a:schemeClr>
                </a:solidFill>
                <a:cs typeface="+mn-ea"/>
                <a:sym typeface="+mn-lt"/>
              </a:rPr>
              <a:t>规划和目标</a:t>
            </a:r>
            <a:endParaRPr lang="zh-CN" altLang="en-US" sz="2000" b="1" dirty="0">
              <a:solidFill>
                <a:schemeClr val="tx1">
                  <a:lumMod val="65000"/>
                  <a:lumOff val="35000"/>
                </a:schemeClr>
              </a:solidFill>
              <a:latin typeface="+mn-ea"/>
              <a:cs typeface="+mn-ea"/>
              <a:sym typeface="+mn-lt"/>
            </a:endParaRPr>
          </a:p>
        </p:txBody>
      </p:sp>
      <p:grpSp>
        <p:nvGrpSpPr>
          <p:cNvPr id="28" name="组合 27"/>
          <p:cNvGrpSpPr/>
          <p:nvPr/>
        </p:nvGrpSpPr>
        <p:grpSpPr>
          <a:xfrm>
            <a:off x="4273515" y="1513425"/>
            <a:ext cx="3725545" cy="3814790"/>
            <a:chOff x="4273515" y="1513425"/>
            <a:chExt cx="3725545" cy="3814790"/>
          </a:xfrm>
        </p:grpSpPr>
        <p:sp>
          <p:nvSpPr>
            <p:cNvPr id="67" name="弧形 66"/>
            <p:cNvSpPr/>
            <p:nvPr/>
          </p:nvSpPr>
          <p:spPr>
            <a:xfrm rot="18900000" flipH="1">
              <a:off x="4273515" y="1659820"/>
              <a:ext cx="3533140" cy="3668395"/>
            </a:xfrm>
            <a:prstGeom prst="arc">
              <a:avLst/>
            </a:prstGeom>
            <a:ln w="60325" cap="rnd">
              <a:solidFill>
                <a:srgbClr val="284E6E"/>
              </a:solidFill>
              <a:round/>
            </a:ln>
            <a:effectLst>
              <a:outerShdw blurRad="101600" dist="38100" dir="2700000" algn="tl" rotWithShape="0">
                <a:schemeClr val="bg2">
                  <a:lumMod val="50000"/>
                  <a:alpha val="2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 name="组合 26"/>
            <p:cNvGrpSpPr/>
            <p:nvPr/>
          </p:nvGrpSpPr>
          <p:grpSpPr>
            <a:xfrm>
              <a:off x="4465920" y="1513425"/>
              <a:ext cx="3533140" cy="3668395"/>
              <a:chOff x="4465920" y="1513425"/>
              <a:chExt cx="3533140" cy="3668395"/>
            </a:xfrm>
          </p:grpSpPr>
          <p:sp>
            <p:nvSpPr>
              <p:cNvPr id="37" name="弧形 36"/>
              <p:cNvSpPr/>
              <p:nvPr/>
            </p:nvSpPr>
            <p:spPr>
              <a:xfrm rot="8220000" flipH="1">
                <a:off x="4465920" y="1513425"/>
                <a:ext cx="3533140" cy="3668395"/>
              </a:xfrm>
              <a:prstGeom prst="arc">
                <a:avLst/>
              </a:prstGeom>
              <a:ln w="60325" cap="rnd">
                <a:solidFill>
                  <a:srgbClr val="D57C28"/>
                </a:solidFill>
                <a:round/>
              </a:ln>
              <a:effectLst>
                <a:outerShdw blurRad="101600" dist="38100" dir="2700000" algn="tl" rotWithShape="0">
                  <a:schemeClr val="bg2">
                    <a:lumMod val="50000"/>
                    <a:alpha val="2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椭圆 68"/>
              <p:cNvSpPr/>
              <p:nvPr/>
            </p:nvSpPr>
            <p:spPr>
              <a:xfrm>
                <a:off x="4625800" y="1931617"/>
                <a:ext cx="3074480" cy="288397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2" name="文本框 17"/>
              <p:cNvSpPr txBox="1"/>
              <p:nvPr/>
            </p:nvSpPr>
            <p:spPr>
              <a:xfrm>
                <a:off x="5507747" y="3004555"/>
                <a:ext cx="1264285" cy="830997"/>
              </a:xfrm>
              <a:prstGeom prst="rect">
                <a:avLst/>
              </a:prstGeom>
              <a:noFill/>
            </p:spPr>
            <p:txBody>
              <a:bodyPr wrap="square" rtlCol="0">
                <a:spAutoFit/>
              </a:bodyPr>
              <a:lstStyle/>
              <a:p>
                <a:pPr algn="ctr"/>
                <a:r>
                  <a:rPr lang="zh-CN" altLang="en-US" sz="2400" b="1" spc="300" dirty="0">
                    <a:solidFill>
                      <a:schemeClr val="accent4">
                        <a:lumMod val="50000"/>
                      </a:schemeClr>
                    </a:solidFill>
                    <a:latin typeface="微软雅黑" panose="020B0503020204020204" charset="-122"/>
                    <a:ea typeface="微软雅黑" panose="020B0503020204020204" charset="-122"/>
                  </a:rPr>
                  <a:t>以园区为中心</a:t>
                </a:r>
                <a:endParaRPr lang="zh-CN" altLang="en-US" sz="2400" b="1" spc="300" dirty="0">
                  <a:solidFill>
                    <a:schemeClr val="accent4">
                      <a:lumMod val="50000"/>
                    </a:schemeClr>
                  </a:solidFill>
                  <a:uFillTx/>
                  <a:latin typeface="微软雅黑" panose="020B0503020204020204" charset="-122"/>
                  <a:ea typeface="微软雅黑" panose="020B0503020204020204" charset="-122"/>
                </a:endParaRPr>
              </a:p>
            </p:txBody>
          </p:sp>
        </p:grpSp>
      </p:grpSp>
      <p:grpSp>
        <p:nvGrpSpPr>
          <p:cNvPr id="29" name="组合 28"/>
          <p:cNvGrpSpPr/>
          <p:nvPr/>
        </p:nvGrpSpPr>
        <p:grpSpPr>
          <a:xfrm>
            <a:off x="775300" y="2039985"/>
            <a:ext cx="3070225" cy="2565765"/>
            <a:chOff x="775300" y="2039985"/>
            <a:chExt cx="3070225" cy="2565765"/>
          </a:xfrm>
        </p:grpSpPr>
        <p:sp>
          <p:nvSpPr>
            <p:cNvPr id="93" name="圆角矩形 92"/>
            <p:cNvSpPr/>
            <p:nvPr/>
          </p:nvSpPr>
          <p:spPr>
            <a:xfrm>
              <a:off x="775300" y="2039985"/>
              <a:ext cx="3070225" cy="521335"/>
            </a:xfrm>
            <a:prstGeom prst="roundRect">
              <a:avLst/>
            </a:prstGeom>
            <a:solidFill>
              <a:srgbClr val="284E6E"/>
            </a:solidFill>
            <a:ln>
              <a:solidFill>
                <a:schemeClr val="bg2">
                  <a:lumMod val="75000"/>
                </a:schemeClr>
              </a:solidFill>
            </a:ln>
            <a:effectLst>
              <a:outerShdw blurRad="101600" dist="38100" dir="2700000" algn="tl" rotWithShape="0">
                <a:schemeClr val="bg2">
                  <a:lumMod val="50000"/>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75300" y="2115986"/>
              <a:ext cx="2979238" cy="369332"/>
            </a:xfrm>
            <a:prstGeom prst="rect">
              <a:avLst/>
            </a:prstGeom>
          </p:spPr>
          <p:txBody>
            <a:bodyPr wrap="square">
              <a:spAutoFit/>
            </a:bodyPr>
            <a:lstStyle/>
            <a:p>
              <a:pPr algn="ctr"/>
              <a:r>
                <a:rPr lang="zh-CN" altLang="en-US" b="1" dirty="0">
                  <a:solidFill>
                    <a:schemeClr val="bg1"/>
                  </a:solidFill>
                  <a:latin typeface="微软雅黑" panose="020B0503020204020204" charset="-122"/>
                  <a:ea typeface="微软雅黑" panose="020B0503020204020204" charset="-122"/>
                  <a:sym typeface="+mn-ea"/>
                </a:rPr>
                <a:t>管理智慧化</a:t>
              </a:r>
            </a:p>
          </p:txBody>
        </p:sp>
        <p:sp>
          <p:nvSpPr>
            <p:cNvPr id="95" name="圆角矩形 94"/>
            <p:cNvSpPr/>
            <p:nvPr/>
          </p:nvSpPr>
          <p:spPr>
            <a:xfrm>
              <a:off x="775300" y="3073545"/>
              <a:ext cx="3070225" cy="521335"/>
            </a:xfrm>
            <a:prstGeom prst="roundRect">
              <a:avLst/>
            </a:prstGeom>
            <a:solidFill>
              <a:srgbClr val="284E6E"/>
            </a:solidFill>
            <a:ln>
              <a:noFill/>
            </a:ln>
            <a:effectLst>
              <a:outerShdw blurRad="101600" dist="38100" dir="2700000" algn="tl" rotWithShape="0">
                <a:schemeClr val="bg2">
                  <a:lumMod val="50000"/>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775300" y="3186640"/>
              <a:ext cx="2979238" cy="369332"/>
            </a:xfrm>
            <a:prstGeom prst="rect">
              <a:avLst/>
            </a:prstGeom>
          </p:spPr>
          <p:txBody>
            <a:bodyPr wrap="square">
              <a:spAutoFit/>
            </a:bodyPr>
            <a:lstStyle/>
            <a:p>
              <a:pPr algn="ctr"/>
              <a:r>
                <a:rPr lang="zh-CN" altLang="en-US" b="1" dirty="0">
                  <a:solidFill>
                    <a:schemeClr val="bg1"/>
                  </a:solidFill>
                </a:rPr>
                <a:t>服务智慧化</a:t>
              </a:r>
            </a:p>
          </p:txBody>
        </p:sp>
        <p:sp>
          <p:nvSpPr>
            <p:cNvPr id="97" name="圆角矩形 96"/>
            <p:cNvSpPr/>
            <p:nvPr/>
          </p:nvSpPr>
          <p:spPr>
            <a:xfrm>
              <a:off x="775300" y="4084415"/>
              <a:ext cx="3070225" cy="521335"/>
            </a:xfrm>
            <a:prstGeom prst="roundRect">
              <a:avLst/>
            </a:prstGeom>
            <a:solidFill>
              <a:srgbClr val="284E6E"/>
            </a:solidFill>
            <a:ln>
              <a:noFill/>
            </a:ln>
            <a:effectLst>
              <a:outerShdw blurRad="101600" dist="38100" dir="2700000" algn="tl" rotWithShape="0">
                <a:schemeClr val="bg2">
                  <a:lumMod val="50000"/>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775300" y="4197510"/>
              <a:ext cx="2979238" cy="369332"/>
            </a:xfrm>
            <a:prstGeom prst="rect">
              <a:avLst/>
            </a:prstGeom>
          </p:spPr>
          <p:txBody>
            <a:bodyPr wrap="square">
              <a:spAutoFit/>
            </a:bodyPr>
            <a:lstStyle/>
            <a:p>
              <a:pPr algn="ctr"/>
              <a:r>
                <a:rPr lang="zh-CN" altLang="en-US" b="1" dirty="0">
                  <a:solidFill>
                    <a:schemeClr val="bg1"/>
                  </a:solidFill>
                </a:rPr>
                <a:t>营销智慧化</a:t>
              </a:r>
            </a:p>
          </p:txBody>
        </p:sp>
      </p:grpSp>
      <p:grpSp>
        <p:nvGrpSpPr>
          <p:cNvPr id="30" name="组合 29"/>
          <p:cNvGrpSpPr/>
          <p:nvPr/>
        </p:nvGrpSpPr>
        <p:grpSpPr>
          <a:xfrm>
            <a:off x="8477722" y="1800139"/>
            <a:ext cx="2437551" cy="2777800"/>
            <a:chOff x="8477722" y="1800139"/>
            <a:chExt cx="2437551" cy="2777800"/>
          </a:xfrm>
        </p:grpSpPr>
        <p:sp>
          <p:nvSpPr>
            <p:cNvPr id="104" name="圆角矩形 103"/>
            <p:cNvSpPr/>
            <p:nvPr/>
          </p:nvSpPr>
          <p:spPr>
            <a:xfrm>
              <a:off x="8477722" y="1800139"/>
              <a:ext cx="2390910" cy="4536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5" name="矩形 104"/>
            <p:cNvSpPr/>
            <p:nvPr/>
          </p:nvSpPr>
          <p:spPr>
            <a:xfrm>
              <a:off x="8516419" y="1855488"/>
              <a:ext cx="2363788" cy="369332"/>
            </a:xfrm>
            <a:prstGeom prst="rect">
              <a:avLst/>
            </a:prstGeom>
          </p:spPr>
          <p:txBody>
            <a:bodyPr wrap="square">
              <a:spAutoFit/>
            </a:bodyPr>
            <a:lstStyle/>
            <a:p>
              <a:pPr algn="ctr"/>
              <a:r>
                <a:rPr lang="zh-CN" altLang="en-US" b="1" dirty="0">
                  <a:solidFill>
                    <a:schemeClr val="accent1">
                      <a:lumMod val="50000"/>
                    </a:schemeClr>
                  </a:solidFill>
                  <a:latin typeface="微软雅黑" panose="020B0503020204020204" charset="-122"/>
                  <a:ea typeface="微软雅黑" panose="020B0503020204020204" charset="-122"/>
                  <a:sym typeface="+mn-ea"/>
                </a:rPr>
                <a:t>管理模式创新</a:t>
              </a:r>
            </a:p>
          </p:txBody>
        </p:sp>
        <p:sp>
          <p:nvSpPr>
            <p:cNvPr id="108" name="圆角矩形 107"/>
            <p:cNvSpPr/>
            <p:nvPr/>
          </p:nvSpPr>
          <p:spPr>
            <a:xfrm>
              <a:off x="8504844" y="2592055"/>
              <a:ext cx="2390910" cy="4536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9" name="矩形 108"/>
            <p:cNvSpPr/>
            <p:nvPr/>
          </p:nvSpPr>
          <p:spPr>
            <a:xfrm>
              <a:off x="8531966" y="2647404"/>
              <a:ext cx="2363788" cy="369332"/>
            </a:xfrm>
            <a:prstGeom prst="rect">
              <a:avLst/>
            </a:prstGeom>
          </p:spPr>
          <p:txBody>
            <a:bodyPr wrap="square">
              <a:spAutoFit/>
            </a:bodyPr>
            <a:lstStyle/>
            <a:p>
              <a:pPr algn="ctr"/>
              <a:r>
                <a:rPr lang="zh-CN" altLang="en-US" b="1" dirty="0">
                  <a:solidFill>
                    <a:schemeClr val="accent1">
                      <a:lumMod val="50000"/>
                    </a:schemeClr>
                  </a:solidFill>
                  <a:latin typeface="微软雅黑" panose="020B0503020204020204" charset="-122"/>
                  <a:ea typeface="微软雅黑" panose="020B0503020204020204" charset="-122"/>
                  <a:sym typeface="+mn-ea"/>
                </a:rPr>
                <a:t>服务模式创新</a:t>
              </a:r>
            </a:p>
          </p:txBody>
        </p:sp>
        <p:sp>
          <p:nvSpPr>
            <p:cNvPr id="110" name="圆角矩形 109"/>
            <p:cNvSpPr/>
            <p:nvPr/>
          </p:nvSpPr>
          <p:spPr>
            <a:xfrm>
              <a:off x="8508816" y="3359777"/>
              <a:ext cx="2390910" cy="4536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11" name="矩形 110"/>
            <p:cNvSpPr/>
            <p:nvPr/>
          </p:nvSpPr>
          <p:spPr>
            <a:xfrm>
              <a:off x="8535938" y="3415126"/>
              <a:ext cx="2363788" cy="369332"/>
            </a:xfrm>
            <a:prstGeom prst="rect">
              <a:avLst/>
            </a:prstGeom>
          </p:spPr>
          <p:txBody>
            <a:bodyPr wrap="square">
              <a:spAutoFit/>
            </a:bodyPr>
            <a:lstStyle/>
            <a:p>
              <a:pPr algn="ctr"/>
              <a:r>
                <a:rPr lang="zh-CN" altLang="en-US" b="1" dirty="0">
                  <a:solidFill>
                    <a:schemeClr val="accent1">
                      <a:lumMod val="50000"/>
                    </a:schemeClr>
                  </a:solidFill>
                  <a:latin typeface="微软雅黑" panose="020B0503020204020204" charset="-122"/>
                  <a:ea typeface="微软雅黑" panose="020B0503020204020204" charset="-122"/>
                  <a:sym typeface="+mn-ea"/>
                </a:rPr>
                <a:t>营销模式创新</a:t>
              </a:r>
            </a:p>
          </p:txBody>
        </p:sp>
        <p:sp>
          <p:nvSpPr>
            <p:cNvPr id="112" name="圆角矩形 111"/>
            <p:cNvSpPr/>
            <p:nvPr/>
          </p:nvSpPr>
          <p:spPr>
            <a:xfrm>
              <a:off x="8524363" y="4124260"/>
              <a:ext cx="2390910" cy="4536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13" name="矩形 112"/>
            <p:cNvSpPr/>
            <p:nvPr/>
          </p:nvSpPr>
          <p:spPr>
            <a:xfrm>
              <a:off x="8551485" y="4179609"/>
              <a:ext cx="2363788" cy="369332"/>
            </a:xfrm>
            <a:prstGeom prst="rect">
              <a:avLst/>
            </a:prstGeom>
          </p:spPr>
          <p:txBody>
            <a:bodyPr wrap="square">
              <a:spAutoFit/>
            </a:bodyPr>
            <a:lstStyle/>
            <a:p>
              <a:pPr algn="ctr"/>
              <a:r>
                <a:rPr lang="zh-CN" altLang="en-US" b="1" dirty="0">
                  <a:solidFill>
                    <a:schemeClr val="accent1">
                      <a:lumMod val="50000"/>
                    </a:schemeClr>
                  </a:solidFill>
                  <a:latin typeface="微软雅黑" panose="020B0503020204020204" charset="-122"/>
                  <a:ea typeface="微软雅黑" panose="020B0503020204020204" charset="-122"/>
                  <a:sym typeface="+mn-ea"/>
                </a:rPr>
                <a:t>标准体系创新</a:t>
              </a:r>
            </a:p>
          </p:txBody>
        </p:sp>
      </p:grpSp>
      <p:grpSp>
        <p:nvGrpSpPr>
          <p:cNvPr id="31" name="组合 30"/>
          <p:cNvGrpSpPr/>
          <p:nvPr/>
        </p:nvGrpSpPr>
        <p:grpSpPr>
          <a:xfrm>
            <a:off x="768116" y="5549338"/>
            <a:ext cx="10140122" cy="846012"/>
            <a:chOff x="768116" y="5549338"/>
            <a:chExt cx="10140122" cy="846012"/>
          </a:xfrm>
        </p:grpSpPr>
        <p:sp>
          <p:nvSpPr>
            <p:cNvPr id="122" name="矩形 121"/>
            <p:cNvSpPr/>
            <p:nvPr/>
          </p:nvSpPr>
          <p:spPr>
            <a:xfrm>
              <a:off x="1986879" y="5549338"/>
              <a:ext cx="2363788" cy="369332"/>
            </a:xfrm>
            <a:prstGeom prst="rect">
              <a:avLst/>
            </a:prstGeom>
          </p:spPr>
          <p:txBody>
            <a:bodyPr wrap="square">
              <a:spAutoFit/>
            </a:bodyPr>
            <a:lstStyle/>
            <a:p>
              <a:pPr algn="ctr"/>
              <a:r>
                <a:rPr lang="zh-CN" altLang="en-US" b="1" dirty="0">
                  <a:solidFill>
                    <a:schemeClr val="accent1">
                      <a:lumMod val="50000"/>
                    </a:schemeClr>
                  </a:solidFill>
                  <a:latin typeface="微软雅黑" panose="020B0503020204020204" charset="-122"/>
                  <a:ea typeface="微软雅黑" panose="020B0503020204020204" charset="-122"/>
                  <a:sym typeface="+mn-ea"/>
                </a:rPr>
                <a:t>园区管理精细化</a:t>
              </a:r>
            </a:p>
          </p:txBody>
        </p:sp>
        <p:sp>
          <p:nvSpPr>
            <p:cNvPr id="124" name="矩形 123"/>
            <p:cNvSpPr/>
            <p:nvPr/>
          </p:nvSpPr>
          <p:spPr>
            <a:xfrm>
              <a:off x="3652256" y="6022756"/>
              <a:ext cx="2363788" cy="369332"/>
            </a:xfrm>
            <a:prstGeom prst="rect">
              <a:avLst/>
            </a:prstGeom>
          </p:spPr>
          <p:txBody>
            <a:bodyPr wrap="square">
              <a:spAutoFit/>
            </a:bodyPr>
            <a:lstStyle/>
            <a:p>
              <a:pPr algn="ctr"/>
              <a:r>
                <a:rPr lang="zh-CN" altLang="en-US" b="1" dirty="0">
                  <a:solidFill>
                    <a:schemeClr val="accent1">
                      <a:lumMod val="50000"/>
                    </a:schemeClr>
                  </a:solidFill>
                  <a:latin typeface="微软雅黑" panose="020B0503020204020204" charset="-122"/>
                  <a:ea typeface="微软雅黑" panose="020B0503020204020204" charset="-122"/>
                  <a:sym typeface="+mn-ea"/>
                </a:rPr>
                <a:t>公共服务便捷化</a:t>
              </a:r>
            </a:p>
          </p:txBody>
        </p:sp>
        <p:sp>
          <p:nvSpPr>
            <p:cNvPr id="126" name="矩形 125"/>
            <p:cNvSpPr/>
            <p:nvPr/>
          </p:nvSpPr>
          <p:spPr>
            <a:xfrm>
              <a:off x="5444079" y="5549338"/>
              <a:ext cx="2363788" cy="369332"/>
            </a:xfrm>
            <a:prstGeom prst="rect">
              <a:avLst/>
            </a:prstGeom>
          </p:spPr>
          <p:txBody>
            <a:bodyPr wrap="square">
              <a:spAutoFit/>
            </a:bodyPr>
            <a:lstStyle/>
            <a:p>
              <a:pPr algn="ctr"/>
              <a:r>
                <a:rPr lang="zh-CN" altLang="en-US" b="1" dirty="0">
                  <a:solidFill>
                    <a:schemeClr val="accent1">
                      <a:lumMod val="50000"/>
                    </a:schemeClr>
                  </a:solidFill>
                  <a:latin typeface="微软雅黑" panose="020B0503020204020204" charset="-122"/>
                  <a:ea typeface="微软雅黑" panose="020B0503020204020204" charset="-122"/>
                  <a:sym typeface="+mn-ea"/>
                </a:rPr>
                <a:t>服务人性化</a:t>
              </a:r>
            </a:p>
          </p:txBody>
        </p:sp>
        <p:sp>
          <p:nvSpPr>
            <p:cNvPr id="128" name="矩形 127"/>
            <p:cNvSpPr/>
            <p:nvPr/>
          </p:nvSpPr>
          <p:spPr>
            <a:xfrm>
              <a:off x="768116" y="6026018"/>
              <a:ext cx="2363788" cy="369332"/>
            </a:xfrm>
            <a:prstGeom prst="rect">
              <a:avLst/>
            </a:prstGeom>
          </p:spPr>
          <p:txBody>
            <a:bodyPr wrap="square">
              <a:spAutoFit/>
            </a:bodyPr>
            <a:lstStyle/>
            <a:p>
              <a:pPr algn="ctr"/>
              <a:r>
                <a:rPr lang="zh-CN" altLang="en-US" b="1" dirty="0">
                  <a:solidFill>
                    <a:schemeClr val="accent1">
                      <a:lumMod val="50000"/>
                    </a:schemeClr>
                  </a:solidFill>
                  <a:latin typeface="微软雅黑" panose="020B0503020204020204" charset="-122"/>
                  <a:ea typeface="微软雅黑" panose="020B0503020204020204" charset="-122"/>
                  <a:sym typeface="+mn-ea"/>
                </a:rPr>
                <a:t>生态保护物联化</a:t>
              </a:r>
            </a:p>
          </p:txBody>
        </p:sp>
        <p:sp>
          <p:nvSpPr>
            <p:cNvPr id="130" name="矩形 129"/>
            <p:cNvSpPr/>
            <p:nvPr/>
          </p:nvSpPr>
          <p:spPr>
            <a:xfrm>
              <a:off x="6890513" y="6026018"/>
              <a:ext cx="2948812" cy="369332"/>
            </a:xfrm>
            <a:prstGeom prst="rect">
              <a:avLst/>
            </a:prstGeom>
          </p:spPr>
          <p:txBody>
            <a:bodyPr wrap="square">
              <a:spAutoFit/>
            </a:bodyPr>
            <a:lstStyle/>
            <a:p>
              <a:pPr algn="ctr"/>
              <a:r>
                <a:rPr lang="zh-CN" altLang="en-US" b="1" dirty="0">
                  <a:solidFill>
                    <a:schemeClr val="accent1">
                      <a:lumMod val="50000"/>
                    </a:schemeClr>
                  </a:solidFill>
                  <a:latin typeface="微软雅黑" panose="020B0503020204020204" charset="-122"/>
                  <a:ea typeface="微软雅黑" panose="020B0503020204020204" charset="-122"/>
                  <a:sym typeface="+mn-ea"/>
                </a:rPr>
                <a:t>园区商业营销决策精准化</a:t>
              </a:r>
            </a:p>
          </p:txBody>
        </p:sp>
        <p:sp>
          <p:nvSpPr>
            <p:cNvPr id="132" name="矩形 131"/>
            <p:cNvSpPr/>
            <p:nvPr/>
          </p:nvSpPr>
          <p:spPr>
            <a:xfrm>
              <a:off x="8544450" y="5549338"/>
              <a:ext cx="2363788" cy="369332"/>
            </a:xfrm>
            <a:prstGeom prst="rect">
              <a:avLst/>
            </a:prstGeom>
          </p:spPr>
          <p:txBody>
            <a:bodyPr wrap="square">
              <a:spAutoFit/>
            </a:bodyPr>
            <a:lstStyle/>
            <a:p>
              <a:pPr algn="ctr"/>
              <a:r>
                <a:rPr lang="zh-CN" altLang="en-US" b="1" dirty="0">
                  <a:solidFill>
                    <a:schemeClr val="accent1">
                      <a:lumMod val="50000"/>
                    </a:schemeClr>
                  </a:solidFill>
                  <a:latin typeface="微软雅黑" panose="020B0503020204020204" charset="-122"/>
                  <a:ea typeface="微软雅黑" panose="020B0503020204020204" charset="-122"/>
                  <a:sym typeface="+mn-ea"/>
                </a:rPr>
                <a:t>应急指挥智慧化</a:t>
              </a: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0-#ppt_w/2"/>
                                          </p:val>
                                        </p:tav>
                                        <p:tav tm="100000">
                                          <p:val>
                                            <p:strVal val="#ppt_x"/>
                                          </p:val>
                                        </p:tav>
                                      </p:tavLst>
                                    </p:anim>
                                    <p:anim calcmode="lin" valueType="num">
                                      <p:cBhvr additive="base">
                                        <p:cTn id="18" dur="500" fill="hold"/>
                                        <p:tgtEl>
                                          <p:spTgt spid="2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1+#ppt_w/2"/>
                                          </p:val>
                                        </p:tav>
                                        <p:tav tm="100000">
                                          <p:val>
                                            <p:strVal val="#ppt_x"/>
                                          </p:val>
                                        </p:tav>
                                      </p:tavLst>
                                    </p:anim>
                                    <p:anim calcmode="lin" valueType="num">
                                      <p:cBhvr additive="base">
                                        <p:cTn id="23" dur="50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4739</Words>
  <Application>Microsoft Office PowerPoint</Application>
  <PresentationFormat>宽屏</PresentationFormat>
  <Paragraphs>906</Paragraphs>
  <Slides>62</Slides>
  <Notes>57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62</vt:i4>
      </vt:variant>
    </vt:vector>
  </HeadingPairs>
  <TitlesOfParts>
    <vt:vector size="80" baseType="lpstr">
      <vt:lpstr>LiHei Pro</vt:lpstr>
      <vt:lpstr>Wingdings</vt:lpstr>
      <vt:lpstr>Arial</vt:lpstr>
      <vt:lpstr>仿宋</vt:lpstr>
      <vt:lpstr>Franklin Gothic Book</vt:lpstr>
      <vt:lpstr>Impact</vt:lpstr>
      <vt:lpstr>Agency FB</vt:lpstr>
      <vt:lpstr>华文中宋</vt:lpstr>
      <vt:lpstr>新宋体</vt:lpstr>
      <vt:lpstr>Microsoft YaHei UI</vt:lpstr>
      <vt:lpstr>等线</vt:lpstr>
      <vt:lpstr>黑体</vt:lpstr>
      <vt:lpstr>宋体</vt:lpstr>
      <vt:lpstr>微软雅黑</vt:lpstr>
      <vt:lpstr>思源宋體 Heavy</vt:lpstr>
      <vt:lpstr>Segoe UI</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蓝色简约科技商务通用PPT模板</dc:title>
  <dc:subject>ytfcells</dc:subject>
  <dc:creator>ytfcells</dc:creator>
  <cp:keywords>ytfcells</cp:keywords>
  <cp:lastModifiedBy>张 涛</cp:lastModifiedBy>
  <cp:revision>562</cp:revision>
  <dcterms:created xsi:type="dcterms:W3CDTF">2015-11-23T13:04:00Z</dcterms:created>
  <dcterms:modified xsi:type="dcterms:W3CDTF">2020-10-04T07:02:55Z</dcterms:modified>
  <cp:category>ytfcells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